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301"/>
    <a:srgbClr val="272C4C"/>
    <a:srgbClr val="7A7A7A"/>
    <a:srgbClr val="0A97D2"/>
    <a:srgbClr val="5459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2" d="100"/>
          <a:sy n="72" d="100"/>
        </p:scale>
        <p:origin x="11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282503-4077-45CF-8A41-6C8FEB02F475}"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9F1B1-F1C5-4E62-BAA6-421A840CA7C8}" type="slidenum">
              <a:rPr lang="en-US" smtClean="0"/>
              <a:t>‹#›</a:t>
            </a:fld>
            <a:endParaRPr lang="en-US"/>
          </a:p>
        </p:txBody>
      </p:sp>
    </p:spTree>
    <p:extLst>
      <p:ext uri="{BB962C8B-B14F-4D97-AF65-F5344CB8AC3E}">
        <p14:creationId xmlns:p14="http://schemas.microsoft.com/office/powerpoint/2010/main" val="381589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82503-4077-45CF-8A41-6C8FEB02F475}"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9F1B1-F1C5-4E62-BAA6-421A840CA7C8}" type="slidenum">
              <a:rPr lang="en-US" smtClean="0"/>
              <a:t>‹#›</a:t>
            </a:fld>
            <a:endParaRPr lang="en-US"/>
          </a:p>
        </p:txBody>
      </p:sp>
    </p:spTree>
    <p:extLst>
      <p:ext uri="{BB962C8B-B14F-4D97-AF65-F5344CB8AC3E}">
        <p14:creationId xmlns:p14="http://schemas.microsoft.com/office/powerpoint/2010/main" val="2947375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82503-4077-45CF-8A41-6C8FEB02F475}"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9F1B1-F1C5-4E62-BAA6-421A840CA7C8}" type="slidenum">
              <a:rPr lang="en-US" smtClean="0"/>
              <a:t>‹#›</a:t>
            </a:fld>
            <a:endParaRPr lang="en-US"/>
          </a:p>
        </p:txBody>
      </p:sp>
    </p:spTree>
    <p:extLst>
      <p:ext uri="{BB962C8B-B14F-4D97-AF65-F5344CB8AC3E}">
        <p14:creationId xmlns:p14="http://schemas.microsoft.com/office/powerpoint/2010/main" val="326436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82503-4077-45CF-8A41-6C8FEB02F475}"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9F1B1-F1C5-4E62-BAA6-421A840CA7C8}" type="slidenum">
              <a:rPr lang="en-US" smtClean="0"/>
              <a:t>‹#›</a:t>
            </a:fld>
            <a:endParaRPr lang="en-US"/>
          </a:p>
        </p:txBody>
      </p:sp>
    </p:spTree>
    <p:extLst>
      <p:ext uri="{BB962C8B-B14F-4D97-AF65-F5344CB8AC3E}">
        <p14:creationId xmlns:p14="http://schemas.microsoft.com/office/powerpoint/2010/main" val="347816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82503-4077-45CF-8A41-6C8FEB02F475}"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9F1B1-F1C5-4E62-BAA6-421A840CA7C8}" type="slidenum">
              <a:rPr lang="en-US" smtClean="0"/>
              <a:t>‹#›</a:t>
            </a:fld>
            <a:endParaRPr lang="en-US"/>
          </a:p>
        </p:txBody>
      </p:sp>
    </p:spTree>
    <p:extLst>
      <p:ext uri="{BB962C8B-B14F-4D97-AF65-F5344CB8AC3E}">
        <p14:creationId xmlns:p14="http://schemas.microsoft.com/office/powerpoint/2010/main" val="45697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282503-4077-45CF-8A41-6C8FEB02F475}"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9F1B1-F1C5-4E62-BAA6-421A840CA7C8}" type="slidenum">
              <a:rPr lang="en-US" smtClean="0"/>
              <a:t>‹#›</a:t>
            </a:fld>
            <a:endParaRPr lang="en-US"/>
          </a:p>
        </p:txBody>
      </p:sp>
    </p:spTree>
    <p:extLst>
      <p:ext uri="{BB962C8B-B14F-4D97-AF65-F5344CB8AC3E}">
        <p14:creationId xmlns:p14="http://schemas.microsoft.com/office/powerpoint/2010/main" val="187324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282503-4077-45CF-8A41-6C8FEB02F475}"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9F1B1-F1C5-4E62-BAA6-421A840CA7C8}" type="slidenum">
              <a:rPr lang="en-US" smtClean="0"/>
              <a:t>‹#›</a:t>
            </a:fld>
            <a:endParaRPr lang="en-US"/>
          </a:p>
        </p:txBody>
      </p:sp>
    </p:spTree>
    <p:extLst>
      <p:ext uri="{BB962C8B-B14F-4D97-AF65-F5344CB8AC3E}">
        <p14:creationId xmlns:p14="http://schemas.microsoft.com/office/powerpoint/2010/main" val="96813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282503-4077-45CF-8A41-6C8FEB02F475}"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9F1B1-F1C5-4E62-BAA6-421A840CA7C8}" type="slidenum">
              <a:rPr lang="en-US" smtClean="0"/>
              <a:t>‹#›</a:t>
            </a:fld>
            <a:endParaRPr lang="en-US"/>
          </a:p>
        </p:txBody>
      </p:sp>
    </p:spTree>
    <p:extLst>
      <p:ext uri="{BB962C8B-B14F-4D97-AF65-F5344CB8AC3E}">
        <p14:creationId xmlns:p14="http://schemas.microsoft.com/office/powerpoint/2010/main" val="140348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82503-4077-45CF-8A41-6C8FEB02F475}" type="datetimeFigureOut">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9F1B1-F1C5-4E62-BAA6-421A840CA7C8}" type="slidenum">
              <a:rPr lang="en-US" smtClean="0"/>
              <a:t>‹#›</a:t>
            </a:fld>
            <a:endParaRPr lang="en-US"/>
          </a:p>
        </p:txBody>
      </p:sp>
    </p:spTree>
    <p:extLst>
      <p:ext uri="{BB962C8B-B14F-4D97-AF65-F5344CB8AC3E}">
        <p14:creationId xmlns:p14="http://schemas.microsoft.com/office/powerpoint/2010/main" val="110875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0282503-4077-45CF-8A41-6C8FEB02F475}"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9F1B1-F1C5-4E62-BAA6-421A840CA7C8}" type="slidenum">
              <a:rPr lang="en-US" smtClean="0"/>
              <a:t>‹#›</a:t>
            </a:fld>
            <a:endParaRPr lang="en-US"/>
          </a:p>
        </p:txBody>
      </p:sp>
    </p:spTree>
    <p:extLst>
      <p:ext uri="{BB962C8B-B14F-4D97-AF65-F5344CB8AC3E}">
        <p14:creationId xmlns:p14="http://schemas.microsoft.com/office/powerpoint/2010/main" val="392815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0282503-4077-45CF-8A41-6C8FEB02F475}"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9F1B1-F1C5-4E62-BAA6-421A840CA7C8}" type="slidenum">
              <a:rPr lang="en-US" smtClean="0"/>
              <a:t>‹#›</a:t>
            </a:fld>
            <a:endParaRPr lang="en-US"/>
          </a:p>
        </p:txBody>
      </p:sp>
    </p:spTree>
    <p:extLst>
      <p:ext uri="{BB962C8B-B14F-4D97-AF65-F5344CB8AC3E}">
        <p14:creationId xmlns:p14="http://schemas.microsoft.com/office/powerpoint/2010/main" val="1219210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70282503-4077-45CF-8A41-6C8FEB02F475}" type="datetimeFigureOut">
              <a:rPr lang="en-US" smtClean="0"/>
              <a:t>8/27/2021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5D9F1B1-F1C5-4E62-BAA6-421A840CA7C8}" type="slidenum">
              <a:rPr lang="en-US" smtClean="0"/>
              <a:t>‹#›</a:t>
            </a:fld>
            <a:endParaRPr lang="en-US"/>
          </a:p>
        </p:txBody>
      </p:sp>
    </p:spTree>
    <p:extLst>
      <p:ext uri="{BB962C8B-B14F-4D97-AF65-F5344CB8AC3E}">
        <p14:creationId xmlns:p14="http://schemas.microsoft.com/office/powerpoint/2010/main" val="105024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hyperlink" Target="http://www.peregrine.aero/" TargetMode="External"/><Relationship Id="rId4" Type="http://schemas.openxmlformats.org/officeDocument/2006/relationships/hyperlink" Target="http://www.aviationcleanair.com/"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97D2">
            <a:alpha val="10000"/>
          </a:srgb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42D1961-F90C-49B6-AAF2-D08FB032B8EE}"/>
              </a:ext>
            </a:extLst>
          </p:cNvPr>
          <p:cNvSpPr/>
          <p:nvPr/>
        </p:nvSpPr>
        <p:spPr>
          <a:xfrm>
            <a:off x="0" y="9806609"/>
            <a:ext cx="7772400" cy="251791"/>
          </a:xfrm>
          <a:prstGeom prst="rect">
            <a:avLst/>
          </a:prstGeom>
          <a:solidFill>
            <a:srgbClr val="272C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53EDC9E-3C85-4DA7-812B-288BCD71567D}"/>
              </a:ext>
            </a:extLst>
          </p:cNvPr>
          <p:cNvPicPr>
            <a:picLocks noChangeAspect="1"/>
          </p:cNvPicPr>
          <p:nvPr/>
        </p:nvPicPr>
        <p:blipFill>
          <a:blip r:embed="rId2"/>
          <a:stretch>
            <a:fillRect/>
          </a:stretch>
        </p:blipFill>
        <p:spPr>
          <a:xfrm>
            <a:off x="1102360" y="720283"/>
            <a:ext cx="5567680" cy="3224615"/>
          </a:xfrm>
          <a:prstGeom prst="rect">
            <a:avLst/>
          </a:prstGeom>
        </p:spPr>
      </p:pic>
      <p:sp>
        <p:nvSpPr>
          <p:cNvPr id="5" name="TextBox 4">
            <a:extLst>
              <a:ext uri="{FF2B5EF4-FFF2-40B4-BE49-F238E27FC236}">
                <a16:creationId xmlns:a16="http://schemas.microsoft.com/office/drawing/2014/main" id="{255A52B8-DE8D-44DA-85F4-FEC91CCA15D6}"/>
              </a:ext>
            </a:extLst>
          </p:cNvPr>
          <p:cNvSpPr txBox="1"/>
          <p:nvPr/>
        </p:nvSpPr>
        <p:spPr>
          <a:xfrm>
            <a:off x="3957105" y="3956805"/>
            <a:ext cx="2393449" cy="738664"/>
          </a:xfrm>
          <a:prstGeom prst="rect">
            <a:avLst/>
          </a:prstGeom>
          <a:noFill/>
        </p:spPr>
        <p:txBody>
          <a:bodyPr wrap="square" rtlCol="0">
            <a:spAutoFit/>
          </a:bodyPr>
          <a:lstStyle/>
          <a:p>
            <a:pPr algn="ctr"/>
            <a:r>
              <a:rPr lang="en-US" sz="1400" i="1" dirty="0">
                <a:solidFill>
                  <a:srgbClr val="7A7A7A"/>
                </a:solidFill>
                <a:latin typeface="Roboto" panose="02000000000000000000" pitchFamily="2" charset="0"/>
                <a:ea typeface="Roboto" panose="02000000000000000000" pitchFamily="2" charset="0"/>
              </a:rPr>
              <a:t>Give Your VVIP Passengers and Crew Every Possible Protection</a:t>
            </a:r>
          </a:p>
        </p:txBody>
      </p:sp>
      <p:sp>
        <p:nvSpPr>
          <p:cNvPr id="6" name="TextBox 5">
            <a:extLst>
              <a:ext uri="{FF2B5EF4-FFF2-40B4-BE49-F238E27FC236}">
                <a16:creationId xmlns:a16="http://schemas.microsoft.com/office/drawing/2014/main" id="{12DF32AD-F120-4E95-B42D-8B97D112332C}"/>
              </a:ext>
            </a:extLst>
          </p:cNvPr>
          <p:cNvSpPr txBox="1"/>
          <p:nvPr/>
        </p:nvSpPr>
        <p:spPr>
          <a:xfrm>
            <a:off x="1222651" y="185929"/>
            <a:ext cx="5327099" cy="400110"/>
          </a:xfrm>
          <a:prstGeom prst="rect">
            <a:avLst/>
          </a:prstGeom>
          <a:noFill/>
        </p:spPr>
        <p:txBody>
          <a:bodyPr wrap="none" rtlCol="0">
            <a:spAutoFit/>
          </a:bodyPr>
          <a:lstStyle/>
          <a:p>
            <a:pPr algn="ctr"/>
            <a:r>
              <a:rPr lang="en-US" sz="2000" b="1" dirty="0">
                <a:solidFill>
                  <a:srgbClr val="7A7A7A"/>
                </a:solidFill>
                <a:latin typeface="Roboto" panose="02000000000000000000" pitchFamily="2" charset="0"/>
                <a:ea typeface="Roboto" panose="02000000000000000000" pitchFamily="2" charset="0"/>
              </a:rPr>
              <a:t>CLEANING THE AIR WE BREATHE IN FLIGHT</a:t>
            </a:r>
          </a:p>
        </p:txBody>
      </p:sp>
      <p:pic>
        <p:nvPicPr>
          <p:cNvPr id="12" name="Picture 11">
            <a:extLst>
              <a:ext uri="{FF2B5EF4-FFF2-40B4-BE49-F238E27FC236}">
                <a16:creationId xmlns:a16="http://schemas.microsoft.com/office/drawing/2014/main" id="{65314636-94A1-4272-96D2-26885AE49777}"/>
              </a:ext>
            </a:extLst>
          </p:cNvPr>
          <p:cNvPicPr>
            <a:picLocks noChangeAspect="1"/>
          </p:cNvPicPr>
          <p:nvPr/>
        </p:nvPicPr>
        <p:blipFill>
          <a:blip r:embed="rId3"/>
          <a:stretch>
            <a:fillRect/>
          </a:stretch>
        </p:blipFill>
        <p:spPr>
          <a:xfrm>
            <a:off x="1421846" y="4015355"/>
            <a:ext cx="1864693" cy="621564"/>
          </a:xfrm>
          <a:prstGeom prst="rect">
            <a:avLst/>
          </a:prstGeom>
        </p:spPr>
      </p:pic>
      <p:sp>
        <p:nvSpPr>
          <p:cNvPr id="13" name="TextBox 12">
            <a:extLst>
              <a:ext uri="{FF2B5EF4-FFF2-40B4-BE49-F238E27FC236}">
                <a16:creationId xmlns:a16="http://schemas.microsoft.com/office/drawing/2014/main" id="{2F98E9D4-9380-48F8-9D7C-EBB85FC74D84}"/>
              </a:ext>
            </a:extLst>
          </p:cNvPr>
          <p:cNvSpPr txBox="1"/>
          <p:nvPr/>
        </p:nvSpPr>
        <p:spPr>
          <a:xfrm>
            <a:off x="367748" y="4828077"/>
            <a:ext cx="7036904" cy="2462213"/>
          </a:xfrm>
          <a:prstGeom prst="rect">
            <a:avLst/>
          </a:prstGeom>
          <a:noFill/>
        </p:spPr>
        <p:txBody>
          <a:bodyPr wrap="square" rtlCol="0">
            <a:spAutoFit/>
          </a:bodyPr>
          <a:lstStyle/>
          <a:p>
            <a:pPr algn="just">
              <a:spcAft>
                <a:spcPts val="600"/>
              </a:spcAft>
            </a:pPr>
            <a:r>
              <a:rPr lang="en-US" sz="1200" dirty="0">
                <a:solidFill>
                  <a:srgbClr val="7A7A7A"/>
                </a:solidFill>
                <a:latin typeface="Roboto" panose="02000000000000000000" pitchFamily="2" charset="0"/>
                <a:ea typeface="Roboto" panose="02000000000000000000" pitchFamily="2" charset="0"/>
              </a:rPr>
              <a:t>Peregrine Avionics has obtained an Approved Model List Supplemental Type Certificate (AML STC) for the installation of the ACA Needle Point Bipolar Ionization (NPBI™) system in </a:t>
            </a:r>
            <a:r>
              <a:rPr lang="en-US" sz="1200" b="1" dirty="0">
                <a:solidFill>
                  <a:srgbClr val="7A7A7A"/>
                </a:solidFill>
                <a:latin typeface="Roboto" panose="02000000000000000000" pitchFamily="2" charset="0"/>
                <a:ea typeface="Roboto" panose="02000000000000000000" pitchFamily="2" charset="0"/>
              </a:rPr>
              <a:t>Gulfstream G-IV</a:t>
            </a:r>
            <a:r>
              <a:rPr lang="en-US" sz="1200" dirty="0">
                <a:solidFill>
                  <a:srgbClr val="7A7A7A"/>
                </a:solidFill>
                <a:latin typeface="Roboto" panose="02000000000000000000" pitchFamily="2" charset="0"/>
                <a:ea typeface="Roboto" panose="02000000000000000000" pitchFamily="2" charset="0"/>
              </a:rPr>
              <a:t>, </a:t>
            </a:r>
            <a:r>
              <a:rPr lang="en-US" sz="1200" b="1" dirty="0">
                <a:solidFill>
                  <a:srgbClr val="7A7A7A"/>
                </a:solidFill>
                <a:latin typeface="Roboto" panose="02000000000000000000" pitchFamily="2" charset="0"/>
                <a:ea typeface="Roboto" panose="02000000000000000000" pitchFamily="2" charset="0"/>
              </a:rPr>
              <a:t>Challenger 600 Series</a:t>
            </a:r>
            <a:r>
              <a:rPr lang="en-US" sz="1200" dirty="0">
                <a:solidFill>
                  <a:srgbClr val="7A7A7A"/>
                </a:solidFill>
                <a:latin typeface="Roboto" panose="02000000000000000000" pitchFamily="2" charset="0"/>
                <a:ea typeface="Roboto" panose="02000000000000000000" pitchFamily="2" charset="0"/>
              </a:rPr>
              <a:t> and </a:t>
            </a:r>
            <a:r>
              <a:rPr lang="en-US" sz="1200" b="1" dirty="0">
                <a:solidFill>
                  <a:srgbClr val="7A7A7A"/>
                </a:solidFill>
                <a:latin typeface="Roboto" panose="02000000000000000000" pitchFamily="2" charset="0"/>
                <a:ea typeface="Roboto" panose="02000000000000000000" pitchFamily="2" charset="0"/>
              </a:rPr>
              <a:t>Dassault Falcon 50 </a:t>
            </a:r>
            <a:r>
              <a:rPr lang="en-US" sz="1200" dirty="0">
                <a:solidFill>
                  <a:srgbClr val="7A7A7A"/>
                </a:solidFill>
                <a:latin typeface="Roboto" panose="02000000000000000000" pitchFamily="2" charset="0"/>
                <a:ea typeface="Roboto" panose="02000000000000000000" pitchFamily="2" charset="0"/>
              </a:rPr>
              <a:t>and</a:t>
            </a:r>
            <a:r>
              <a:rPr lang="en-US" sz="1200" b="1" dirty="0">
                <a:solidFill>
                  <a:srgbClr val="7A7A7A"/>
                </a:solidFill>
                <a:latin typeface="Roboto" panose="02000000000000000000" pitchFamily="2" charset="0"/>
                <a:ea typeface="Roboto" panose="02000000000000000000" pitchFamily="2" charset="0"/>
              </a:rPr>
              <a:t> 900 </a:t>
            </a:r>
            <a:r>
              <a:rPr lang="en-US" sz="1200" dirty="0">
                <a:solidFill>
                  <a:srgbClr val="7A7A7A"/>
                </a:solidFill>
                <a:latin typeface="Roboto" panose="02000000000000000000" pitchFamily="2" charset="0"/>
                <a:ea typeface="Roboto" panose="02000000000000000000" pitchFamily="2" charset="0"/>
              </a:rPr>
              <a:t>aircraft models. The ACA system ionizes cabin air to combat a broad range of contaminants including mold, bacteria and viruses, including COVID-19. The ACA website provides additional detail, technical information and laboratory testing data; see: </a:t>
            </a:r>
            <a:r>
              <a:rPr lang="en-US" sz="1200" b="1" dirty="0">
                <a:solidFill>
                  <a:srgbClr val="7A7A7A"/>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www.aviationcleanair.com</a:t>
            </a:r>
            <a:endParaRPr lang="en-US" sz="1200" b="1" dirty="0">
              <a:solidFill>
                <a:srgbClr val="7A7A7A"/>
              </a:solidFill>
              <a:latin typeface="Roboto" panose="02000000000000000000" pitchFamily="2" charset="0"/>
              <a:ea typeface="Roboto" panose="02000000000000000000" pitchFamily="2" charset="0"/>
            </a:endParaRPr>
          </a:p>
          <a:p>
            <a:pPr algn="just">
              <a:spcAft>
                <a:spcPts val="600"/>
              </a:spcAft>
            </a:pPr>
            <a:r>
              <a:rPr lang="en-US" sz="1200" dirty="0">
                <a:solidFill>
                  <a:srgbClr val="7A7A7A"/>
                </a:solidFill>
                <a:latin typeface="Roboto" panose="02000000000000000000" pitchFamily="2" charset="0"/>
                <a:ea typeface="Roboto" panose="02000000000000000000" pitchFamily="2" charset="0"/>
              </a:rPr>
              <a:t>The ACA system integrates with the aircraft environmental control system and provides continuous ion generation treating both incoming and any recirculated air. The system adds peace of mind for your passengers and crew as part of a layered protection system.</a:t>
            </a:r>
          </a:p>
          <a:p>
            <a:pPr algn="just">
              <a:spcAft>
                <a:spcPts val="600"/>
              </a:spcAft>
            </a:pPr>
            <a:r>
              <a:rPr lang="en-US" sz="1200" dirty="0">
                <a:solidFill>
                  <a:srgbClr val="7A7A7A"/>
                </a:solidFill>
                <a:latin typeface="Roboto" panose="02000000000000000000" pitchFamily="2" charset="0"/>
                <a:ea typeface="Roboto" panose="02000000000000000000" pitchFamily="2" charset="0"/>
              </a:rPr>
              <a:t>STC licenses and installation kits can be obtained from Peregrine Avionics with hardware delivered by Lee Aerospace. For more information, please contact us through our website, </a:t>
            </a:r>
            <a:r>
              <a:rPr lang="en-US" sz="1200" b="1" dirty="0">
                <a:solidFill>
                  <a:srgbClr val="7A7A7A"/>
                </a:solidFill>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peregrine.aero</a:t>
            </a:r>
            <a:r>
              <a:rPr lang="en-US" sz="1200" b="1" dirty="0">
                <a:solidFill>
                  <a:srgbClr val="7A7A7A"/>
                </a:solidFill>
                <a:latin typeface="Roboto" panose="02000000000000000000" pitchFamily="2" charset="0"/>
                <a:ea typeface="Roboto" panose="02000000000000000000" pitchFamily="2" charset="0"/>
              </a:rPr>
              <a:t> </a:t>
            </a:r>
            <a:r>
              <a:rPr lang="en-US" sz="1200" dirty="0">
                <a:solidFill>
                  <a:srgbClr val="7A7A7A"/>
                </a:solidFill>
                <a:latin typeface="Roboto" panose="02000000000000000000" pitchFamily="2" charset="0"/>
                <a:ea typeface="Roboto" panose="02000000000000000000" pitchFamily="2" charset="0"/>
              </a:rPr>
              <a:t>or contact us directly at </a:t>
            </a:r>
            <a:r>
              <a:rPr lang="en-US" sz="1200" b="1" dirty="0">
                <a:solidFill>
                  <a:srgbClr val="7A7A7A"/>
                </a:solidFill>
                <a:latin typeface="Roboto" panose="02000000000000000000" pitchFamily="2" charset="0"/>
                <a:ea typeface="Roboto" panose="02000000000000000000" pitchFamily="2" charset="0"/>
              </a:rPr>
              <a:t>+1 (303) 325-3873</a:t>
            </a:r>
          </a:p>
        </p:txBody>
      </p:sp>
      <p:pic>
        <p:nvPicPr>
          <p:cNvPr id="15" name="Picture 14">
            <a:extLst>
              <a:ext uri="{FF2B5EF4-FFF2-40B4-BE49-F238E27FC236}">
                <a16:creationId xmlns:a16="http://schemas.microsoft.com/office/drawing/2014/main" id="{1772A037-E049-438C-8B34-3B07DCA8B250}"/>
              </a:ext>
            </a:extLst>
          </p:cNvPr>
          <p:cNvPicPr>
            <a:picLocks noChangeAspect="1"/>
          </p:cNvPicPr>
          <p:nvPr/>
        </p:nvPicPr>
        <p:blipFill>
          <a:blip r:embed="rId6"/>
          <a:stretch>
            <a:fillRect/>
          </a:stretch>
        </p:blipFill>
        <p:spPr>
          <a:xfrm>
            <a:off x="536624" y="7369477"/>
            <a:ext cx="1832404" cy="1971040"/>
          </a:xfrm>
          <a:prstGeom prst="rect">
            <a:avLst/>
          </a:prstGeom>
        </p:spPr>
      </p:pic>
      <p:pic>
        <p:nvPicPr>
          <p:cNvPr id="21" name="Picture 20">
            <a:extLst>
              <a:ext uri="{FF2B5EF4-FFF2-40B4-BE49-F238E27FC236}">
                <a16:creationId xmlns:a16="http://schemas.microsoft.com/office/drawing/2014/main" id="{6100D723-B5EE-40B2-AB7E-C023687F02C9}"/>
              </a:ext>
            </a:extLst>
          </p:cNvPr>
          <p:cNvPicPr>
            <a:picLocks noChangeAspect="1"/>
          </p:cNvPicPr>
          <p:nvPr/>
        </p:nvPicPr>
        <p:blipFill>
          <a:blip r:embed="rId3"/>
          <a:stretch>
            <a:fillRect/>
          </a:stretch>
        </p:blipFill>
        <p:spPr>
          <a:xfrm>
            <a:off x="3127436" y="9034324"/>
            <a:ext cx="1067010" cy="355670"/>
          </a:xfrm>
          <a:prstGeom prst="rect">
            <a:avLst/>
          </a:prstGeom>
        </p:spPr>
      </p:pic>
      <p:cxnSp>
        <p:nvCxnSpPr>
          <p:cNvPr id="24" name="Straight Connector 23">
            <a:extLst>
              <a:ext uri="{FF2B5EF4-FFF2-40B4-BE49-F238E27FC236}">
                <a16:creationId xmlns:a16="http://schemas.microsoft.com/office/drawing/2014/main" id="{A669E608-70F7-4410-B7F1-7B8F36613A64}"/>
              </a:ext>
            </a:extLst>
          </p:cNvPr>
          <p:cNvCxnSpPr>
            <a:cxnSpLocks/>
          </p:cNvCxnSpPr>
          <p:nvPr/>
        </p:nvCxnSpPr>
        <p:spPr>
          <a:xfrm flipH="1">
            <a:off x="1003853" y="4748960"/>
            <a:ext cx="5764695" cy="0"/>
          </a:xfrm>
          <a:prstGeom prst="line">
            <a:avLst/>
          </a:prstGeom>
          <a:ln w="38100">
            <a:solidFill>
              <a:srgbClr val="F9C30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12F25795-97B7-4EC9-B863-8128F192B201}"/>
              </a:ext>
            </a:extLst>
          </p:cNvPr>
          <p:cNvPicPr>
            <a:picLocks noChangeAspect="1"/>
          </p:cNvPicPr>
          <p:nvPr/>
        </p:nvPicPr>
        <p:blipFill>
          <a:blip r:embed="rId7"/>
          <a:stretch>
            <a:fillRect/>
          </a:stretch>
        </p:blipFill>
        <p:spPr>
          <a:xfrm>
            <a:off x="2796210" y="8634154"/>
            <a:ext cx="1160895" cy="282968"/>
          </a:xfrm>
          <a:prstGeom prst="rect">
            <a:avLst/>
          </a:prstGeom>
        </p:spPr>
      </p:pic>
      <p:sp>
        <p:nvSpPr>
          <p:cNvPr id="2" name="Rectangle 1">
            <a:extLst>
              <a:ext uri="{FF2B5EF4-FFF2-40B4-BE49-F238E27FC236}">
                <a16:creationId xmlns:a16="http://schemas.microsoft.com/office/drawing/2014/main" id="{2D30B180-46A4-40CE-B4DB-66360F15487C}"/>
              </a:ext>
            </a:extLst>
          </p:cNvPr>
          <p:cNvSpPr/>
          <p:nvPr/>
        </p:nvSpPr>
        <p:spPr>
          <a:xfrm>
            <a:off x="0" y="9451150"/>
            <a:ext cx="7772399" cy="461478"/>
          </a:xfrm>
          <a:prstGeom prst="rect">
            <a:avLst/>
          </a:prstGeom>
          <a:solidFill>
            <a:srgbClr val="272C4C"/>
          </a:solidFill>
          <a:ln>
            <a:solidFill>
              <a:srgbClr val="272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6875" algn="ctr" defTabSz="400050">
              <a:tabLst>
                <a:tab pos="3657600" algn="ctr"/>
                <a:tab pos="7142163" algn="r"/>
              </a:tabLst>
            </a:pPr>
            <a:r>
              <a:rPr lang="en-US" sz="1600" dirty="0">
                <a:solidFill>
                  <a:srgbClr val="F9C301"/>
                </a:solidFill>
                <a:latin typeface="Roboto" panose="02000000000000000000" pitchFamily="2" charset="0"/>
                <a:ea typeface="Roboto" panose="02000000000000000000" pitchFamily="2" charset="0"/>
              </a:rPr>
              <a:t>peregrine.aero</a:t>
            </a:r>
            <a:r>
              <a:rPr lang="en-US" sz="1200" dirty="0">
                <a:solidFill>
                  <a:srgbClr val="F9C301"/>
                </a:solidFill>
                <a:latin typeface="Roboto" panose="02000000000000000000" pitchFamily="2" charset="0"/>
                <a:ea typeface="Roboto" panose="02000000000000000000" pitchFamily="2" charset="0"/>
              </a:rPr>
              <a:t>	+1 (303) 325-3873	.</a:t>
            </a:r>
          </a:p>
        </p:txBody>
      </p:sp>
      <p:cxnSp>
        <p:nvCxnSpPr>
          <p:cNvPr id="14" name="Straight Connector 13">
            <a:extLst>
              <a:ext uri="{FF2B5EF4-FFF2-40B4-BE49-F238E27FC236}">
                <a16:creationId xmlns:a16="http://schemas.microsoft.com/office/drawing/2014/main" id="{89461C8D-3945-4EA1-96E3-A3742EAC8556}"/>
              </a:ext>
            </a:extLst>
          </p:cNvPr>
          <p:cNvCxnSpPr>
            <a:cxnSpLocks/>
          </p:cNvCxnSpPr>
          <p:nvPr/>
        </p:nvCxnSpPr>
        <p:spPr>
          <a:xfrm flipH="1">
            <a:off x="1003853" y="584093"/>
            <a:ext cx="5764695" cy="0"/>
          </a:xfrm>
          <a:prstGeom prst="line">
            <a:avLst/>
          </a:prstGeom>
          <a:ln w="38100">
            <a:solidFill>
              <a:srgbClr val="F9C30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F735D43-2B34-4007-846F-1FA505F9BFCD}"/>
              </a:ext>
            </a:extLst>
          </p:cNvPr>
          <p:cNvPicPr>
            <a:picLocks noChangeAspect="1"/>
          </p:cNvPicPr>
          <p:nvPr/>
        </p:nvPicPr>
        <p:blipFill>
          <a:blip r:embed="rId8"/>
          <a:stretch>
            <a:fillRect/>
          </a:stretch>
        </p:blipFill>
        <p:spPr>
          <a:xfrm>
            <a:off x="2481845" y="7175398"/>
            <a:ext cx="2189697" cy="1127368"/>
          </a:xfrm>
          <a:prstGeom prst="rect">
            <a:avLst/>
          </a:prstGeom>
        </p:spPr>
      </p:pic>
      <p:sp>
        <p:nvSpPr>
          <p:cNvPr id="11" name="TextBox 10">
            <a:extLst>
              <a:ext uri="{FF2B5EF4-FFF2-40B4-BE49-F238E27FC236}">
                <a16:creationId xmlns:a16="http://schemas.microsoft.com/office/drawing/2014/main" id="{0679FB1A-8249-42AA-880B-0EEB9ED588C1}"/>
              </a:ext>
            </a:extLst>
          </p:cNvPr>
          <p:cNvSpPr txBox="1"/>
          <p:nvPr/>
        </p:nvSpPr>
        <p:spPr>
          <a:xfrm>
            <a:off x="5789219" y="9479213"/>
            <a:ext cx="1782417" cy="415498"/>
          </a:xfrm>
          <a:prstGeom prst="rect">
            <a:avLst/>
          </a:prstGeom>
          <a:noFill/>
        </p:spPr>
        <p:txBody>
          <a:bodyPr wrap="square" rtlCol="0">
            <a:spAutoFit/>
          </a:bodyPr>
          <a:lstStyle/>
          <a:p>
            <a:r>
              <a:rPr lang="en-US" sz="1000" b="0" i="0" dirty="0">
                <a:solidFill>
                  <a:srgbClr val="F9C301"/>
                </a:solidFill>
                <a:effectLst/>
                <a:latin typeface="Lato"/>
              </a:rPr>
              <a:t>Aircraft Systems Engineering &amp; Certification</a:t>
            </a:r>
            <a:endParaRPr lang="en-US" sz="1000" dirty="0">
              <a:solidFill>
                <a:srgbClr val="F9C301"/>
              </a:solidFill>
            </a:endParaRPr>
          </a:p>
        </p:txBody>
      </p:sp>
      <p:pic>
        <p:nvPicPr>
          <p:cNvPr id="19" name="Picture 18">
            <a:extLst>
              <a:ext uri="{FF2B5EF4-FFF2-40B4-BE49-F238E27FC236}">
                <a16:creationId xmlns:a16="http://schemas.microsoft.com/office/drawing/2014/main" id="{699B9C48-A849-4900-8597-B04F12F386E0}"/>
              </a:ext>
            </a:extLst>
          </p:cNvPr>
          <p:cNvPicPr>
            <a:picLocks noChangeAspect="1"/>
          </p:cNvPicPr>
          <p:nvPr/>
        </p:nvPicPr>
        <p:blipFill>
          <a:blip r:embed="rId9"/>
          <a:stretch>
            <a:fillRect/>
          </a:stretch>
        </p:blipFill>
        <p:spPr>
          <a:xfrm>
            <a:off x="4798065" y="7334626"/>
            <a:ext cx="2480064" cy="1936280"/>
          </a:xfrm>
          <a:prstGeom prst="rect">
            <a:avLst/>
          </a:prstGeom>
        </p:spPr>
      </p:pic>
      <p:sp>
        <p:nvSpPr>
          <p:cNvPr id="20" name="TextBox 19">
            <a:extLst>
              <a:ext uri="{FF2B5EF4-FFF2-40B4-BE49-F238E27FC236}">
                <a16:creationId xmlns:a16="http://schemas.microsoft.com/office/drawing/2014/main" id="{AD7B9F42-1FDB-443E-AD1D-EE6600220D20}"/>
              </a:ext>
            </a:extLst>
          </p:cNvPr>
          <p:cNvSpPr txBox="1"/>
          <p:nvPr/>
        </p:nvSpPr>
        <p:spPr>
          <a:xfrm>
            <a:off x="4936062" y="7437381"/>
            <a:ext cx="1193917" cy="261610"/>
          </a:xfrm>
          <a:prstGeom prst="rect">
            <a:avLst/>
          </a:prstGeom>
          <a:noFill/>
        </p:spPr>
        <p:txBody>
          <a:bodyPr wrap="none" rtlCol="0">
            <a:spAutoFit/>
          </a:bodyPr>
          <a:lstStyle/>
          <a:p>
            <a:r>
              <a:rPr lang="en-US" sz="1100" spc="20" dirty="0">
                <a:solidFill>
                  <a:srgbClr val="F9C301"/>
                </a:solidFill>
                <a:latin typeface="Roboto Light" panose="02000000000000000000" pitchFamily="2" charset="0"/>
                <a:ea typeface="Roboto Light" panose="02000000000000000000" pitchFamily="2" charset="0"/>
              </a:rPr>
              <a:t>NPBI treated air</a:t>
            </a:r>
          </a:p>
        </p:txBody>
      </p:sp>
      <p:cxnSp>
        <p:nvCxnSpPr>
          <p:cNvPr id="23" name="Straight Arrow Connector 22">
            <a:extLst>
              <a:ext uri="{FF2B5EF4-FFF2-40B4-BE49-F238E27FC236}">
                <a16:creationId xmlns:a16="http://schemas.microsoft.com/office/drawing/2014/main" id="{1141EF59-D1E7-4F14-B882-8B2E25B2017C}"/>
              </a:ext>
            </a:extLst>
          </p:cNvPr>
          <p:cNvCxnSpPr>
            <a:stCxn id="20" idx="2"/>
          </p:cNvCxnSpPr>
          <p:nvPr/>
        </p:nvCxnSpPr>
        <p:spPr>
          <a:xfrm>
            <a:off x="5533021" y="7698991"/>
            <a:ext cx="505076" cy="239060"/>
          </a:xfrm>
          <a:prstGeom prst="straightConnector1">
            <a:avLst/>
          </a:prstGeom>
          <a:ln w="28575">
            <a:solidFill>
              <a:srgbClr val="F9C301"/>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08541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TotalTime>
  <Words>211</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Lato</vt:lpstr>
      <vt:lpstr>Roboto</vt:lpstr>
      <vt:lpstr>Roboto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Carlson</dc:creator>
  <cp:lastModifiedBy>Lee Carlson</cp:lastModifiedBy>
  <cp:revision>9</cp:revision>
  <cp:lastPrinted>2021-08-26T18:08:33Z</cp:lastPrinted>
  <dcterms:created xsi:type="dcterms:W3CDTF">2021-08-26T15:47:11Z</dcterms:created>
  <dcterms:modified xsi:type="dcterms:W3CDTF">2021-08-27T17:35:06Z</dcterms:modified>
</cp:coreProperties>
</file>