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79E31-42D8-15A2-94A5-DE30E5D12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E932D9-DFC3-D25D-B711-017BA084A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A65-E7ED-C809-BFC6-4ADD1757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1C330-EC6E-3A63-29C1-596D12743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111C-62B4-7F89-426A-3917BFDB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8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AE74-8B3B-D427-EFE7-5D5C90896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65A1C-9FE0-F89D-8DFD-0E0F81224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EB22-2B57-67B9-F2E8-9ED1895A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8725E-77E0-69C5-BEF6-3FC57D33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B4D78-4B15-6068-13AC-71C8E2E50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4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3C1559-48F7-EDB1-1307-04AFD7DAC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4E09D-DE38-C871-3A87-CC9299F01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7FC6B-EB56-010A-205C-A6A755F4D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1F51-2F64-FA09-C8CA-F6E0EA66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A7EF4-F69C-0C73-585B-CE0AD980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4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6388-ABA2-186F-A23F-FD948F057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56305-6ABE-69AD-3E32-2CAF38D9F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0EC08-2934-D7A5-646D-39DED7777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9FAF-DEBD-2173-AEF8-6F580620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17412-B220-4648-B942-45665B0AF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2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9BCC-FDEF-CCAB-6E43-D1800E12E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8E845-ACA5-3EB3-46F5-08544E1B3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2123-4E51-006E-B5AC-99DA1CB2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6DBC-4632-D4A6-76F4-F7232211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EBEF6-1AAC-93F3-0E21-063179E4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4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8DC67-A93C-3722-F312-1CF24003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BE01D-9B20-3681-8100-A0E97CB2D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F1C160-5163-052B-358E-91334372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634A8-EDBE-FA99-5E6B-570107F55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B3F3B-916C-DFA1-4B80-94F56B88D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C7A1F-D528-71F6-AA3C-F34E2E4E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52F83-5A26-3FB1-A411-A455BAC24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93B32-A382-22A7-465F-5D7FA8A68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8C2E2-F7DD-A2FE-C39D-B42622E7E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00890-D2BA-E3CB-5A78-E9A8A8D353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77D0E-FC6A-EF39-86C4-2027A6AEA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FE9FE3-161F-6AE3-7EDD-C06A16B7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84E8B3-FB7B-0CA3-19AE-0869206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5E2A67-B53E-BF1A-73ED-504E24D1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0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CFB6-68FC-E042-AD5F-7D40AD6B9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B235E3-E654-2100-FE67-4C99D4BC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0DC76-7BFC-6716-33CB-38D71B0C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8C2DD-CBEB-C3C0-5AD4-6D37AE11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7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E1369-2851-09FA-BB69-93D8725F6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5B01C-6012-1261-6E30-0E1B8F11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C5E3A-D9D7-8900-31D9-B5302ADA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3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EFF0-84C3-F711-B53C-ED6D27EC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DD8EC-3FDD-A073-A702-C4A29CA45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978FC-8A62-3725-8D0B-81292AAAE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5B1CB-9B59-93E5-5A93-32DB35DF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81CA5-D406-7D62-2721-5D12B9F0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F5D48-5E73-3915-5F16-BA66CDCB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4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A2CFF-EC22-B739-27C0-0EADA7CCD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2DF-071C-D72F-34A3-7BC2283B3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9C5318-720E-B479-4CDC-3F16E6CB3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A3B77-1777-FE6D-4899-551AD3BE1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E1AF2-11C5-0A05-B206-9D3ADB4B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3517A-D4AD-9E03-B1E7-BBB7A831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7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10696-1893-4192-CE38-AC9BBEBD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F8FAB-E849-CEF2-4F59-AB190D81F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F0873-DD09-86E6-17B5-9ECFE616C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71754-1BBD-446D-AC63-D1BEBCB99565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2AA85-80E5-49DB-741C-35B8C3908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2DC70-68EB-AFA5-F72D-A5E5EBC2E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78B12-49D3-43AC-9369-EAE57C523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1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A86E3C-F262-0560-1E1E-8CD94891D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080" y="184086"/>
            <a:ext cx="5983006" cy="16940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43A69F-122E-7673-5592-7897461EA9B0}"/>
              </a:ext>
            </a:extLst>
          </p:cNvPr>
          <p:cNvSpPr txBox="1"/>
          <p:nvPr/>
        </p:nvSpPr>
        <p:spPr>
          <a:xfrm>
            <a:off x="9949218" y="2920621"/>
            <a:ext cx="15626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BUY NOW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43147C-5CA9-181A-1222-C80C0CC85E22}"/>
              </a:ext>
            </a:extLst>
          </p:cNvPr>
          <p:cNvSpPr txBox="1"/>
          <p:nvPr/>
        </p:nvSpPr>
        <p:spPr>
          <a:xfrm>
            <a:off x="1343024" y="2212956"/>
            <a:ext cx="1188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BUY NOW: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6ADC31-0407-DAA6-FF00-750A8BC8A576}"/>
              </a:ext>
            </a:extLst>
          </p:cNvPr>
          <p:cNvSpPr txBox="1"/>
          <p:nvPr/>
        </p:nvSpPr>
        <p:spPr>
          <a:xfrm>
            <a:off x="1343024" y="2917067"/>
            <a:ext cx="9134476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0" indent="-1828800">
              <a:spcAft>
                <a:spcPts val="600"/>
              </a:spcAft>
            </a:pPr>
            <a:r>
              <a:rPr lang="en-US" sz="1600" dirty="0"/>
              <a:t>ST00790DE	Installation of </a:t>
            </a:r>
            <a:r>
              <a:rPr lang="en-US" sz="1600" dirty="0" err="1"/>
              <a:t>BendixKing</a:t>
            </a:r>
            <a:r>
              <a:rPr lang="en-US" sz="1600" dirty="0"/>
              <a:t> CAS 67B Traffic Alert and Collision Avoidance System (TCAS) II Version 7.1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ST01035DE	Installation of replacement aft bay Heat Exchanger Blower Fans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ST01066DE	Installation of the Aviation Clean Air (ACA) Airborne Air &amp; Surface Purification System on aircraft listed in the </a:t>
            </a:r>
            <a:r>
              <a:rPr lang="en-US" sz="1600" dirty="0" err="1"/>
              <a:t>Approvel</a:t>
            </a:r>
            <a:r>
              <a:rPr lang="en-US" sz="1600" dirty="0"/>
              <a:t> Model List.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ST01075DE	Installation of Supplemental Flap/Slat Actuator Heater System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SR00828DE	Installation of Automatic Dependent Surveillance – Broadcast (ADS-B) Out functionality using the Garmin G330ES or G33H ES Transponder and qualified position sensor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SR00851DE	Installation of Automatic Dependent Surveillance – Broadcast (ADS-B) Out functionality using the Garmin GTX 330ES transponder and a qualified position sensor</a:t>
            </a:r>
          </a:p>
          <a:p>
            <a:pPr marL="1828800" indent="-1828800">
              <a:spcAft>
                <a:spcPts val="600"/>
              </a:spcAft>
            </a:pPr>
            <a:r>
              <a:rPr lang="en-US" sz="1600" dirty="0"/>
              <a:t>SA01988WI	Installation to replace the existing DeVore wingtip and tail position anti-collision lights with Whelan Aerospace Technologies Light Emitting Diodes (LED). [Textron 390/Premier]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0EF360-3291-890F-D77D-760F82F2101F}"/>
              </a:ext>
            </a:extLst>
          </p:cNvPr>
          <p:cNvSpPr txBox="1"/>
          <p:nvPr/>
        </p:nvSpPr>
        <p:spPr>
          <a:xfrm>
            <a:off x="6212959" y="1333998"/>
            <a:ext cx="8002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BUY NOW: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DC5B1CB9-B6DF-F75C-05E5-71F794CCE9D6}"/>
              </a:ext>
            </a:extLst>
          </p:cNvPr>
          <p:cNvSpPr/>
          <p:nvPr/>
        </p:nvSpPr>
        <p:spPr>
          <a:xfrm>
            <a:off x="8873543" y="748562"/>
            <a:ext cx="2446986" cy="169409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 to contact page with STC number preloaded</a:t>
            </a:r>
          </a:p>
        </p:txBody>
      </p:sp>
    </p:spTree>
    <p:extLst>
      <p:ext uri="{BB962C8B-B14F-4D97-AF65-F5344CB8AC3E}">
        <p14:creationId xmlns:p14="http://schemas.microsoft.com/office/powerpoint/2010/main" val="420857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73D6A-B7F6-0640-E76D-A8F105DCF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447" y="1790164"/>
            <a:ext cx="5131860" cy="3681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3CD990-CBCA-A234-A895-302EFDF1B6DF}"/>
              </a:ext>
            </a:extLst>
          </p:cNvPr>
          <p:cNvSpPr txBox="1"/>
          <p:nvPr/>
        </p:nvSpPr>
        <p:spPr>
          <a:xfrm>
            <a:off x="1271787" y="485018"/>
            <a:ext cx="9456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0" indent="-1828800">
              <a:spcAft>
                <a:spcPts val="600"/>
              </a:spcAft>
            </a:pPr>
            <a:r>
              <a:rPr lang="en-US" sz="1800" b="1" dirty="0"/>
              <a:t>ST00790DE	Installation of </a:t>
            </a:r>
            <a:r>
              <a:rPr lang="en-US" sz="1800" b="1" dirty="0" err="1"/>
              <a:t>BendixKing</a:t>
            </a:r>
            <a:r>
              <a:rPr lang="en-US" sz="1800" b="1" dirty="0"/>
              <a:t> CAS 67B Traffic Alert and Collision Avoidance System (TCAS) II Version 7.1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1CE6926-5D03-BFC7-C3E6-28542822457E}"/>
              </a:ext>
            </a:extLst>
          </p:cNvPr>
          <p:cNvSpPr txBox="1">
            <a:spLocks/>
          </p:cNvSpPr>
          <p:nvPr/>
        </p:nvSpPr>
        <p:spPr>
          <a:xfrm>
            <a:off x="230692" y="1957588"/>
            <a:ext cx="5865307" cy="472448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Additional Validations: Canada - TCAA, Mexico - AFAC, Brazil - ANAC, India - DGAC</a:t>
            </a:r>
          </a:p>
          <a:p>
            <a:r>
              <a:rPr lang="en-US" dirty="0"/>
              <a:t>Approved for 59 models, including:</a:t>
            </a:r>
          </a:p>
          <a:p>
            <a:pPr lvl="1"/>
            <a:r>
              <a:rPr lang="en-US" dirty="0"/>
              <a:t>Beechcraft: BAe.125 Series 1000A, BAe.125 Series 1000B, BAe.125 Series 800A (C-29A), BAe.125 Series 800A (U-125), BAe.125 Series 800A, BH.125 Series 400A, Hawker 1000, Hawker 800 (U-125A), Hawker 800, Hawker 800XP, HS.125 Series 700A</a:t>
            </a:r>
          </a:p>
          <a:p>
            <a:pPr lvl="1"/>
            <a:r>
              <a:rPr lang="pt-BR" dirty="0"/>
              <a:t>Bombardier: CL-600-1A11 (CL-600), CL-600-2A12 (CL-601), CL-600-2B16 (CL-601-3A), CL-600-2B16 (CL-601-3R), CL-600-2B16 (CL-604), </a:t>
            </a:r>
            <a:r>
              <a:rPr lang="en-US" dirty="0"/>
              <a:t>DHC-8-101, DHC-8-102, DHC-8-103, DHC-8-106, DHC-8-201, DHC-8-202, DHC-8-301, DHC-8-311, DHC-8-315, DHC-8-402</a:t>
            </a:r>
          </a:p>
          <a:p>
            <a:pPr lvl="1"/>
            <a:r>
              <a:rPr lang="en-US" dirty="0"/>
              <a:t>Dassault: Mystere-Falcon 50, Mystere-Falcon 900</a:t>
            </a:r>
          </a:p>
          <a:p>
            <a:pPr lvl="1"/>
            <a:r>
              <a:rPr lang="en-US" dirty="0"/>
              <a:t>Gulfstream: G-1159, G-1159A, G-1159B, G-IV, GV, 1125 Westwind Astra</a:t>
            </a:r>
          </a:p>
          <a:p>
            <a:pPr lvl="1"/>
            <a:r>
              <a:rPr lang="en-US" dirty="0"/>
              <a:t>IAI: 1124, 1124A</a:t>
            </a:r>
          </a:p>
          <a:p>
            <a:pPr lvl="1"/>
            <a:r>
              <a:rPr lang="en-US" dirty="0"/>
              <a:t>Learjet: 25, 25A, 25B, 25C, 25D, 25F, 31, 31A, 35, 35A (C-21A), 36, 36A, 45, 55, 55B, 55C</a:t>
            </a:r>
          </a:p>
          <a:p>
            <a:pPr lvl="1"/>
            <a:r>
              <a:rPr lang="en-US" dirty="0" err="1"/>
              <a:t>Sabreliner</a:t>
            </a:r>
            <a:r>
              <a:rPr lang="en-US" dirty="0"/>
              <a:t>: NA-265-40, NA-265-60, NA-265-65</a:t>
            </a:r>
          </a:p>
          <a:p>
            <a:pPr lvl="1"/>
            <a:r>
              <a:rPr lang="en-US" dirty="0"/>
              <a:t>Textron: 550, 560, 650, S550</a:t>
            </a:r>
          </a:p>
          <a:p>
            <a:r>
              <a:rPr lang="en-US" b="1" i="1" dirty="0"/>
              <a:t>$7,500; Call for multi aircraft pricing</a:t>
            </a:r>
          </a:p>
          <a:p>
            <a:r>
              <a:rPr lang="en-US" b="1" i="1" dirty="0"/>
              <a:t>Exchange TPU available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83669C-EFEF-A32A-6A64-D4014A28F38C}"/>
              </a:ext>
            </a:extLst>
          </p:cNvPr>
          <p:cNvSpPr txBox="1"/>
          <p:nvPr/>
        </p:nvSpPr>
        <p:spPr>
          <a:xfrm>
            <a:off x="6829447" y="6001555"/>
            <a:ext cx="186379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4FD45C-53B7-3325-4861-0993186F9325}"/>
              </a:ext>
            </a:extLst>
          </p:cNvPr>
          <p:cNvSpPr txBox="1"/>
          <p:nvPr/>
        </p:nvSpPr>
        <p:spPr>
          <a:xfrm>
            <a:off x="10097515" y="6001555"/>
            <a:ext cx="186379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AML</a:t>
            </a:r>
          </a:p>
        </p:txBody>
      </p:sp>
    </p:spTree>
    <p:extLst>
      <p:ext uri="{BB962C8B-B14F-4D97-AF65-F5344CB8AC3E}">
        <p14:creationId xmlns:p14="http://schemas.microsoft.com/office/powerpoint/2010/main" val="314574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73D6A-B7F6-0640-E76D-A8F105DCF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447" y="1790164"/>
            <a:ext cx="5131860" cy="3681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3CD990-CBCA-A234-A895-302EFDF1B6DF}"/>
              </a:ext>
            </a:extLst>
          </p:cNvPr>
          <p:cNvSpPr txBox="1"/>
          <p:nvPr/>
        </p:nvSpPr>
        <p:spPr>
          <a:xfrm>
            <a:off x="1271787" y="485018"/>
            <a:ext cx="9456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0" indent="-1828800">
              <a:spcAft>
                <a:spcPts val="600"/>
              </a:spcAft>
            </a:pPr>
            <a:r>
              <a:rPr lang="en-US" sz="1800" b="1" dirty="0"/>
              <a:t>ST01035DE	Installation of replacement aft bay Heat Exchanger Blower Fans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1CE6926-5D03-BFC7-C3E6-28542822457E}"/>
              </a:ext>
            </a:extLst>
          </p:cNvPr>
          <p:cNvSpPr txBox="1">
            <a:spLocks/>
          </p:cNvSpPr>
          <p:nvPr/>
        </p:nvSpPr>
        <p:spPr>
          <a:xfrm>
            <a:off x="230692" y="1957588"/>
            <a:ext cx="5865307" cy="47244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Approved for the Textron 4000</a:t>
            </a:r>
          </a:p>
          <a:p>
            <a:pPr lvl="0"/>
            <a:r>
              <a:rPr lang="en-US" dirty="0"/>
              <a:t>Call Peregrine for quote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83669C-EFEF-A32A-6A64-D4014A28F38C}"/>
              </a:ext>
            </a:extLst>
          </p:cNvPr>
          <p:cNvSpPr txBox="1"/>
          <p:nvPr/>
        </p:nvSpPr>
        <p:spPr>
          <a:xfrm>
            <a:off x="6829447" y="6001555"/>
            <a:ext cx="186379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STC</a:t>
            </a:r>
          </a:p>
        </p:txBody>
      </p:sp>
    </p:spTree>
    <p:extLst>
      <p:ext uri="{BB962C8B-B14F-4D97-AF65-F5344CB8AC3E}">
        <p14:creationId xmlns:p14="http://schemas.microsoft.com/office/powerpoint/2010/main" val="168639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10006</TotalTime>
  <Words>422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Carlson</dc:creator>
  <cp:lastModifiedBy>Lee Carlson</cp:lastModifiedBy>
  <cp:revision>3</cp:revision>
  <dcterms:created xsi:type="dcterms:W3CDTF">2022-06-02T16:14:32Z</dcterms:created>
  <dcterms:modified xsi:type="dcterms:W3CDTF">2022-06-09T15:06:02Z</dcterms:modified>
</cp:coreProperties>
</file>