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DED6D6-B5A3-419C-95B6-284FBA5D6B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EC77F-A993-4FB4-9D5A-1EBE4C63BC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3A161-FB78-4749-9AB4-F3A09D5D166F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641DC-D60A-4D74-AC71-87917B067C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PA Marketing Process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AD90C-0B83-4A45-A0BB-21428B2050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89108-0E51-430A-9893-25A20C7A6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736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CA72D-9952-41E8-8DBC-FF840BB117D9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PA Marketing Process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6BCC8-0FFB-452E-8BE6-14240295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42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EACD-7D6B-4E03-B8B4-030C19F9B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BE02A-78D3-4F2F-AA71-3301974B9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B8834-422F-43E8-81C2-34631762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30F3-5514-453B-97E8-74892FA50BB6}" type="datetime1">
              <a:rPr lang="en-US" smtClean="0"/>
              <a:t>12-Aug-20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20F5A-0710-4139-A12D-075DF8C7C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31A7D-46AD-40D8-A0F4-CB88BBB2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4A570-706F-4AA4-9CB9-E034119C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1BDDE-DF59-43D4-8BFF-3ACBDE2AE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FFB6A9C-35C9-4EC3-A305-36E9A436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02704F0-D786-4EE7-829D-6F950413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E323C16-1010-4805-BBF4-40B15FA7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B82879-7A24-4804-9B3F-829B851E8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A8D4A-38A4-4076-BF6B-C2908FD3F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8032267-9ECA-4018-987F-717EB97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0D2F60-5AD7-4FEC-B6DE-43BCB183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8E08081-FCE6-4ECF-AE60-D79D6806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1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754D-D2BF-4421-B91C-C46309F0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49A2-8312-45EC-BC83-5D8CFA652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AD53E-7744-4EF4-8414-A0FF8F31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DDE2-7C81-4178-A1AC-5613F4453AFD}" type="datetime1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34172-C5AA-4FCA-A9BD-13ADF6F5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922F6-A2C3-4C84-A72C-8EA53863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2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F2310-8507-48B9-827F-4C916EA5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238C6-1F0A-4699-8FEA-513A84D9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01E65AA-7375-445E-B764-F364E2A2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291FEA4-AF2F-4E92-BD81-BCAEC6EF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E37E5FB-8DAC-4172-9ED4-47C4A8DB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4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F051-0D1C-4CC6-8BB1-361720CD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251573A-4235-4039-890D-154A0282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B69F688-1011-4027-8917-B3A6C0E50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EF81B77-4252-4D90-90D4-6CB45BEA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CE84-2038-42C9-A0BC-5F572F2F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B2B4E-06F7-487C-A8D6-0831AC184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481F4-BF12-41FA-AAAB-59283D62F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A3784-015E-4FCD-A438-19E7202E6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DC0E3-B0C8-4E88-8DA7-D6BD9489D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CCACC241-2869-4485-B61E-1056CC1F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530C784-4362-4771-8816-E73B166A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DD7DA0AF-F1DC-4BBE-A752-DE8FA5B3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8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5315-CF83-4A2D-B4FD-7A7A1A75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748CC2D-8953-4E25-BA82-06FFCCD6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62E0F11-0B4A-418F-8710-7C1E390B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C491C78-D9FB-4116-94D2-74AF04BA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59FD88-90F3-423E-8D20-4BEAE0EC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142D1A-2E74-4FE1-956D-DBD8647F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A99EF9A-5DEF-44C2-989E-2BAFACB2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3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B29A-1FEF-4DB5-B728-53536618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26DE-D67D-4D6C-907A-608C726F1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AC926-DC22-4599-B81E-F666732B2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DDE90FA-C4C3-4DDF-935A-E07D6C25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6E92C8-FD75-49D3-B2E1-E1664A13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3AAF97A-3E2F-4869-90AB-FB8FF4AD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F0DF-5782-482F-B20F-5E4749BD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B9F9B-E8C2-4A5F-9DF9-29FB608D6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995AE-4FB6-48CC-96A5-79FADE64C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7D5948A-A8DA-4218-A5EB-88883925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AE6B9F0-D081-4B62-BD8E-81AA29FE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753C5-3252-434B-8230-AD058C8E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5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54B00-CAAF-4923-8B6A-6F393DC8D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4E955-235E-4E3E-8A02-874BC3E5D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085EA-F3A8-412D-B630-D6E2CE2A9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16F29-EB4D-478A-96BF-55DAADCF3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Company Private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91272-4039-4296-BCE2-AD93FBBE5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PA Marketing Process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941B9A-68AC-40CB-A713-8FE87D8400E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5" y="24715"/>
            <a:ext cx="2081349" cy="77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26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9A505C-2045-432B-863C-219D4DDFC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Marketing Process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124423A-89E8-4510-A67B-124BD2EF3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2">
                    <a:lumMod val="75000"/>
                  </a:schemeClr>
                </a:solidFill>
              </a:rPr>
              <a:t>Peregrine Avionics</a:t>
            </a:r>
          </a:p>
          <a:p>
            <a:endParaRPr lang="en-US" dirty="0"/>
          </a:p>
          <a:p>
            <a:r>
              <a:rPr lang="en-US" dirty="0"/>
              <a:t>Proposed by AviaGlobal Group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3E6A3-CB2A-48D9-ABD3-A19854AC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69A69B6-7531-4907-A648-84D7BF883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12-DF85-433F-A4C4-930A9214F836}" type="datetime1">
              <a:rPr lang="en-US" smtClean="0"/>
              <a:t>12-Aug-20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0323CE-3476-4D60-BABC-A98CBF62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 Marketing Process </a:t>
            </a:r>
            <a:fld id="{54FA3ABB-534F-408E-BDBD-561EFFF1B8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5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107C-A7AD-4505-A7AC-90A3720F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Marketing Baseline “101”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D7CB2-011A-4072-BA0E-8F1C8A2D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AA24D-CF38-40F1-835E-542F4B49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2DD62-9A65-4747-913D-558ACC9A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 Marketing Process </a:t>
            </a:r>
            <a:fld id="{54FA3ABB-534F-408E-BDBD-561EFFF1B84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07E2737-1486-4BF0-92FB-1BF416E3C332}"/>
              </a:ext>
            </a:extLst>
          </p:cNvPr>
          <p:cNvSpPr/>
          <p:nvPr/>
        </p:nvSpPr>
        <p:spPr>
          <a:xfrm rot="16200000">
            <a:off x="922342" y="3840159"/>
            <a:ext cx="2322510" cy="2395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Clients </a:t>
            </a:r>
          </a:p>
          <a:p>
            <a:pPr algn="ctr"/>
            <a:r>
              <a:rPr lang="en-US" dirty="0"/>
              <a:t>(Market)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FC12457B-7DC7-440D-B7AF-D533398F7079}"/>
              </a:ext>
            </a:extLst>
          </p:cNvPr>
          <p:cNvSpPr/>
          <p:nvPr/>
        </p:nvSpPr>
        <p:spPr>
          <a:xfrm>
            <a:off x="8801100" y="1717676"/>
            <a:ext cx="2552699" cy="1997074"/>
          </a:xfrm>
          <a:prstGeom prst="down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To Provide Output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Of: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5BAE167A-5C18-48FA-9A01-292BC2C202FD}"/>
              </a:ext>
            </a:extLst>
          </p:cNvPr>
          <p:cNvSpPr/>
          <p:nvPr/>
        </p:nvSpPr>
        <p:spPr>
          <a:xfrm rot="16200000">
            <a:off x="5413376" y="4202505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345C1326-34A3-4E45-9FDF-1F69251F3C1A}"/>
              </a:ext>
            </a:extLst>
          </p:cNvPr>
          <p:cNvSpPr/>
          <p:nvPr/>
        </p:nvSpPr>
        <p:spPr>
          <a:xfrm rot="16200000">
            <a:off x="8107760" y="4128687"/>
            <a:ext cx="488951" cy="1031084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971E798-2BCC-4F9E-9E32-07FD99A723A8}"/>
              </a:ext>
            </a:extLst>
          </p:cNvPr>
          <p:cNvSpPr/>
          <p:nvPr/>
        </p:nvSpPr>
        <p:spPr>
          <a:xfrm rot="16200000">
            <a:off x="7899400" y="1763707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B014F572-97A3-42E3-B0A7-2ECE05FBEB40}"/>
              </a:ext>
            </a:extLst>
          </p:cNvPr>
          <p:cNvSpPr/>
          <p:nvPr/>
        </p:nvSpPr>
        <p:spPr>
          <a:xfrm rot="16200000">
            <a:off x="5151436" y="1760534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DB6C8D7-B64B-4AE6-9308-104AA9A29B15}"/>
              </a:ext>
            </a:extLst>
          </p:cNvPr>
          <p:cNvSpPr/>
          <p:nvPr/>
        </p:nvSpPr>
        <p:spPr>
          <a:xfrm>
            <a:off x="3617119" y="3876675"/>
            <a:ext cx="1785936" cy="23225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 Planning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Distr Systems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Price Structure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Promotional</a:t>
            </a:r>
          </a:p>
          <a:p>
            <a:pPr algn="ctr"/>
            <a:r>
              <a:rPr lang="en-US" dirty="0"/>
              <a:t> Program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F29C038-2D12-45F2-AC6B-8682C4822166}"/>
              </a:ext>
            </a:extLst>
          </p:cNvPr>
          <p:cNvSpPr/>
          <p:nvPr/>
        </p:nvSpPr>
        <p:spPr>
          <a:xfrm>
            <a:off x="3200400" y="1717677"/>
            <a:ext cx="2628900" cy="1997074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Then Develop Marketing Plan With Mix of: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C7498FC-BF42-4B50-9280-566F41BF61F2}"/>
              </a:ext>
            </a:extLst>
          </p:cNvPr>
          <p:cNvSpPr/>
          <p:nvPr/>
        </p:nvSpPr>
        <p:spPr>
          <a:xfrm>
            <a:off x="6072189" y="1717676"/>
            <a:ext cx="2552699" cy="1997074"/>
          </a:xfrm>
          <a:prstGeom prst="down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To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Reach: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7F7E8E9B-3DB0-4729-88AD-878883AF90B3}"/>
              </a:ext>
            </a:extLst>
          </p:cNvPr>
          <p:cNvSpPr/>
          <p:nvPr/>
        </p:nvSpPr>
        <p:spPr>
          <a:xfrm rot="16200000">
            <a:off x="2441571" y="1698622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E10A0B1-2D4F-4153-88F7-30A303E12476}"/>
              </a:ext>
            </a:extLst>
          </p:cNvPr>
          <p:cNvSpPr/>
          <p:nvPr/>
        </p:nvSpPr>
        <p:spPr>
          <a:xfrm>
            <a:off x="885825" y="1717677"/>
            <a:ext cx="2105025" cy="199707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Identify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&amp;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Analyze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37643C7-FBD2-4E2C-BACD-B77CF1C46DA9}"/>
              </a:ext>
            </a:extLst>
          </p:cNvPr>
          <p:cNvSpPr/>
          <p:nvPr/>
        </p:nvSpPr>
        <p:spPr>
          <a:xfrm>
            <a:off x="6426993" y="3866353"/>
            <a:ext cx="1785936" cy="15986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Clients</a:t>
            </a:r>
          </a:p>
          <a:p>
            <a:pPr algn="ctr"/>
            <a:r>
              <a:rPr lang="en-US" dirty="0"/>
              <a:t>(Market)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D324CAB-21F2-4801-83DA-A9E6A8E0E360}"/>
              </a:ext>
            </a:extLst>
          </p:cNvPr>
          <p:cNvSpPr/>
          <p:nvPr/>
        </p:nvSpPr>
        <p:spPr>
          <a:xfrm>
            <a:off x="9203531" y="3866353"/>
            <a:ext cx="1785936" cy="15986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  <a:p>
            <a:pPr algn="ctr"/>
            <a:r>
              <a:rPr lang="en-US" dirty="0"/>
              <a:t>Satisfaction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F214FEB2-04D6-4C50-9B18-F888218F7CF7}"/>
              </a:ext>
            </a:extLst>
          </p:cNvPr>
          <p:cNvSpPr/>
          <p:nvPr/>
        </p:nvSpPr>
        <p:spPr>
          <a:xfrm rot="5400000">
            <a:off x="7823596" y="3033316"/>
            <a:ext cx="838200" cy="5493542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35681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107C-A7AD-4505-A7AC-90A3720F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Check – How To Manage?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D7CB2-011A-4072-BA0E-8F1C8A2D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AA24D-CF38-40F1-835E-542F4B49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2DD62-9A65-4747-913D-558ACC9A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 Marketing Process </a:t>
            </a:r>
            <a:fld id="{54FA3ABB-534F-408E-BDBD-561EFFF1B84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07E2737-1486-4BF0-92FB-1BF416E3C332}"/>
              </a:ext>
            </a:extLst>
          </p:cNvPr>
          <p:cNvSpPr/>
          <p:nvPr/>
        </p:nvSpPr>
        <p:spPr>
          <a:xfrm rot="16200000">
            <a:off x="922342" y="3840159"/>
            <a:ext cx="2322510" cy="2395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Clients </a:t>
            </a:r>
          </a:p>
          <a:p>
            <a:pPr algn="ctr"/>
            <a:r>
              <a:rPr lang="en-US" dirty="0"/>
              <a:t>(Market)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FC12457B-7DC7-440D-B7AF-D533398F7079}"/>
              </a:ext>
            </a:extLst>
          </p:cNvPr>
          <p:cNvSpPr/>
          <p:nvPr/>
        </p:nvSpPr>
        <p:spPr>
          <a:xfrm>
            <a:off x="8801100" y="1717676"/>
            <a:ext cx="2552699" cy="1997074"/>
          </a:xfrm>
          <a:prstGeom prst="down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To Provide Output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Of: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5BAE167A-5C18-48FA-9A01-292BC2C202FD}"/>
              </a:ext>
            </a:extLst>
          </p:cNvPr>
          <p:cNvSpPr/>
          <p:nvPr/>
        </p:nvSpPr>
        <p:spPr>
          <a:xfrm rot="16200000">
            <a:off x="5413376" y="4202505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345C1326-34A3-4E45-9FDF-1F69251F3C1A}"/>
              </a:ext>
            </a:extLst>
          </p:cNvPr>
          <p:cNvSpPr/>
          <p:nvPr/>
        </p:nvSpPr>
        <p:spPr>
          <a:xfrm rot="16200000">
            <a:off x="8107760" y="4128687"/>
            <a:ext cx="488951" cy="1031084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971E798-2BCC-4F9E-9E32-07FD99A723A8}"/>
              </a:ext>
            </a:extLst>
          </p:cNvPr>
          <p:cNvSpPr/>
          <p:nvPr/>
        </p:nvSpPr>
        <p:spPr>
          <a:xfrm rot="16200000">
            <a:off x="7899400" y="1763707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B014F572-97A3-42E3-B0A7-2ECE05FBEB40}"/>
              </a:ext>
            </a:extLst>
          </p:cNvPr>
          <p:cNvSpPr/>
          <p:nvPr/>
        </p:nvSpPr>
        <p:spPr>
          <a:xfrm rot="16200000">
            <a:off x="5151436" y="1760534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DB6C8D7-B64B-4AE6-9308-104AA9A29B15}"/>
              </a:ext>
            </a:extLst>
          </p:cNvPr>
          <p:cNvSpPr/>
          <p:nvPr/>
        </p:nvSpPr>
        <p:spPr>
          <a:xfrm>
            <a:off x="3617119" y="3876675"/>
            <a:ext cx="1785936" cy="23225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 Planning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Distr Systems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Price Structure</a:t>
            </a:r>
          </a:p>
          <a:p>
            <a:pPr algn="ctr"/>
            <a:endParaRPr lang="en-US" sz="800" dirty="0"/>
          </a:p>
          <a:p>
            <a:pPr algn="ctr"/>
            <a:r>
              <a:rPr lang="en-US" dirty="0"/>
              <a:t>Promotional</a:t>
            </a:r>
          </a:p>
          <a:p>
            <a:pPr algn="ctr"/>
            <a:r>
              <a:rPr lang="en-US" dirty="0"/>
              <a:t> Program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F29C038-2D12-45F2-AC6B-8682C4822166}"/>
              </a:ext>
            </a:extLst>
          </p:cNvPr>
          <p:cNvSpPr/>
          <p:nvPr/>
        </p:nvSpPr>
        <p:spPr>
          <a:xfrm>
            <a:off x="3200400" y="1717677"/>
            <a:ext cx="2628900" cy="1997074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Then Develop Marketing Plan With Mix of: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C7498FC-BF42-4B50-9280-566F41BF61F2}"/>
              </a:ext>
            </a:extLst>
          </p:cNvPr>
          <p:cNvSpPr/>
          <p:nvPr/>
        </p:nvSpPr>
        <p:spPr>
          <a:xfrm>
            <a:off x="6072189" y="1717676"/>
            <a:ext cx="2552699" cy="1997074"/>
          </a:xfrm>
          <a:prstGeom prst="down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To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Reach: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7F7E8E9B-3DB0-4729-88AD-878883AF90B3}"/>
              </a:ext>
            </a:extLst>
          </p:cNvPr>
          <p:cNvSpPr/>
          <p:nvPr/>
        </p:nvSpPr>
        <p:spPr>
          <a:xfrm rot="16200000">
            <a:off x="2441571" y="1698622"/>
            <a:ext cx="488951" cy="866778"/>
          </a:xfrm>
          <a:prstGeom prst="downArrow">
            <a:avLst>
              <a:gd name="adj1" fmla="val 50000"/>
              <a:gd name="adj2" fmla="val 544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E10A0B1-2D4F-4153-88F7-30A303E12476}"/>
              </a:ext>
            </a:extLst>
          </p:cNvPr>
          <p:cNvSpPr/>
          <p:nvPr/>
        </p:nvSpPr>
        <p:spPr>
          <a:xfrm>
            <a:off x="885825" y="1717677"/>
            <a:ext cx="2105025" cy="199707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Identify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&amp;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Analyze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37643C7-FBD2-4E2C-BACD-B77CF1C46DA9}"/>
              </a:ext>
            </a:extLst>
          </p:cNvPr>
          <p:cNvSpPr/>
          <p:nvPr/>
        </p:nvSpPr>
        <p:spPr>
          <a:xfrm>
            <a:off x="6426993" y="3866353"/>
            <a:ext cx="1785936" cy="15986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Clients</a:t>
            </a:r>
          </a:p>
          <a:p>
            <a:pPr algn="ctr"/>
            <a:r>
              <a:rPr lang="en-US" dirty="0"/>
              <a:t>(Market)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D324CAB-21F2-4801-83DA-A9E6A8E0E360}"/>
              </a:ext>
            </a:extLst>
          </p:cNvPr>
          <p:cNvSpPr/>
          <p:nvPr/>
        </p:nvSpPr>
        <p:spPr>
          <a:xfrm>
            <a:off x="9203531" y="3866353"/>
            <a:ext cx="1785936" cy="15986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  <a:p>
            <a:pPr algn="ctr"/>
            <a:r>
              <a:rPr lang="en-US" dirty="0"/>
              <a:t>Satisfaction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F214FEB2-04D6-4C50-9B18-F888218F7CF7}"/>
              </a:ext>
            </a:extLst>
          </p:cNvPr>
          <p:cNvSpPr/>
          <p:nvPr/>
        </p:nvSpPr>
        <p:spPr>
          <a:xfrm rot="5400000">
            <a:off x="7823596" y="3033316"/>
            <a:ext cx="838200" cy="5493542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FEEDBACK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68CAA0-BE1E-4283-95AB-795DCDA89DCF}"/>
              </a:ext>
            </a:extLst>
          </p:cNvPr>
          <p:cNvSpPr/>
          <p:nvPr/>
        </p:nvSpPr>
        <p:spPr>
          <a:xfrm>
            <a:off x="752470" y="1504950"/>
            <a:ext cx="2621759" cy="48514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Zoho CRM Tool</a:t>
            </a: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AGG</a:t>
            </a: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Tactical</a:t>
            </a:r>
          </a:p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Execution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53C0456-5CD3-4D61-AAB7-8B36B9BD3F6A}"/>
              </a:ext>
            </a:extLst>
          </p:cNvPr>
          <p:cNvSpPr/>
          <p:nvPr/>
        </p:nvSpPr>
        <p:spPr>
          <a:xfrm>
            <a:off x="5495925" y="1504950"/>
            <a:ext cx="5991230" cy="48514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Zoho CRM Tool</a:t>
            </a:r>
          </a:p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AGG Tactical Execution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CAF56FB-AAB4-4908-B8FF-A8F1296065E1}"/>
              </a:ext>
            </a:extLst>
          </p:cNvPr>
          <p:cNvSpPr/>
          <p:nvPr/>
        </p:nvSpPr>
        <p:spPr>
          <a:xfrm>
            <a:off x="2888858" y="1504951"/>
            <a:ext cx="3135708" cy="485140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“Ownership”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Peregrine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Tactical, Strategic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Development, Execution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Oversight</a:t>
            </a:r>
          </a:p>
        </p:txBody>
      </p:sp>
    </p:spTree>
    <p:extLst>
      <p:ext uri="{BB962C8B-B14F-4D97-AF65-F5344CB8AC3E}">
        <p14:creationId xmlns:p14="http://schemas.microsoft.com/office/powerpoint/2010/main" val="346632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B331-C197-4A4A-8AEC-48607ED5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Check – How To Manage?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935CD-3D3D-4BF0-A9EE-4736142D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Zoho Customer Resource Management Tool</a:t>
            </a:r>
          </a:p>
          <a:p>
            <a:pPr lvl="1"/>
            <a:r>
              <a:rPr lang="en-US" dirty="0"/>
              <a:t>AGG Tactical Execution – 30 Days TBC</a:t>
            </a:r>
          </a:p>
          <a:p>
            <a:pPr lvl="2"/>
            <a:r>
              <a:rPr lang="en-US" dirty="0"/>
              <a:t>Enter Client Lists, As Available – NLT 15 Aug ECD</a:t>
            </a:r>
          </a:p>
          <a:p>
            <a:pPr lvl="2"/>
            <a:r>
              <a:rPr lang="en-US" dirty="0"/>
              <a:t>Constant Updating, Weekly </a:t>
            </a:r>
            <a:r>
              <a:rPr lang="en-US"/>
              <a:t>Reporting – Starting Now</a:t>
            </a:r>
            <a:endParaRPr lang="en-US" dirty="0"/>
          </a:p>
          <a:p>
            <a:pPr lvl="1"/>
            <a:r>
              <a:rPr lang="en-US" dirty="0"/>
              <a:t>Helps Identify &amp; Organize The Addressable Market</a:t>
            </a:r>
          </a:p>
          <a:p>
            <a:pPr lvl="2"/>
            <a:r>
              <a:rPr lang="en-US" dirty="0"/>
              <a:t>Given Nominal Product Mix Envisioned By Peregrine</a:t>
            </a:r>
          </a:p>
          <a:p>
            <a:pPr lvl="1"/>
            <a:r>
              <a:rPr lang="en-US" dirty="0"/>
              <a:t>Guide For Chase &amp; Capture</a:t>
            </a:r>
          </a:p>
          <a:p>
            <a:pPr lvl="2"/>
            <a:r>
              <a:rPr lang="en-US" dirty="0"/>
              <a:t>Who, What, When, Where, How</a:t>
            </a:r>
          </a:p>
          <a:p>
            <a:pPr lvl="2"/>
            <a:r>
              <a:rPr lang="en-US" dirty="0"/>
              <a:t>Metrics</a:t>
            </a:r>
          </a:p>
          <a:p>
            <a:pPr lvl="3"/>
            <a:r>
              <a:rPr lang="en-US" dirty="0"/>
              <a:t>Effectiveness</a:t>
            </a:r>
          </a:p>
          <a:p>
            <a:pPr lvl="3"/>
            <a:r>
              <a:rPr lang="en-US" dirty="0"/>
              <a:t>Corse Corrections</a:t>
            </a:r>
          </a:p>
          <a:p>
            <a:pPr lvl="1"/>
            <a:r>
              <a:rPr lang="en-US" dirty="0"/>
              <a:t>Provides Feedback Loop</a:t>
            </a:r>
          </a:p>
          <a:p>
            <a:pPr lvl="2"/>
            <a:r>
              <a:rPr lang="en-US" dirty="0"/>
              <a:t>Solutions Adaptations</a:t>
            </a:r>
          </a:p>
          <a:p>
            <a:pPr lvl="2"/>
            <a:r>
              <a:rPr lang="en-US" dirty="0"/>
              <a:t>New Solutions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E851F-577B-4BE8-A3DB-862E025F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36-A564-4382-878B-B6FEAEBD8451}" type="datetime1">
              <a:rPr lang="en-US" smtClean="0"/>
              <a:t>12-Aug-20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D3DB8-82E7-472B-A982-C7D01D59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Private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B675C-F68A-40E9-9E9A-FEB36EDC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 Marketing Process </a:t>
            </a:r>
            <a:fld id="{54FA3ABB-534F-408E-BDBD-561EFFF1B8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9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B6C7C1F-B7A2-4A95-8C9E-5ED43326C0AC}" vid="{3AFB4AB6-136B-43C8-B000-218A459576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PPT Master BLUE v01</Template>
  <TotalTime>95</TotalTime>
  <Words>233</Words>
  <Application>Microsoft Office PowerPoint</Application>
  <PresentationFormat>Widescreen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The Marketing Process</vt:lpstr>
      <vt:lpstr>Classic Marketing Baseline “101”</vt:lpstr>
      <vt:lpstr>Reality Check – How To Manage?</vt:lpstr>
      <vt:lpstr>Reality Check – How To Manage?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Process</dc:title>
  <dc:creator>Hal Adams</dc:creator>
  <cp:lastModifiedBy>Hal Adams</cp:lastModifiedBy>
  <cp:revision>14</cp:revision>
  <dcterms:created xsi:type="dcterms:W3CDTF">2020-08-10T23:16:35Z</dcterms:created>
  <dcterms:modified xsi:type="dcterms:W3CDTF">2020-08-12T17:20:24Z</dcterms:modified>
</cp:coreProperties>
</file>