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8" r:id="rId3"/>
    <p:sldId id="260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114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8DED6D6-B5A3-419C-95B6-284FBA5D6B0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72EC77F-A993-4FB4-9D5A-1EBE4C63BC0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13A161-FB78-4749-9AB4-F3A09D5D166F}" type="datetimeFigureOut">
              <a:rPr lang="en-US" smtClean="0"/>
              <a:t>12-Aug-20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EF641DC-D60A-4D74-AC71-87917B067C2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PA Marketing Process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9AD90C-0B83-4A45-A0BB-21428B20503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B89108-0E51-430A-9893-25A20C7A6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173650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FCA72D-9952-41E8-8DBC-FF840BB117D9}" type="datetimeFigureOut">
              <a:rPr lang="en-US" smtClean="0"/>
              <a:t>12-Aug-20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PA Marketing Process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96BCC8-0FFB-452E-8BE6-1424029544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194289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7CEACD-7D6B-4E03-B8B4-030C19F9B1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2BE02A-78D3-4F2F-AA71-3301974B95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97B8834-422F-43E8-81C2-346317628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E30F3-5514-453B-97E8-74892FA50BB6}" type="datetime1">
              <a:rPr lang="en-US" smtClean="0"/>
              <a:t>12-Aug-20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2C20F5A-0710-4139-A12D-075DF8C7C1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Company Private Data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4A31A7D-46AD-40D8-A0F4-CB88BBB2A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PA Marketing Process </a:t>
            </a:r>
            <a:fld id="{54FA3ABB-534F-408E-BDBD-561EFFF1B84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4869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94A570-706F-4AA4-9CB9-E034119C5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01BDDE-DF59-43D4-8BFF-3ACBDE2AEF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1FFB6A9C-35C9-4EC3-A305-36E9A43619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A9D36-A564-4382-878B-B6FEAEBD8451}" type="datetime1">
              <a:rPr lang="en-US" smtClean="0"/>
              <a:t>12-Aug-20</a:t>
            </a:fld>
            <a:endParaRPr lang="en-US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F02704F0-D786-4EE7-829D-6F950413B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Company Private Data</a:t>
            </a:r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E323C16-1010-4805-BBF4-40B15FA75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PA Marketing Process </a:t>
            </a:r>
            <a:fld id="{54FA3ABB-534F-408E-BDBD-561EFFF1B84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2799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7B82879-7A24-4804-9B3F-829B851E87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0A8D4A-38A4-4076-BF6B-C2908FD3FA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Date Placeholder 12">
            <a:extLst>
              <a:ext uri="{FF2B5EF4-FFF2-40B4-BE49-F238E27FC236}">
                <a16:creationId xmlns:a16="http://schemas.microsoft.com/office/drawing/2014/main" id="{B8032267-9ECA-4018-987F-717EB97EB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A9D36-A564-4382-878B-B6FEAEBD8451}" type="datetime1">
              <a:rPr lang="en-US" smtClean="0"/>
              <a:t>12-Aug-20</a:t>
            </a:fld>
            <a:endParaRPr lang="en-US"/>
          </a:p>
        </p:txBody>
      </p:sp>
      <p:sp>
        <p:nvSpPr>
          <p:cNvPr id="14" name="Footer Placeholder 13">
            <a:extLst>
              <a:ext uri="{FF2B5EF4-FFF2-40B4-BE49-F238E27FC236}">
                <a16:creationId xmlns:a16="http://schemas.microsoft.com/office/drawing/2014/main" id="{CF0D2F60-5AD7-4FEC-B6DE-43BCB183C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Company Private Data</a:t>
            </a:r>
            <a:endParaRPr lang="en-US" dirty="0"/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58E08081-FCE6-4ECF-AE60-D79D6806D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PA Marketing Process </a:t>
            </a:r>
            <a:fld id="{54FA3ABB-534F-408E-BDBD-561EFFF1B84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5414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7A754D-D2BF-4421-B91C-C46309F002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4E49A2-8312-45EC-BC83-5D8CFA6528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6AD53E-7744-4EF4-8414-A0FF8F311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EDDE2-7C81-4178-A1AC-5613F4453AFD}" type="datetime1">
              <a:rPr lang="en-US" smtClean="0"/>
              <a:t>12-Aug-20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734172-C5AA-4FCA-A9BD-13ADF6F5B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Company Private Data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C922F6-A2C3-4C84-A72C-8EA53863D0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PA Marketing Process </a:t>
            </a:r>
            <a:fld id="{54FA3ABB-534F-408E-BDBD-561EFFF1B84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3126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4F2310-8507-48B9-827F-4C916EA521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D238C6-1F0A-4699-8FEA-513A84D912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F01E65AA-7375-445E-B764-F364E2A20A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A9D36-A564-4382-878B-B6FEAEBD8451}" type="datetime1">
              <a:rPr lang="en-US" smtClean="0"/>
              <a:t>12-Aug-20</a:t>
            </a:fld>
            <a:endParaRPr lang="en-US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8291FEA4-AF2F-4E92-BD81-BCAEC6EFCB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Company Private Data</a:t>
            </a:r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5E37E5FB-8DAC-4172-9ED4-47C4A8DBC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PA Marketing Process </a:t>
            </a:r>
            <a:fld id="{54FA3ABB-534F-408E-BDBD-561EFFF1B84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5449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56F051-0D1C-4CC6-8BB1-361720CDBA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978346-E942-451C-AF8B-0774B6086E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52F105-7AFA-490A-9BFB-C4DA99D4F8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A251573A-4235-4039-890D-154A02825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A9D36-A564-4382-878B-B6FEAEBD8451}" type="datetime1">
              <a:rPr lang="en-US" smtClean="0"/>
              <a:t>12-Aug-20</a:t>
            </a:fld>
            <a:endParaRPr lang="en-US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CB69F688-1011-4027-8917-B3A6C0E50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Company Private Data</a:t>
            </a:r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7EF81B77-4252-4D90-90D4-6CB45BEA8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PA Marketing Process </a:t>
            </a:r>
            <a:fld id="{54FA3ABB-534F-408E-BDBD-561EFFF1B84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4562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4DCE84-2038-42C9-A0BC-5F572F2FCC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EB2B4E-06F7-487C-A8D6-0831AC1842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5481F4-BF12-41FA-AAAB-59283D62F0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1A3784-015E-4FCD-A438-19E7202E6F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DDDC0E3-B0C8-4E88-8DA7-D6BD9489D2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Date Placeholder 12">
            <a:extLst>
              <a:ext uri="{FF2B5EF4-FFF2-40B4-BE49-F238E27FC236}">
                <a16:creationId xmlns:a16="http://schemas.microsoft.com/office/drawing/2014/main" id="{CCACC241-2869-4485-B61E-1056CC1FD8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A9D36-A564-4382-878B-B6FEAEBD8451}" type="datetime1">
              <a:rPr lang="en-US" smtClean="0"/>
              <a:t>12-Aug-20</a:t>
            </a:fld>
            <a:endParaRPr lang="en-US"/>
          </a:p>
        </p:txBody>
      </p:sp>
      <p:sp>
        <p:nvSpPr>
          <p:cNvPr id="14" name="Footer Placeholder 13">
            <a:extLst>
              <a:ext uri="{FF2B5EF4-FFF2-40B4-BE49-F238E27FC236}">
                <a16:creationId xmlns:a16="http://schemas.microsoft.com/office/drawing/2014/main" id="{1530C784-4362-4771-8816-E73B166AFA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Company Private Data</a:t>
            </a:r>
            <a:endParaRPr lang="en-US" dirty="0"/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DD7DA0AF-F1DC-4BBE-A752-DE8FA5B32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PA Marketing Process </a:t>
            </a:r>
            <a:fld id="{54FA3ABB-534F-408E-BDBD-561EFFF1B84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6188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815315-CF83-4A2D-B4FD-7A7A1A75F2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C748CC2D-8953-4E25-BA82-06FFCCD6B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A9D36-A564-4382-878B-B6FEAEBD8451}" type="datetime1">
              <a:rPr lang="en-US" smtClean="0"/>
              <a:t>12-Aug-20</a:t>
            </a:fld>
            <a:endParaRPr lang="en-US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862E0F11-0B4A-418F-8710-7C1E390B6A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Company Private Data</a:t>
            </a:r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9C491C78-D9FB-4116-94D2-74AF04BA0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PA Marketing Process </a:t>
            </a:r>
            <a:fld id="{54FA3ABB-534F-408E-BDBD-561EFFF1B84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4657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5059FD88-90F3-423E-8D20-4BEAE0ECB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A9D36-A564-4382-878B-B6FEAEBD8451}" type="datetime1">
              <a:rPr lang="en-US" smtClean="0"/>
              <a:t>12-Aug-20</a:t>
            </a:fld>
            <a:endParaRPr lang="en-US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D142D1A-2E74-4FE1-956D-DBD8647FC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Company Private Data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BA99EF9A-5DEF-44C2-989E-2BAFACB2D6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PA Marketing Process </a:t>
            </a:r>
            <a:fld id="{54FA3ABB-534F-408E-BDBD-561EFFF1B84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239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AFB29A-1FEF-4DB5-B728-535366186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D926DE-D67D-4D6C-907A-608C726F18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7AC926-DC22-4599-B81E-F666732B2A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ADDE90FA-C4C3-4DDF-935A-E07D6C253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A9D36-A564-4382-878B-B6FEAEBD8451}" type="datetime1">
              <a:rPr lang="en-US" smtClean="0"/>
              <a:t>12-Aug-20</a:t>
            </a:fld>
            <a:endParaRPr lang="en-US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046E92C8-FD75-49D3-B2E1-E1664A13A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Company Private Data</a:t>
            </a:r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33AAF97A-3E2F-4869-90AB-FB8FF4ADB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PA Marketing Process </a:t>
            </a:r>
            <a:fld id="{54FA3ABB-534F-408E-BDBD-561EFFF1B84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28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58F0DF-5782-482F-B20F-5E4749BDC7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7B9F9B-E8C2-4A5F-9DF9-29FB608D61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5995AE-4FB6-48CC-96A5-79FADE64C6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47D5948A-A8DA-4218-A5EB-88883925A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A9D36-A564-4382-878B-B6FEAEBD8451}" type="datetime1">
              <a:rPr lang="en-US" smtClean="0"/>
              <a:t>12-Aug-20</a:t>
            </a:fld>
            <a:endParaRPr lang="en-US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BAE6B9F0-D081-4B62-BD8E-81AA29FEA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Company Private Data</a:t>
            </a:r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CE1753C5-3252-434B-8230-AD058C8E7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PA Marketing Process </a:t>
            </a:r>
            <a:fld id="{54FA3ABB-534F-408E-BDBD-561EFFF1B84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3851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DA54B00-CAAF-4923-8B6A-6F393DC8D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F4E955-235E-4E3E-8A02-874BC3E5DF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A085EA-F3A8-412D-B630-D6E2CE2A9C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BA9D36-A564-4382-878B-B6FEAEBD8451}" type="datetime1">
              <a:rPr lang="en-US" smtClean="0"/>
              <a:t>12-Aug-20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016F29-EB4D-478A-96BF-55DAADCF3D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Company Private Data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091272-4039-4296-BCE2-AD93FBBE52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PA Marketing Process </a:t>
            </a:r>
            <a:fld id="{54FA3ABB-534F-408E-BDBD-561EFFF1B84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E941B9A-68AC-40CB-A713-8FE87D8400EB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2935" y="24715"/>
            <a:ext cx="2081349" cy="779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0260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baseline="0">
          <a:solidFill>
            <a:schemeClr val="accent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199A505C-2045-432B-863C-219D4DDFC03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Marketing Process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1124423A-89E8-4510-A67B-124BD2EF3C4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4400" b="1" dirty="0">
                <a:solidFill>
                  <a:schemeClr val="tx2">
                    <a:lumMod val="75000"/>
                  </a:schemeClr>
                </a:solidFill>
              </a:rPr>
              <a:t>Peregrine Avionics</a:t>
            </a:r>
          </a:p>
          <a:p>
            <a:endParaRPr lang="en-US" dirty="0"/>
          </a:p>
          <a:p>
            <a:r>
              <a:rPr lang="en-US" dirty="0"/>
              <a:t>Proposed by AviaGlobal Group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83E6A3-CB2A-48D9-ABD3-A19854ACF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Company Private Data</a:t>
            </a:r>
            <a:endParaRPr lang="en-US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869A69B6-7531-4907-A648-84D7BF8839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E9E12-DF85-433F-A4C4-930A9214F836}" type="datetime1">
              <a:rPr lang="en-US" smtClean="0"/>
              <a:t>12-Aug-20</a:t>
            </a:fld>
            <a:endParaRPr lang="en-US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C40323CE-3476-4D60-BABC-A98CBF627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PA Marketing Process </a:t>
            </a:r>
            <a:fld id="{54FA3ABB-534F-408E-BDBD-561EFFF1B849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6859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F3107C-A7AD-4505-A7AC-90A3720F2F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Classic Marketing Baseline “101”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56D7CB2-011A-4072-BA0E-8F1C8A2D1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A9D36-A564-4382-878B-B6FEAEBD8451}" type="datetime1">
              <a:rPr lang="en-US" smtClean="0"/>
              <a:t>12-Aug-20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5AA24D-CF38-40F1-835E-542F4B495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Company Private Data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62DD62-9A65-4747-913D-558ACC9AE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PA Marketing Process </a:t>
            </a:r>
            <a:fld id="{54FA3ABB-534F-408E-BDBD-561EFFF1B849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9" name="Arrow: Down 8">
            <a:extLst>
              <a:ext uri="{FF2B5EF4-FFF2-40B4-BE49-F238E27FC236}">
                <a16:creationId xmlns:a16="http://schemas.microsoft.com/office/drawing/2014/main" id="{C07E2737-1486-4BF0-92FB-1BF416E3C332}"/>
              </a:ext>
            </a:extLst>
          </p:cNvPr>
          <p:cNvSpPr/>
          <p:nvPr/>
        </p:nvSpPr>
        <p:spPr>
          <a:xfrm rot="16200000">
            <a:off x="922342" y="3840159"/>
            <a:ext cx="2322510" cy="239553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dirty="0"/>
              <a:t>Clients </a:t>
            </a:r>
          </a:p>
          <a:p>
            <a:pPr algn="ctr"/>
            <a:r>
              <a:rPr lang="en-US" dirty="0"/>
              <a:t>(Market)</a:t>
            </a:r>
          </a:p>
        </p:txBody>
      </p:sp>
      <p:sp>
        <p:nvSpPr>
          <p:cNvPr id="13" name="Arrow: Down 12">
            <a:extLst>
              <a:ext uri="{FF2B5EF4-FFF2-40B4-BE49-F238E27FC236}">
                <a16:creationId xmlns:a16="http://schemas.microsoft.com/office/drawing/2014/main" id="{FC12457B-7DC7-440D-B7AF-D533398F7079}"/>
              </a:ext>
            </a:extLst>
          </p:cNvPr>
          <p:cNvSpPr/>
          <p:nvPr/>
        </p:nvSpPr>
        <p:spPr>
          <a:xfrm>
            <a:off x="8801100" y="1717676"/>
            <a:ext cx="2552699" cy="1997074"/>
          </a:xfrm>
          <a:prstGeom prst="downArrow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To Provide Output</a:t>
            </a:r>
          </a:p>
          <a:p>
            <a:pPr algn="ctr"/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Of:</a:t>
            </a:r>
          </a:p>
        </p:txBody>
      </p:sp>
      <p:sp>
        <p:nvSpPr>
          <p:cNvPr id="21" name="Arrow: Down 20">
            <a:extLst>
              <a:ext uri="{FF2B5EF4-FFF2-40B4-BE49-F238E27FC236}">
                <a16:creationId xmlns:a16="http://schemas.microsoft.com/office/drawing/2014/main" id="{5BAE167A-5C18-48FA-9A01-292BC2C202FD}"/>
              </a:ext>
            </a:extLst>
          </p:cNvPr>
          <p:cNvSpPr/>
          <p:nvPr/>
        </p:nvSpPr>
        <p:spPr>
          <a:xfrm rot="16200000">
            <a:off x="5413376" y="4202505"/>
            <a:ext cx="488951" cy="866778"/>
          </a:xfrm>
          <a:prstGeom prst="downArrow">
            <a:avLst>
              <a:gd name="adj1" fmla="val 50000"/>
              <a:gd name="adj2" fmla="val 54459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rrow: Down 22">
            <a:extLst>
              <a:ext uri="{FF2B5EF4-FFF2-40B4-BE49-F238E27FC236}">
                <a16:creationId xmlns:a16="http://schemas.microsoft.com/office/drawing/2014/main" id="{345C1326-34A3-4E45-9FDF-1F69251F3C1A}"/>
              </a:ext>
            </a:extLst>
          </p:cNvPr>
          <p:cNvSpPr/>
          <p:nvPr/>
        </p:nvSpPr>
        <p:spPr>
          <a:xfrm rot="16200000">
            <a:off x="8107760" y="4128687"/>
            <a:ext cx="488951" cy="1031084"/>
          </a:xfrm>
          <a:prstGeom prst="downArrow">
            <a:avLst>
              <a:gd name="adj1" fmla="val 50000"/>
              <a:gd name="adj2" fmla="val 54459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Arrow: Down 24">
            <a:extLst>
              <a:ext uri="{FF2B5EF4-FFF2-40B4-BE49-F238E27FC236}">
                <a16:creationId xmlns:a16="http://schemas.microsoft.com/office/drawing/2014/main" id="{5971E798-2BCC-4F9E-9E32-07FD99A723A8}"/>
              </a:ext>
            </a:extLst>
          </p:cNvPr>
          <p:cNvSpPr/>
          <p:nvPr/>
        </p:nvSpPr>
        <p:spPr>
          <a:xfrm rot="16200000">
            <a:off x="7899400" y="1763707"/>
            <a:ext cx="488951" cy="866778"/>
          </a:xfrm>
          <a:prstGeom prst="downArrow">
            <a:avLst>
              <a:gd name="adj1" fmla="val 50000"/>
              <a:gd name="adj2" fmla="val 54459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Arrow: Down 26">
            <a:extLst>
              <a:ext uri="{FF2B5EF4-FFF2-40B4-BE49-F238E27FC236}">
                <a16:creationId xmlns:a16="http://schemas.microsoft.com/office/drawing/2014/main" id="{B014F572-97A3-42E3-B0A7-2ECE05FBEB40}"/>
              </a:ext>
            </a:extLst>
          </p:cNvPr>
          <p:cNvSpPr/>
          <p:nvPr/>
        </p:nvSpPr>
        <p:spPr>
          <a:xfrm rot="16200000">
            <a:off x="5151436" y="1760534"/>
            <a:ext cx="488951" cy="866778"/>
          </a:xfrm>
          <a:prstGeom prst="downArrow">
            <a:avLst>
              <a:gd name="adj1" fmla="val 50000"/>
              <a:gd name="adj2" fmla="val 54459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DB6C8D7-B64B-4AE6-9308-104AA9A29B15}"/>
              </a:ext>
            </a:extLst>
          </p:cNvPr>
          <p:cNvSpPr/>
          <p:nvPr/>
        </p:nvSpPr>
        <p:spPr>
          <a:xfrm>
            <a:off x="3617119" y="3876675"/>
            <a:ext cx="1785936" cy="232251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Product Planning</a:t>
            </a:r>
          </a:p>
          <a:p>
            <a:pPr algn="ctr"/>
            <a:endParaRPr lang="en-US" sz="800" dirty="0"/>
          </a:p>
          <a:p>
            <a:pPr algn="ctr"/>
            <a:r>
              <a:rPr lang="en-US" dirty="0"/>
              <a:t>Distr Systems</a:t>
            </a:r>
          </a:p>
          <a:p>
            <a:pPr algn="ctr"/>
            <a:endParaRPr lang="en-US" sz="800" dirty="0"/>
          </a:p>
          <a:p>
            <a:pPr algn="ctr"/>
            <a:r>
              <a:rPr lang="en-US" dirty="0"/>
              <a:t>Price Structure</a:t>
            </a:r>
          </a:p>
          <a:p>
            <a:pPr algn="ctr"/>
            <a:endParaRPr lang="en-US" sz="800" dirty="0"/>
          </a:p>
          <a:p>
            <a:pPr algn="ctr"/>
            <a:r>
              <a:rPr lang="en-US" dirty="0"/>
              <a:t>Promotional</a:t>
            </a:r>
          </a:p>
          <a:p>
            <a:pPr algn="ctr"/>
            <a:r>
              <a:rPr lang="en-US" dirty="0"/>
              <a:t> Program</a:t>
            </a:r>
          </a:p>
        </p:txBody>
      </p:sp>
      <p:sp>
        <p:nvSpPr>
          <p:cNvPr id="11" name="Arrow: Down 10">
            <a:extLst>
              <a:ext uri="{FF2B5EF4-FFF2-40B4-BE49-F238E27FC236}">
                <a16:creationId xmlns:a16="http://schemas.microsoft.com/office/drawing/2014/main" id="{CF29C038-2D12-45F2-AC6B-8682C4822166}"/>
              </a:ext>
            </a:extLst>
          </p:cNvPr>
          <p:cNvSpPr/>
          <p:nvPr/>
        </p:nvSpPr>
        <p:spPr>
          <a:xfrm>
            <a:off x="3200400" y="1717677"/>
            <a:ext cx="2628900" cy="1997074"/>
          </a:xfrm>
          <a:prstGeom prst="downArrow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Then Develop Marketing Plan With Mix of:</a:t>
            </a:r>
          </a:p>
        </p:txBody>
      </p:sp>
      <p:sp>
        <p:nvSpPr>
          <p:cNvPr id="15" name="Arrow: Down 14">
            <a:extLst>
              <a:ext uri="{FF2B5EF4-FFF2-40B4-BE49-F238E27FC236}">
                <a16:creationId xmlns:a16="http://schemas.microsoft.com/office/drawing/2014/main" id="{0C7498FC-BF42-4B50-9280-566F41BF61F2}"/>
              </a:ext>
            </a:extLst>
          </p:cNvPr>
          <p:cNvSpPr/>
          <p:nvPr/>
        </p:nvSpPr>
        <p:spPr>
          <a:xfrm>
            <a:off x="6072189" y="1717676"/>
            <a:ext cx="2552699" cy="1997074"/>
          </a:xfrm>
          <a:prstGeom prst="downArrow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To</a:t>
            </a:r>
          </a:p>
          <a:p>
            <a:pPr algn="ctr"/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Reach:</a:t>
            </a:r>
          </a:p>
        </p:txBody>
      </p:sp>
      <p:sp>
        <p:nvSpPr>
          <p:cNvPr id="30" name="Arrow: Down 29">
            <a:extLst>
              <a:ext uri="{FF2B5EF4-FFF2-40B4-BE49-F238E27FC236}">
                <a16:creationId xmlns:a16="http://schemas.microsoft.com/office/drawing/2014/main" id="{7F7E8E9B-3DB0-4729-88AD-878883AF90B3}"/>
              </a:ext>
            </a:extLst>
          </p:cNvPr>
          <p:cNvSpPr/>
          <p:nvPr/>
        </p:nvSpPr>
        <p:spPr>
          <a:xfrm rot="16200000">
            <a:off x="2441571" y="1698622"/>
            <a:ext cx="488951" cy="866778"/>
          </a:xfrm>
          <a:prstGeom prst="downArrow">
            <a:avLst>
              <a:gd name="adj1" fmla="val 50000"/>
              <a:gd name="adj2" fmla="val 54459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Down 5">
            <a:extLst>
              <a:ext uri="{FF2B5EF4-FFF2-40B4-BE49-F238E27FC236}">
                <a16:creationId xmlns:a16="http://schemas.microsoft.com/office/drawing/2014/main" id="{0E10A0B1-2D4F-4153-88F7-30A303E12476}"/>
              </a:ext>
            </a:extLst>
          </p:cNvPr>
          <p:cNvSpPr/>
          <p:nvPr/>
        </p:nvSpPr>
        <p:spPr>
          <a:xfrm>
            <a:off x="885825" y="1717677"/>
            <a:ext cx="2105025" cy="1997074"/>
          </a:xfrm>
          <a:prstGeom prst="downArrow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Identify</a:t>
            </a:r>
          </a:p>
          <a:p>
            <a:pPr algn="ctr"/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&amp;</a:t>
            </a:r>
          </a:p>
          <a:p>
            <a:pPr algn="ctr"/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Analyze</a:t>
            </a:r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637643C7-FBD2-4E2C-BACD-B77CF1C46DA9}"/>
              </a:ext>
            </a:extLst>
          </p:cNvPr>
          <p:cNvSpPr/>
          <p:nvPr/>
        </p:nvSpPr>
        <p:spPr>
          <a:xfrm>
            <a:off x="6426993" y="3866353"/>
            <a:ext cx="1785936" cy="1598615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Clients</a:t>
            </a:r>
          </a:p>
          <a:p>
            <a:pPr algn="ctr"/>
            <a:r>
              <a:rPr lang="en-US" dirty="0"/>
              <a:t>(Market)</a:t>
            </a:r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6D324CAB-21F2-4801-83DA-A9E6A8E0E360}"/>
              </a:ext>
            </a:extLst>
          </p:cNvPr>
          <p:cNvSpPr/>
          <p:nvPr/>
        </p:nvSpPr>
        <p:spPr>
          <a:xfrm>
            <a:off x="9203531" y="3866353"/>
            <a:ext cx="1785936" cy="1598615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Client</a:t>
            </a:r>
          </a:p>
          <a:p>
            <a:pPr algn="ctr"/>
            <a:r>
              <a:rPr lang="en-US" dirty="0"/>
              <a:t>Satisfaction</a:t>
            </a:r>
          </a:p>
        </p:txBody>
      </p:sp>
      <p:sp>
        <p:nvSpPr>
          <p:cNvPr id="35" name="Arrow: Down 34">
            <a:extLst>
              <a:ext uri="{FF2B5EF4-FFF2-40B4-BE49-F238E27FC236}">
                <a16:creationId xmlns:a16="http://schemas.microsoft.com/office/drawing/2014/main" id="{F214FEB2-04D6-4C50-9B18-F888218F7CF7}"/>
              </a:ext>
            </a:extLst>
          </p:cNvPr>
          <p:cNvSpPr/>
          <p:nvPr/>
        </p:nvSpPr>
        <p:spPr>
          <a:xfrm rot="5400000">
            <a:off x="7823596" y="3033316"/>
            <a:ext cx="838200" cy="5493542"/>
          </a:xfrm>
          <a:prstGeom prst="downArrow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3">
                  <a:lumMod val="20000"/>
                  <a:lumOff val="80000"/>
                </a:schemeClr>
              </a:gs>
              <a:gs pos="100000">
                <a:schemeClr val="bg1"/>
              </a:gs>
            </a:gsLst>
            <a:path path="circle">
              <a:fillToRect l="100000" b="100000"/>
            </a:path>
            <a:tileRect t="-100000" r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FEEDBACK</a:t>
            </a:r>
          </a:p>
        </p:txBody>
      </p:sp>
    </p:spTree>
    <p:extLst>
      <p:ext uri="{BB962C8B-B14F-4D97-AF65-F5344CB8AC3E}">
        <p14:creationId xmlns:p14="http://schemas.microsoft.com/office/powerpoint/2010/main" val="356813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F3107C-A7AD-4505-A7AC-90A3720F2F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Reality Check – How To Manage?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56D7CB2-011A-4072-BA0E-8F1C8A2D1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A9D36-A564-4382-878B-B6FEAEBD8451}" type="datetime1">
              <a:rPr lang="en-US" smtClean="0"/>
              <a:t>12-Aug-20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5AA24D-CF38-40F1-835E-542F4B495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Company Private Data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62DD62-9A65-4747-913D-558ACC9AE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PA Marketing Process </a:t>
            </a:r>
            <a:fld id="{54FA3ABB-534F-408E-BDBD-561EFFF1B849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9" name="Arrow: Down 8">
            <a:extLst>
              <a:ext uri="{FF2B5EF4-FFF2-40B4-BE49-F238E27FC236}">
                <a16:creationId xmlns:a16="http://schemas.microsoft.com/office/drawing/2014/main" id="{C07E2737-1486-4BF0-92FB-1BF416E3C332}"/>
              </a:ext>
            </a:extLst>
          </p:cNvPr>
          <p:cNvSpPr/>
          <p:nvPr/>
        </p:nvSpPr>
        <p:spPr>
          <a:xfrm rot="16200000">
            <a:off x="922342" y="3840159"/>
            <a:ext cx="2322510" cy="239553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dirty="0"/>
              <a:t>Clients </a:t>
            </a:r>
          </a:p>
          <a:p>
            <a:pPr algn="ctr"/>
            <a:r>
              <a:rPr lang="en-US" dirty="0"/>
              <a:t>(Market)</a:t>
            </a:r>
          </a:p>
        </p:txBody>
      </p:sp>
      <p:sp>
        <p:nvSpPr>
          <p:cNvPr id="13" name="Arrow: Down 12">
            <a:extLst>
              <a:ext uri="{FF2B5EF4-FFF2-40B4-BE49-F238E27FC236}">
                <a16:creationId xmlns:a16="http://schemas.microsoft.com/office/drawing/2014/main" id="{FC12457B-7DC7-440D-B7AF-D533398F7079}"/>
              </a:ext>
            </a:extLst>
          </p:cNvPr>
          <p:cNvSpPr/>
          <p:nvPr/>
        </p:nvSpPr>
        <p:spPr>
          <a:xfrm>
            <a:off x="8801100" y="1717676"/>
            <a:ext cx="2552699" cy="1997074"/>
          </a:xfrm>
          <a:prstGeom prst="downArrow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To Provide Output</a:t>
            </a:r>
          </a:p>
          <a:p>
            <a:pPr algn="ctr"/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Of:</a:t>
            </a:r>
          </a:p>
        </p:txBody>
      </p:sp>
      <p:sp>
        <p:nvSpPr>
          <p:cNvPr id="21" name="Arrow: Down 20">
            <a:extLst>
              <a:ext uri="{FF2B5EF4-FFF2-40B4-BE49-F238E27FC236}">
                <a16:creationId xmlns:a16="http://schemas.microsoft.com/office/drawing/2014/main" id="{5BAE167A-5C18-48FA-9A01-292BC2C202FD}"/>
              </a:ext>
            </a:extLst>
          </p:cNvPr>
          <p:cNvSpPr/>
          <p:nvPr/>
        </p:nvSpPr>
        <p:spPr>
          <a:xfrm rot="16200000">
            <a:off x="5413376" y="4202505"/>
            <a:ext cx="488951" cy="866778"/>
          </a:xfrm>
          <a:prstGeom prst="downArrow">
            <a:avLst>
              <a:gd name="adj1" fmla="val 50000"/>
              <a:gd name="adj2" fmla="val 54459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rrow: Down 22">
            <a:extLst>
              <a:ext uri="{FF2B5EF4-FFF2-40B4-BE49-F238E27FC236}">
                <a16:creationId xmlns:a16="http://schemas.microsoft.com/office/drawing/2014/main" id="{345C1326-34A3-4E45-9FDF-1F69251F3C1A}"/>
              </a:ext>
            </a:extLst>
          </p:cNvPr>
          <p:cNvSpPr/>
          <p:nvPr/>
        </p:nvSpPr>
        <p:spPr>
          <a:xfrm rot="16200000">
            <a:off x="8107760" y="4128687"/>
            <a:ext cx="488951" cy="1031084"/>
          </a:xfrm>
          <a:prstGeom prst="downArrow">
            <a:avLst>
              <a:gd name="adj1" fmla="val 50000"/>
              <a:gd name="adj2" fmla="val 54459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Arrow: Down 24">
            <a:extLst>
              <a:ext uri="{FF2B5EF4-FFF2-40B4-BE49-F238E27FC236}">
                <a16:creationId xmlns:a16="http://schemas.microsoft.com/office/drawing/2014/main" id="{5971E798-2BCC-4F9E-9E32-07FD99A723A8}"/>
              </a:ext>
            </a:extLst>
          </p:cNvPr>
          <p:cNvSpPr/>
          <p:nvPr/>
        </p:nvSpPr>
        <p:spPr>
          <a:xfrm rot="16200000">
            <a:off x="7899400" y="1763707"/>
            <a:ext cx="488951" cy="866778"/>
          </a:xfrm>
          <a:prstGeom prst="downArrow">
            <a:avLst>
              <a:gd name="adj1" fmla="val 50000"/>
              <a:gd name="adj2" fmla="val 54459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Arrow: Down 26">
            <a:extLst>
              <a:ext uri="{FF2B5EF4-FFF2-40B4-BE49-F238E27FC236}">
                <a16:creationId xmlns:a16="http://schemas.microsoft.com/office/drawing/2014/main" id="{B014F572-97A3-42E3-B0A7-2ECE05FBEB40}"/>
              </a:ext>
            </a:extLst>
          </p:cNvPr>
          <p:cNvSpPr/>
          <p:nvPr/>
        </p:nvSpPr>
        <p:spPr>
          <a:xfrm rot="16200000">
            <a:off x="5151436" y="1760534"/>
            <a:ext cx="488951" cy="866778"/>
          </a:xfrm>
          <a:prstGeom prst="downArrow">
            <a:avLst>
              <a:gd name="adj1" fmla="val 50000"/>
              <a:gd name="adj2" fmla="val 54459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DB6C8D7-B64B-4AE6-9308-104AA9A29B15}"/>
              </a:ext>
            </a:extLst>
          </p:cNvPr>
          <p:cNvSpPr/>
          <p:nvPr/>
        </p:nvSpPr>
        <p:spPr>
          <a:xfrm>
            <a:off x="3617119" y="3876675"/>
            <a:ext cx="1785936" cy="232251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Product Planning</a:t>
            </a:r>
          </a:p>
          <a:p>
            <a:pPr algn="ctr"/>
            <a:endParaRPr lang="en-US" sz="800" dirty="0"/>
          </a:p>
          <a:p>
            <a:pPr algn="ctr"/>
            <a:r>
              <a:rPr lang="en-US" dirty="0"/>
              <a:t>Distr Systems</a:t>
            </a:r>
          </a:p>
          <a:p>
            <a:pPr algn="ctr"/>
            <a:endParaRPr lang="en-US" sz="800" dirty="0"/>
          </a:p>
          <a:p>
            <a:pPr algn="ctr"/>
            <a:r>
              <a:rPr lang="en-US" dirty="0"/>
              <a:t>Price Structure</a:t>
            </a:r>
          </a:p>
          <a:p>
            <a:pPr algn="ctr"/>
            <a:endParaRPr lang="en-US" sz="800" dirty="0"/>
          </a:p>
          <a:p>
            <a:pPr algn="ctr"/>
            <a:r>
              <a:rPr lang="en-US" dirty="0"/>
              <a:t>Promotional</a:t>
            </a:r>
          </a:p>
          <a:p>
            <a:pPr algn="ctr"/>
            <a:r>
              <a:rPr lang="en-US" dirty="0"/>
              <a:t> Program</a:t>
            </a:r>
          </a:p>
        </p:txBody>
      </p:sp>
      <p:sp>
        <p:nvSpPr>
          <p:cNvPr id="11" name="Arrow: Down 10">
            <a:extLst>
              <a:ext uri="{FF2B5EF4-FFF2-40B4-BE49-F238E27FC236}">
                <a16:creationId xmlns:a16="http://schemas.microsoft.com/office/drawing/2014/main" id="{CF29C038-2D12-45F2-AC6B-8682C4822166}"/>
              </a:ext>
            </a:extLst>
          </p:cNvPr>
          <p:cNvSpPr/>
          <p:nvPr/>
        </p:nvSpPr>
        <p:spPr>
          <a:xfrm>
            <a:off x="3200400" y="1717677"/>
            <a:ext cx="2628900" cy="1997074"/>
          </a:xfrm>
          <a:prstGeom prst="downArrow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Then Develop Marketing Plan With Mix of:</a:t>
            </a:r>
          </a:p>
        </p:txBody>
      </p:sp>
      <p:sp>
        <p:nvSpPr>
          <p:cNvPr id="15" name="Arrow: Down 14">
            <a:extLst>
              <a:ext uri="{FF2B5EF4-FFF2-40B4-BE49-F238E27FC236}">
                <a16:creationId xmlns:a16="http://schemas.microsoft.com/office/drawing/2014/main" id="{0C7498FC-BF42-4B50-9280-566F41BF61F2}"/>
              </a:ext>
            </a:extLst>
          </p:cNvPr>
          <p:cNvSpPr/>
          <p:nvPr/>
        </p:nvSpPr>
        <p:spPr>
          <a:xfrm>
            <a:off x="6072189" y="1717676"/>
            <a:ext cx="2552699" cy="1997074"/>
          </a:xfrm>
          <a:prstGeom prst="downArrow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To</a:t>
            </a:r>
          </a:p>
          <a:p>
            <a:pPr algn="ctr"/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Reach:</a:t>
            </a:r>
          </a:p>
        </p:txBody>
      </p:sp>
      <p:sp>
        <p:nvSpPr>
          <p:cNvPr id="30" name="Arrow: Down 29">
            <a:extLst>
              <a:ext uri="{FF2B5EF4-FFF2-40B4-BE49-F238E27FC236}">
                <a16:creationId xmlns:a16="http://schemas.microsoft.com/office/drawing/2014/main" id="{7F7E8E9B-3DB0-4729-88AD-878883AF90B3}"/>
              </a:ext>
            </a:extLst>
          </p:cNvPr>
          <p:cNvSpPr/>
          <p:nvPr/>
        </p:nvSpPr>
        <p:spPr>
          <a:xfrm rot="16200000">
            <a:off x="2441571" y="1698622"/>
            <a:ext cx="488951" cy="866778"/>
          </a:xfrm>
          <a:prstGeom prst="downArrow">
            <a:avLst>
              <a:gd name="adj1" fmla="val 50000"/>
              <a:gd name="adj2" fmla="val 54459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Down 5">
            <a:extLst>
              <a:ext uri="{FF2B5EF4-FFF2-40B4-BE49-F238E27FC236}">
                <a16:creationId xmlns:a16="http://schemas.microsoft.com/office/drawing/2014/main" id="{0E10A0B1-2D4F-4153-88F7-30A303E12476}"/>
              </a:ext>
            </a:extLst>
          </p:cNvPr>
          <p:cNvSpPr/>
          <p:nvPr/>
        </p:nvSpPr>
        <p:spPr>
          <a:xfrm>
            <a:off x="885825" y="1717677"/>
            <a:ext cx="2105025" cy="1997074"/>
          </a:xfrm>
          <a:prstGeom prst="downArrow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Identify</a:t>
            </a:r>
          </a:p>
          <a:p>
            <a:pPr algn="ctr"/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&amp;</a:t>
            </a:r>
          </a:p>
          <a:p>
            <a:pPr algn="ctr"/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Analyze</a:t>
            </a:r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637643C7-FBD2-4E2C-BACD-B77CF1C46DA9}"/>
              </a:ext>
            </a:extLst>
          </p:cNvPr>
          <p:cNvSpPr/>
          <p:nvPr/>
        </p:nvSpPr>
        <p:spPr>
          <a:xfrm>
            <a:off x="6426993" y="3866353"/>
            <a:ext cx="1785936" cy="1598615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Clients</a:t>
            </a:r>
          </a:p>
          <a:p>
            <a:pPr algn="ctr"/>
            <a:r>
              <a:rPr lang="en-US" dirty="0"/>
              <a:t>(Market)</a:t>
            </a:r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6D324CAB-21F2-4801-83DA-A9E6A8E0E360}"/>
              </a:ext>
            </a:extLst>
          </p:cNvPr>
          <p:cNvSpPr/>
          <p:nvPr/>
        </p:nvSpPr>
        <p:spPr>
          <a:xfrm>
            <a:off x="9203531" y="3866353"/>
            <a:ext cx="1785936" cy="1598615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Client</a:t>
            </a:r>
          </a:p>
          <a:p>
            <a:pPr algn="ctr"/>
            <a:r>
              <a:rPr lang="en-US" dirty="0"/>
              <a:t>Satisfaction</a:t>
            </a:r>
          </a:p>
        </p:txBody>
      </p:sp>
      <p:sp>
        <p:nvSpPr>
          <p:cNvPr id="35" name="Arrow: Down 34">
            <a:extLst>
              <a:ext uri="{FF2B5EF4-FFF2-40B4-BE49-F238E27FC236}">
                <a16:creationId xmlns:a16="http://schemas.microsoft.com/office/drawing/2014/main" id="{F214FEB2-04D6-4C50-9B18-F888218F7CF7}"/>
              </a:ext>
            </a:extLst>
          </p:cNvPr>
          <p:cNvSpPr/>
          <p:nvPr/>
        </p:nvSpPr>
        <p:spPr>
          <a:xfrm rot="5400000">
            <a:off x="7823596" y="3033316"/>
            <a:ext cx="838200" cy="5493542"/>
          </a:xfrm>
          <a:prstGeom prst="downArrow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3">
                  <a:lumMod val="20000"/>
                  <a:lumOff val="80000"/>
                </a:schemeClr>
              </a:gs>
              <a:gs pos="100000">
                <a:schemeClr val="bg1"/>
              </a:gs>
            </a:gsLst>
            <a:path path="circle">
              <a:fillToRect l="100000" b="100000"/>
            </a:path>
            <a:tileRect t="-100000" r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FEEDBACK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0F68CAA0-BE1E-4283-95AB-795DCDA89DCF}"/>
              </a:ext>
            </a:extLst>
          </p:cNvPr>
          <p:cNvSpPr/>
          <p:nvPr/>
        </p:nvSpPr>
        <p:spPr>
          <a:xfrm>
            <a:off x="752470" y="1504950"/>
            <a:ext cx="2621759" cy="4851400"/>
          </a:xfrm>
          <a:prstGeom prst="roundRect">
            <a:avLst/>
          </a:prstGeom>
          <a:solidFill>
            <a:schemeClr val="accent2">
              <a:lumMod val="20000"/>
              <a:lumOff val="80000"/>
              <a:alpha val="5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Zoho CRM Tool</a:t>
            </a:r>
          </a:p>
          <a:p>
            <a:pPr algn="ctr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AGG</a:t>
            </a:r>
          </a:p>
          <a:p>
            <a:pPr algn="ctr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Tactical</a:t>
            </a:r>
          </a:p>
          <a:p>
            <a:pPr algn="ctr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Execution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953C0456-5CD3-4D61-AAB7-8B36B9BD3F6A}"/>
              </a:ext>
            </a:extLst>
          </p:cNvPr>
          <p:cNvSpPr/>
          <p:nvPr/>
        </p:nvSpPr>
        <p:spPr>
          <a:xfrm>
            <a:off x="5495925" y="1504950"/>
            <a:ext cx="5991230" cy="4851400"/>
          </a:xfrm>
          <a:prstGeom prst="roundRect">
            <a:avLst/>
          </a:prstGeom>
          <a:solidFill>
            <a:schemeClr val="accent2">
              <a:lumMod val="20000"/>
              <a:lumOff val="80000"/>
              <a:alpha val="5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Zoho CRM Tool</a:t>
            </a:r>
          </a:p>
          <a:p>
            <a:pPr algn="ctr"/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AGG Tactical Execution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ACAF56FB-AAB4-4908-B8FF-A8F1296065E1}"/>
              </a:ext>
            </a:extLst>
          </p:cNvPr>
          <p:cNvSpPr/>
          <p:nvPr/>
        </p:nvSpPr>
        <p:spPr>
          <a:xfrm>
            <a:off x="2888858" y="1504951"/>
            <a:ext cx="3135708" cy="4851400"/>
          </a:xfrm>
          <a:prstGeom prst="roundRect">
            <a:avLst/>
          </a:prstGeom>
          <a:solidFill>
            <a:schemeClr val="accent1">
              <a:lumMod val="40000"/>
              <a:lumOff val="60000"/>
              <a:alpha val="5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“Ownership”</a:t>
            </a:r>
          </a:p>
          <a:p>
            <a:pPr algn="ctr"/>
            <a:r>
              <a:rPr lang="en-US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Peregrine</a:t>
            </a:r>
          </a:p>
          <a:p>
            <a:pPr algn="ctr"/>
            <a:r>
              <a:rPr lang="en-US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Tactical, Strategic</a:t>
            </a:r>
          </a:p>
          <a:p>
            <a:pPr algn="ctr"/>
            <a:r>
              <a:rPr lang="en-US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Development, Execution</a:t>
            </a:r>
          </a:p>
          <a:p>
            <a:pPr algn="ctr"/>
            <a:r>
              <a:rPr lang="en-US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&amp; Oversight</a:t>
            </a:r>
          </a:p>
        </p:txBody>
      </p:sp>
    </p:spTree>
    <p:extLst>
      <p:ext uri="{BB962C8B-B14F-4D97-AF65-F5344CB8AC3E}">
        <p14:creationId xmlns:p14="http://schemas.microsoft.com/office/powerpoint/2010/main" val="34663215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1AB331-C197-4A4A-8AEC-48607ED5AF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Reality Check – How To Manage?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8B935CD-3D3D-4BF0-A9EE-4736142D25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Zoho Customer Resource Management Tool</a:t>
            </a:r>
          </a:p>
          <a:p>
            <a:pPr lvl="1"/>
            <a:r>
              <a:rPr lang="en-US" dirty="0"/>
              <a:t>AGG Tactical Execution – 30 Days TBC</a:t>
            </a:r>
          </a:p>
          <a:p>
            <a:pPr lvl="2"/>
            <a:r>
              <a:rPr lang="en-US" dirty="0"/>
              <a:t>Enter Client Lists, As Available – NLT 15 Aug ECD</a:t>
            </a:r>
          </a:p>
          <a:p>
            <a:pPr lvl="2"/>
            <a:r>
              <a:rPr lang="en-US" dirty="0"/>
              <a:t>Constant Updating, Weekly </a:t>
            </a:r>
            <a:r>
              <a:rPr lang="en-US"/>
              <a:t>Reporting – Starting Now</a:t>
            </a:r>
            <a:endParaRPr lang="en-US" dirty="0"/>
          </a:p>
          <a:p>
            <a:pPr lvl="1"/>
            <a:r>
              <a:rPr lang="en-US" dirty="0"/>
              <a:t>Helps Identify &amp; Organize The Addressable Market</a:t>
            </a:r>
          </a:p>
          <a:p>
            <a:pPr lvl="2"/>
            <a:r>
              <a:rPr lang="en-US" dirty="0"/>
              <a:t>Given Nominal Product Mix Envisioned By Peregrine</a:t>
            </a:r>
          </a:p>
          <a:p>
            <a:pPr lvl="1"/>
            <a:r>
              <a:rPr lang="en-US" dirty="0"/>
              <a:t>Guide For Chase &amp; Capture</a:t>
            </a:r>
          </a:p>
          <a:p>
            <a:pPr lvl="2"/>
            <a:r>
              <a:rPr lang="en-US" dirty="0"/>
              <a:t>Who, What, When, Where, How</a:t>
            </a:r>
          </a:p>
          <a:p>
            <a:pPr lvl="2"/>
            <a:r>
              <a:rPr lang="en-US" dirty="0"/>
              <a:t>Metrics</a:t>
            </a:r>
          </a:p>
          <a:p>
            <a:pPr lvl="3"/>
            <a:r>
              <a:rPr lang="en-US" dirty="0"/>
              <a:t>Effectiveness</a:t>
            </a:r>
          </a:p>
          <a:p>
            <a:pPr lvl="3"/>
            <a:r>
              <a:rPr lang="en-US" dirty="0"/>
              <a:t>Corse Corrections</a:t>
            </a:r>
          </a:p>
          <a:p>
            <a:pPr lvl="1"/>
            <a:r>
              <a:rPr lang="en-US" dirty="0"/>
              <a:t>Provides Feedback Loop</a:t>
            </a:r>
          </a:p>
          <a:p>
            <a:pPr lvl="2"/>
            <a:r>
              <a:rPr lang="en-US" dirty="0"/>
              <a:t>Solutions Adaptations</a:t>
            </a:r>
          </a:p>
          <a:p>
            <a:pPr lvl="2"/>
            <a:r>
              <a:rPr lang="en-US" dirty="0"/>
              <a:t>New Solutions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AE851F-577B-4BE8-A3DB-862E025F5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A9D36-A564-4382-878B-B6FEAEBD8451}" type="datetime1">
              <a:rPr lang="en-US" smtClean="0"/>
              <a:t>12-Aug-20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FD3DB8-82E7-472B-A982-C7D01D597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Company Private Data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1B675C-F68A-40E9-9E9A-FEB36EDCED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PA Marketing Process </a:t>
            </a:r>
            <a:fld id="{54FA3ABB-534F-408E-BDBD-561EFFF1B849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19914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5B6C7C1F-B7A2-4A95-8C9E-5ED43326C0AC}" vid="{3AFB4AB6-136B-43C8-B000-218A4595760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AGG PPT Master BLUE v01</Template>
  <TotalTime>95</TotalTime>
  <Words>233</Words>
  <Application>Microsoft Office PowerPoint</Application>
  <PresentationFormat>Widescreen</PresentationFormat>
  <Paragraphs>90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Wingdings</vt:lpstr>
      <vt:lpstr>Office Theme</vt:lpstr>
      <vt:lpstr>The Marketing Process</vt:lpstr>
      <vt:lpstr>Classic Marketing Baseline “101”</vt:lpstr>
      <vt:lpstr>Reality Check – How To Manage?</vt:lpstr>
      <vt:lpstr>Reality Check – How To Manage?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Marketing Process</dc:title>
  <dc:creator>Hal Adams</dc:creator>
  <cp:lastModifiedBy>Hal Adams</cp:lastModifiedBy>
  <cp:revision>14</cp:revision>
  <dcterms:created xsi:type="dcterms:W3CDTF">2020-08-10T23:16:35Z</dcterms:created>
  <dcterms:modified xsi:type="dcterms:W3CDTF">2020-08-12T17:20:24Z</dcterms:modified>
</cp:coreProperties>
</file>