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9" r:id="rId5"/>
    <p:sldId id="258" r:id="rId6"/>
    <p:sldId id="346" r:id="rId7"/>
    <p:sldId id="347" r:id="rId8"/>
    <p:sldId id="350" r:id="rId9"/>
    <p:sldId id="348" r:id="rId10"/>
    <p:sldId id="349" r:id="rId11"/>
    <p:sldId id="338" r:id="rId12"/>
    <p:sldId id="345" r:id="rId13"/>
    <p:sldId id="339" r:id="rId14"/>
    <p:sldId id="340" r:id="rId15"/>
    <p:sldId id="341" r:id="rId16"/>
    <p:sldId id="342" r:id="rId17"/>
    <p:sldId id="343" r:id="rId18"/>
    <p:sldId id="34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7" d="100"/>
          <a:sy n="77" d="100"/>
        </p:scale>
        <p:origin x="126" y="6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CEACD-7D6B-4E03-B8B4-030C19F9B1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72BE02A-78D3-4F2F-AA71-3301974B95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E8AB6E-8AC6-4981-BFD7-04E0B920C5A9}"/>
              </a:ext>
            </a:extLst>
          </p:cNvPr>
          <p:cNvSpPr>
            <a:spLocks noGrp="1"/>
          </p:cNvSpPr>
          <p:nvPr>
            <p:ph type="dt" sz="half" idx="10"/>
          </p:nvPr>
        </p:nvSpPr>
        <p:spPr/>
        <p:txBody>
          <a:bodyPr/>
          <a:lstStyle/>
          <a:p>
            <a:fld id="{53E623DE-1F6A-4758-9753-BE17CD3E10A0}" type="datetimeFigureOut">
              <a:rPr lang="en-US" smtClean="0"/>
              <a:t>2/17/2022</a:t>
            </a:fld>
            <a:endParaRPr lang="en-US" dirty="0"/>
          </a:p>
        </p:txBody>
      </p:sp>
      <p:sp>
        <p:nvSpPr>
          <p:cNvPr id="5" name="Footer Placeholder 4">
            <a:extLst>
              <a:ext uri="{FF2B5EF4-FFF2-40B4-BE49-F238E27FC236}">
                <a16:creationId xmlns:a16="http://schemas.microsoft.com/office/drawing/2014/main" id="{6EE05D83-A1A4-48B6-9541-10E11C00F6E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CEB1438-9E72-40F2-8247-133D07C37E34}"/>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904869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4A570-706F-4AA4-9CB9-E034119C50B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01BDDE-DF59-43D4-8BFF-3ACBDE2AEF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BA0375-7F3B-4B89-8ABC-B0A95922BDE4}"/>
              </a:ext>
            </a:extLst>
          </p:cNvPr>
          <p:cNvSpPr>
            <a:spLocks noGrp="1"/>
          </p:cNvSpPr>
          <p:nvPr>
            <p:ph type="dt" sz="half" idx="10"/>
          </p:nvPr>
        </p:nvSpPr>
        <p:spPr/>
        <p:txBody>
          <a:bodyPr/>
          <a:lstStyle/>
          <a:p>
            <a:fld id="{53E623DE-1F6A-4758-9753-BE17CD3E10A0}" type="datetimeFigureOut">
              <a:rPr lang="en-US" smtClean="0"/>
              <a:t>2/17/2022</a:t>
            </a:fld>
            <a:endParaRPr lang="en-US" dirty="0"/>
          </a:p>
        </p:txBody>
      </p:sp>
      <p:sp>
        <p:nvSpPr>
          <p:cNvPr id="5" name="Footer Placeholder 4">
            <a:extLst>
              <a:ext uri="{FF2B5EF4-FFF2-40B4-BE49-F238E27FC236}">
                <a16:creationId xmlns:a16="http://schemas.microsoft.com/office/drawing/2014/main" id="{AB2F0C57-4D2F-40F2-8837-B5026B11F8C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B676E5-0D39-4825-800F-98D200AA88BE}"/>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642799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B82879-7A24-4804-9B3F-829B851E87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0A8D4A-38A4-4076-BF6B-C2908FD3FA0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BE9481-CF8D-4AB0-906B-B3AD932836F4}"/>
              </a:ext>
            </a:extLst>
          </p:cNvPr>
          <p:cNvSpPr>
            <a:spLocks noGrp="1"/>
          </p:cNvSpPr>
          <p:nvPr>
            <p:ph type="dt" sz="half" idx="10"/>
          </p:nvPr>
        </p:nvSpPr>
        <p:spPr/>
        <p:txBody>
          <a:bodyPr/>
          <a:lstStyle/>
          <a:p>
            <a:fld id="{53E623DE-1F6A-4758-9753-BE17CD3E10A0}" type="datetimeFigureOut">
              <a:rPr lang="en-US" smtClean="0"/>
              <a:t>2/17/2022</a:t>
            </a:fld>
            <a:endParaRPr lang="en-US" dirty="0"/>
          </a:p>
        </p:txBody>
      </p:sp>
      <p:sp>
        <p:nvSpPr>
          <p:cNvPr id="5" name="Footer Placeholder 4">
            <a:extLst>
              <a:ext uri="{FF2B5EF4-FFF2-40B4-BE49-F238E27FC236}">
                <a16:creationId xmlns:a16="http://schemas.microsoft.com/office/drawing/2014/main" id="{5C6C5A8A-2D9B-4257-AAE7-41A9FABB6D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9F15E7A-4677-4A08-8291-C8E7987C7BC8}"/>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375414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978346-E942-451C-AF8B-0774B6086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52F105-7AFA-490A-9BFB-C4DA99D4F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Date Placeholder 12">
            <a:extLst>
              <a:ext uri="{FF2B5EF4-FFF2-40B4-BE49-F238E27FC236}">
                <a16:creationId xmlns:a16="http://schemas.microsoft.com/office/drawing/2014/main" id="{8F88A7E0-C155-45D9-B5B6-CC9B9E3A942F}"/>
              </a:ext>
            </a:extLst>
          </p:cNvPr>
          <p:cNvSpPr>
            <a:spLocks noGrp="1"/>
          </p:cNvSpPr>
          <p:nvPr>
            <p:ph type="dt" sz="half" idx="10"/>
          </p:nvPr>
        </p:nvSpPr>
        <p:spPr/>
        <p:txBody>
          <a:bodyPr/>
          <a:lstStyle/>
          <a:p>
            <a:r>
              <a:rPr lang="en-US"/>
              <a:t>21 December 2020</a:t>
            </a:r>
            <a:endParaRPr lang="en-US" dirty="0"/>
          </a:p>
        </p:txBody>
      </p:sp>
      <p:sp>
        <p:nvSpPr>
          <p:cNvPr id="14" name="Footer Placeholder 13">
            <a:extLst>
              <a:ext uri="{FF2B5EF4-FFF2-40B4-BE49-F238E27FC236}">
                <a16:creationId xmlns:a16="http://schemas.microsoft.com/office/drawing/2014/main" id="{D062576A-D393-4C90-A9A0-723D7DB50AD5}"/>
              </a:ext>
            </a:extLst>
          </p:cNvPr>
          <p:cNvSpPr>
            <a:spLocks noGrp="1"/>
          </p:cNvSpPr>
          <p:nvPr>
            <p:ph type="ftr" sz="quarter" idx="11"/>
          </p:nvPr>
        </p:nvSpPr>
        <p:spPr/>
        <p:txBody>
          <a:bodyPr/>
          <a:lstStyle/>
          <a:p>
            <a:r>
              <a:rPr lang="en-US"/>
              <a:t>Peregrine Website 2.0 Deployment Strategy (AviaGlobal Group / Peregrine Proprietary)</a:t>
            </a:r>
            <a:endParaRPr lang="en-US" dirty="0"/>
          </a:p>
        </p:txBody>
      </p:sp>
      <p:sp>
        <p:nvSpPr>
          <p:cNvPr id="15" name="Slide Number Placeholder 14">
            <a:extLst>
              <a:ext uri="{FF2B5EF4-FFF2-40B4-BE49-F238E27FC236}">
                <a16:creationId xmlns:a16="http://schemas.microsoft.com/office/drawing/2014/main" id="{2135E1BC-BE21-429E-A43D-73404AD783E0}"/>
              </a:ext>
            </a:extLst>
          </p:cNvPr>
          <p:cNvSpPr>
            <a:spLocks noGrp="1"/>
          </p:cNvSpPr>
          <p:nvPr>
            <p:ph type="sldNum" sz="quarter" idx="12"/>
          </p:nvPr>
        </p:nvSpPr>
        <p:spPr/>
        <p:txBody>
          <a:bodyPr/>
          <a:lstStyle/>
          <a:p>
            <a:r>
              <a:rPr lang="en-US"/>
              <a:t> </a:t>
            </a:r>
            <a:fld id="{54FA3ABB-534F-408E-BDBD-561EFFF1B849}" type="slidenum">
              <a:rPr lang="en-US" smtClean="0"/>
              <a:pPr/>
              <a:t>‹#›</a:t>
            </a:fld>
            <a:endParaRPr lang="en-US" dirty="0"/>
          </a:p>
        </p:txBody>
      </p:sp>
    </p:spTree>
    <p:extLst>
      <p:ext uri="{BB962C8B-B14F-4D97-AF65-F5344CB8AC3E}">
        <p14:creationId xmlns:p14="http://schemas.microsoft.com/office/powerpoint/2010/main" val="3529918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754D-D2BF-4421-B91C-C46309F002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4E49A2-8312-45EC-BC83-5D8CFA6528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6AD53E-7744-4EF4-8414-A0FF8F31181F}"/>
              </a:ext>
            </a:extLst>
          </p:cNvPr>
          <p:cNvSpPr>
            <a:spLocks noGrp="1"/>
          </p:cNvSpPr>
          <p:nvPr>
            <p:ph type="dt" sz="half" idx="10"/>
          </p:nvPr>
        </p:nvSpPr>
        <p:spPr/>
        <p:txBody>
          <a:bodyPr/>
          <a:lstStyle/>
          <a:p>
            <a:fld id="{53E623DE-1F6A-4758-9753-BE17CD3E10A0}" type="datetimeFigureOut">
              <a:rPr lang="en-US" smtClean="0"/>
              <a:t>2/17/2022</a:t>
            </a:fld>
            <a:endParaRPr lang="en-US" dirty="0"/>
          </a:p>
        </p:txBody>
      </p:sp>
      <p:sp>
        <p:nvSpPr>
          <p:cNvPr id="5" name="Footer Placeholder 4">
            <a:extLst>
              <a:ext uri="{FF2B5EF4-FFF2-40B4-BE49-F238E27FC236}">
                <a16:creationId xmlns:a16="http://schemas.microsoft.com/office/drawing/2014/main" id="{B7734172-C5AA-4FCA-A9BD-13ADF6F5BC4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9C922F6-A2C3-4C84-A72C-8EA53863D07D}"/>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3403126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F2310-8507-48B9-827F-4C916EA521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9D238C6-1F0A-4699-8FEA-513A84D912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34E3E8-6F80-41C5-A2CB-4AEBC5CEDD03}"/>
              </a:ext>
            </a:extLst>
          </p:cNvPr>
          <p:cNvSpPr>
            <a:spLocks noGrp="1"/>
          </p:cNvSpPr>
          <p:nvPr>
            <p:ph type="dt" sz="half" idx="10"/>
          </p:nvPr>
        </p:nvSpPr>
        <p:spPr/>
        <p:txBody>
          <a:bodyPr/>
          <a:lstStyle/>
          <a:p>
            <a:fld id="{53E623DE-1F6A-4758-9753-BE17CD3E10A0}" type="datetimeFigureOut">
              <a:rPr lang="en-US" smtClean="0"/>
              <a:t>2/17/2022</a:t>
            </a:fld>
            <a:endParaRPr lang="en-US" dirty="0"/>
          </a:p>
        </p:txBody>
      </p:sp>
      <p:sp>
        <p:nvSpPr>
          <p:cNvPr id="5" name="Footer Placeholder 4">
            <a:extLst>
              <a:ext uri="{FF2B5EF4-FFF2-40B4-BE49-F238E27FC236}">
                <a16:creationId xmlns:a16="http://schemas.microsoft.com/office/drawing/2014/main" id="{4983C2F7-4EF0-4E9D-A659-1C9380480FB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0FE6A51-C3DD-435E-A7DE-DFCFF934F337}"/>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235449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6F051-0D1C-4CC6-8BB1-361720CDBA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978346-E942-451C-AF8B-0774B6086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52F105-7AFA-490A-9BFB-C4DA99D4F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FD2DF15-2463-4CE0-942F-130ECB62A57B}"/>
              </a:ext>
            </a:extLst>
          </p:cNvPr>
          <p:cNvSpPr>
            <a:spLocks noGrp="1"/>
          </p:cNvSpPr>
          <p:nvPr>
            <p:ph type="dt" sz="half" idx="10"/>
          </p:nvPr>
        </p:nvSpPr>
        <p:spPr/>
        <p:txBody>
          <a:bodyPr/>
          <a:lstStyle/>
          <a:p>
            <a:fld id="{53E623DE-1F6A-4758-9753-BE17CD3E10A0}" type="datetimeFigureOut">
              <a:rPr lang="en-US" smtClean="0"/>
              <a:t>2/17/2022</a:t>
            </a:fld>
            <a:endParaRPr lang="en-US" dirty="0"/>
          </a:p>
        </p:txBody>
      </p:sp>
      <p:sp>
        <p:nvSpPr>
          <p:cNvPr id="6" name="Footer Placeholder 5">
            <a:extLst>
              <a:ext uri="{FF2B5EF4-FFF2-40B4-BE49-F238E27FC236}">
                <a16:creationId xmlns:a16="http://schemas.microsoft.com/office/drawing/2014/main" id="{F34DC337-7B86-4FE4-9F84-5CD914DB99A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0E033B1-803D-4D48-92D6-8C9F53617DBD}"/>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714562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DCE84-2038-42C9-A0BC-5F572F2FCC0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DEB2B4E-06F7-487C-A8D6-0831AC1842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5481F4-BF12-41FA-AAAB-59283D62F0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71A3784-015E-4FCD-A438-19E7202E6F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DDC0E3-B0C8-4E88-8DA7-D6BD9489D2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000252-919F-42D5-9E52-467C332C4F4B}"/>
              </a:ext>
            </a:extLst>
          </p:cNvPr>
          <p:cNvSpPr>
            <a:spLocks noGrp="1"/>
          </p:cNvSpPr>
          <p:nvPr>
            <p:ph type="dt" sz="half" idx="10"/>
          </p:nvPr>
        </p:nvSpPr>
        <p:spPr/>
        <p:txBody>
          <a:bodyPr/>
          <a:lstStyle/>
          <a:p>
            <a:fld id="{53E623DE-1F6A-4758-9753-BE17CD3E10A0}" type="datetimeFigureOut">
              <a:rPr lang="en-US" smtClean="0"/>
              <a:t>2/17/2022</a:t>
            </a:fld>
            <a:endParaRPr lang="en-US" dirty="0"/>
          </a:p>
        </p:txBody>
      </p:sp>
      <p:sp>
        <p:nvSpPr>
          <p:cNvPr id="8" name="Footer Placeholder 7">
            <a:extLst>
              <a:ext uri="{FF2B5EF4-FFF2-40B4-BE49-F238E27FC236}">
                <a16:creationId xmlns:a16="http://schemas.microsoft.com/office/drawing/2014/main" id="{8FD246E0-202E-442A-BF0E-96070A3456F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3241D01-FD17-4470-94CC-CABFE1CFAEAF}"/>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626188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5315-CF83-4A2D-B4FD-7A7A1A75F2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930C1E-C616-42FF-B46F-1DEBF2E00A94}"/>
              </a:ext>
            </a:extLst>
          </p:cNvPr>
          <p:cNvSpPr>
            <a:spLocks noGrp="1"/>
          </p:cNvSpPr>
          <p:nvPr>
            <p:ph type="dt" sz="half" idx="10"/>
          </p:nvPr>
        </p:nvSpPr>
        <p:spPr/>
        <p:txBody>
          <a:bodyPr/>
          <a:lstStyle/>
          <a:p>
            <a:fld id="{53E623DE-1F6A-4758-9753-BE17CD3E10A0}" type="datetimeFigureOut">
              <a:rPr lang="en-US" smtClean="0"/>
              <a:t>2/17/2022</a:t>
            </a:fld>
            <a:endParaRPr lang="en-US" dirty="0"/>
          </a:p>
        </p:txBody>
      </p:sp>
      <p:sp>
        <p:nvSpPr>
          <p:cNvPr id="4" name="Footer Placeholder 3">
            <a:extLst>
              <a:ext uri="{FF2B5EF4-FFF2-40B4-BE49-F238E27FC236}">
                <a16:creationId xmlns:a16="http://schemas.microsoft.com/office/drawing/2014/main" id="{C11C5FA7-B7DF-40A0-B91E-9E0CB873F3E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0A9EE9B-665C-4864-B7D9-8F6323E0E464}"/>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594657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7C1551-E187-481B-BA0C-70CD19F0FF55}"/>
              </a:ext>
            </a:extLst>
          </p:cNvPr>
          <p:cNvSpPr>
            <a:spLocks noGrp="1"/>
          </p:cNvSpPr>
          <p:nvPr>
            <p:ph type="dt" sz="half" idx="10"/>
          </p:nvPr>
        </p:nvSpPr>
        <p:spPr/>
        <p:txBody>
          <a:bodyPr/>
          <a:lstStyle/>
          <a:p>
            <a:fld id="{53E623DE-1F6A-4758-9753-BE17CD3E10A0}" type="datetimeFigureOut">
              <a:rPr lang="en-US" smtClean="0"/>
              <a:t>2/17/2022</a:t>
            </a:fld>
            <a:endParaRPr lang="en-US" dirty="0"/>
          </a:p>
        </p:txBody>
      </p:sp>
      <p:sp>
        <p:nvSpPr>
          <p:cNvPr id="3" name="Footer Placeholder 2">
            <a:extLst>
              <a:ext uri="{FF2B5EF4-FFF2-40B4-BE49-F238E27FC236}">
                <a16:creationId xmlns:a16="http://schemas.microsoft.com/office/drawing/2014/main" id="{2634C4E7-D987-463D-8B1E-A577EEE7569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A9DF4516-9973-42A5-A99B-9950D7D5F84C}"/>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647239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FB29A-1FEF-4DB5-B728-535366186E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D926DE-D67D-4D6C-907A-608C726F18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7AC926-DC22-4599-B81E-F666732B2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591614-337B-4B81-B459-83F1DAA3CEA1}"/>
              </a:ext>
            </a:extLst>
          </p:cNvPr>
          <p:cNvSpPr>
            <a:spLocks noGrp="1"/>
          </p:cNvSpPr>
          <p:nvPr>
            <p:ph type="dt" sz="half" idx="10"/>
          </p:nvPr>
        </p:nvSpPr>
        <p:spPr/>
        <p:txBody>
          <a:bodyPr/>
          <a:lstStyle/>
          <a:p>
            <a:fld id="{53E623DE-1F6A-4758-9753-BE17CD3E10A0}" type="datetimeFigureOut">
              <a:rPr lang="en-US" smtClean="0"/>
              <a:t>2/17/2022</a:t>
            </a:fld>
            <a:endParaRPr lang="en-US" dirty="0"/>
          </a:p>
        </p:txBody>
      </p:sp>
      <p:sp>
        <p:nvSpPr>
          <p:cNvPr id="6" name="Footer Placeholder 5">
            <a:extLst>
              <a:ext uri="{FF2B5EF4-FFF2-40B4-BE49-F238E27FC236}">
                <a16:creationId xmlns:a16="http://schemas.microsoft.com/office/drawing/2014/main" id="{68C5F1D7-DC60-42CE-81E7-C92848BA26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A804070-58F7-46F0-81F3-00A6A5A9CCB2}"/>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2012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8F0DF-5782-482F-B20F-5E4749BDC7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7B9F9B-E8C2-4A5F-9DF9-29FB608D61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5A5995AE-4FB6-48CC-96A5-79FADE64C6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21AA38-C544-4E46-99FD-D77A197A27E8}"/>
              </a:ext>
            </a:extLst>
          </p:cNvPr>
          <p:cNvSpPr>
            <a:spLocks noGrp="1"/>
          </p:cNvSpPr>
          <p:nvPr>
            <p:ph type="dt" sz="half" idx="10"/>
          </p:nvPr>
        </p:nvSpPr>
        <p:spPr/>
        <p:txBody>
          <a:bodyPr/>
          <a:lstStyle/>
          <a:p>
            <a:fld id="{53E623DE-1F6A-4758-9753-BE17CD3E10A0}" type="datetimeFigureOut">
              <a:rPr lang="en-US" smtClean="0"/>
              <a:t>2/17/2022</a:t>
            </a:fld>
            <a:endParaRPr lang="en-US" dirty="0"/>
          </a:p>
        </p:txBody>
      </p:sp>
      <p:sp>
        <p:nvSpPr>
          <p:cNvPr id="6" name="Footer Placeholder 5">
            <a:extLst>
              <a:ext uri="{FF2B5EF4-FFF2-40B4-BE49-F238E27FC236}">
                <a16:creationId xmlns:a16="http://schemas.microsoft.com/office/drawing/2014/main" id="{CDFB400A-3801-4247-A5FA-8DC006C731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8794C7B-FA97-4E54-A3C2-F8F82D3E7D8A}"/>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743851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A54B00-CAAF-4923-8B6A-6F393DC8D2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0F4E955-235E-4E3E-8A02-874BC3E5DF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9A085EA-F3A8-412D-B630-D6E2CE2A9C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E623DE-1F6A-4758-9753-BE17CD3E10A0}" type="datetimeFigureOut">
              <a:rPr lang="en-US" smtClean="0"/>
              <a:t>2/17/2022</a:t>
            </a:fld>
            <a:endParaRPr lang="en-US" dirty="0"/>
          </a:p>
        </p:txBody>
      </p:sp>
      <p:sp>
        <p:nvSpPr>
          <p:cNvPr id="5" name="Footer Placeholder 4">
            <a:extLst>
              <a:ext uri="{FF2B5EF4-FFF2-40B4-BE49-F238E27FC236}">
                <a16:creationId xmlns:a16="http://schemas.microsoft.com/office/drawing/2014/main" id="{CF016F29-EB4D-478A-96BF-55DAADCF3D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Company Private Data</a:t>
            </a:r>
          </a:p>
        </p:txBody>
      </p:sp>
      <p:sp>
        <p:nvSpPr>
          <p:cNvPr id="6" name="Slide Number Placeholder 5">
            <a:extLst>
              <a:ext uri="{FF2B5EF4-FFF2-40B4-BE49-F238E27FC236}">
                <a16:creationId xmlns:a16="http://schemas.microsoft.com/office/drawing/2014/main" id="{1A091272-4039-4296-BCE2-AD93FBBE52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Client BP Guide v01 </a:t>
            </a:r>
            <a:fld id="{54FA3ABB-534F-408E-BDBD-561EFFF1B849}" type="slidenum">
              <a:rPr lang="en-US" smtClean="0"/>
              <a:pPr/>
              <a:t>‹#›</a:t>
            </a:fld>
            <a:endParaRPr lang="en-US" dirty="0"/>
          </a:p>
        </p:txBody>
      </p:sp>
      <p:pic>
        <p:nvPicPr>
          <p:cNvPr id="8" name="Picture 7">
            <a:extLst>
              <a:ext uri="{FF2B5EF4-FFF2-40B4-BE49-F238E27FC236}">
                <a16:creationId xmlns:a16="http://schemas.microsoft.com/office/drawing/2014/main" id="{0E941B9A-68AC-40CB-A713-8FE87D8400EB}"/>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9892935" y="24715"/>
            <a:ext cx="2081349" cy="779680"/>
          </a:xfrm>
          <a:prstGeom prst="rect">
            <a:avLst/>
          </a:prstGeom>
        </p:spPr>
      </p:pic>
    </p:spTree>
    <p:extLst>
      <p:ext uri="{BB962C8B-B14F-4D97-AF65-F5344CB8AC3E}">
        <p14:creationId xmlns:p14="http://schemas.microsoft.com/office/powerpoint/2010/main" val="3350260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5" r:id="rId12"/>
  </p:sldLayoutIdLst>
  <p:txStyles>
    <p:titleStyle>
      <a:lvl1pPr algn="l" defTabSz="914400" rtl="0" eaLnBrk="1" latinLnBrk="0" hangingPunct="1">
        <a:lnSpc>
          <a:spcPct val="90000"/>
        </a:lnSpc>
        <a:spcBef>
          <a:spcPct val="0"/>
        </a:spcBef>
        <a:buNone/>
        <a:defRPr sz="4400" kern="1200" baseline="0">
          <a:solidFill>
            <a:schemeClr val="accent1">
              <a:lumMod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wsav.com/news/local-news/jet-lands-in-swampy-area-at-ridgeland-airport/" TargetMode="External"/><Relationship Id="rId2" Type="http://schemas.openxmlformats.org/officeDocument/2006/relationships/hyperlink" Target="https://www.flyingmag.com/news-no-injuries-hendrick-gulfstream-crash/" TargetMode="External"/><Relationship Id="rId1" Type="http://schemas.openxmlformats.org/officeDocument/2006/relationships/slideLayout" Target="../slideLayouts/slideLayout2.xml"/><Relationship Id="rId4" Type="http://schemas.openxmlformats.org/officeDocument/2006/relationships/hyperlink" Target="https://aviation-safety.net/database/record.php?id=20210505-0"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www.duncanaviation.aero/intelligence/2015/Septembe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slide" Target="slide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7B2D3-8639-4E48-BC8D-2D267D9B2162}"/>
              </a:ext>
            </a:extLst>
          </p:cNvPr>
          <p:cNvSpPr>
            <a:spLocks noGrp="1"/>
          </p:cNvSpPr>
          <p:nvPr>
            <p:ph type="ctrTitle"/>
          </p:nvPr>
        </p:nvSpPr>
        <p:spPr/>
        <p:txBody>
          <a:bodyPr/>
          <a:lstStyle/>
          <a:p>
            <a:r>
              <a:rPr lang="en-US" i="1" dirty="0"/>
              <a:t>Update</a:t>
            </a:r>
            <a:r>
              <a:rPr lang="en-US" dirty="0"/>
              <a:t> - G150 Heater STC Chase &amp; Capture</a:t>
            </a:r>
          </a:p>
        </p:txBody>
      </p:sp>
      <p:sp>
        <p:nvSpPr>
          <p:cNvPr id="3" name="Subtitle 2">
            <a:extLst>
              <a:ext uri="{FF2B5EF4-FFF2-40B4-BE49-F238E27FC236}">
                <a16:creationId xmlns:a16="http://schemas.microsoft.com/office/drawing/2014/main" id="{1A3908B2-8170-4423-BD26-166FFDD62708}"/>
              </a:ext>
            </a:extLst>
          </p:cNvPr>
          <p:cNvSpPr>
            <a:spLocks noGrp="1"/>
          </p:cNvSpPr>
          <p:nvPr>
            <p:ph type="subTitle" idx="1"/>
          </p:nvPr>
        </p:nvSpPr>
        <p:spPr/>
        <p:txBody>
          <a:bodyPr>
            <a:normAutofit/>
          </a:bodyPr>
          <a:lstStyle/>
          <a:p>
            <a:r>
              <a:rPr lang="en-US" dirty="0"/>
              <a:t>Challenges</a:t>
            </a:r>
          </a:p>
          <a:p>
            <a:r>
              <a:rPr lang="en-US" dirty="0"/>
              <a:t>Discovery</a:t>
            </a:r>
          </a:p>
          <a:p>
            <a:r>
              <a:rPr lang="en-US" dirty="0"/>
              <a:t>Execution Plan/ Plan</a:t>
            </a:r>
          </a:p>
          <a:p>
            <a:endParaRPr lang="en-US" dirty="0"/>
          </a:p>
        </p:txBody>
      </p:sp>
      <p:sp>
        <p:nvSpPr>
          <p:cNvPr id="5" name="TextBox 4">
            <a:extLst>
              <a:ext uri="{FF2B5EF4-FFF2-40B4-BE49-F238E27FC236}">
                <a16:creationId xmlns:a16="http://schemas.microsoft.com/office/drawing/2014/main" id="{289070AC-7D3B-4409-8F14-B76EB8570630}"/>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Tree>
    <p:extLst>
      <p:ext uri="{BB962C8B-B14F-4D97-AF65-F5344CB8AC3E}">
        <p14:creationId xmlns:p14="http://schemas.microsoft.com/office/powerpoint/2010/main" val="2276859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788C5-2705-4E41-96BE-C03A626738C3}"/>
              </a:ext>
            </a:extLst>
          </p:cNvPr>
          <p:cNvSpPr>
            <a:spLocks noGrp="1"/>
          </p:cNvSpPr>
          <p:nvPr>
            <p:ph type="title"/>
          </p:nvPr>
        </p:nvSpPr>
        <p:spPr/>
        <p:txBody>
          <a:bodyPr/>
          <a:lstStyle/>
          <a:p>
            <a:r>
              <a:rPr lang="en-US" dirty="0">
                <a:solidFill>
                  <a:schemeClr val="tx1"/>
                </a:solidFill>
              </a:rPr>
              <a:t>STC High Level Strength/ Weakness</a:t>
            </a:r>
            <a:endParaRPr lang="en-US" dirty="0"/>
          </a:p>
        </p:txBody>
      </p:sp>
      <p:sp>
        <p:nvSpPr>
          <p:cNvPr id="4" name="Text Placeholder 3">
            <a:extLst>
              <a:ext uri="{FF2B5EF4-FFF2-40B4-BE49-F238E27FC236}">
                <a16:creationId xmlns:a16="http://schemas.microsoft.com/office/drawing/2014/main" id="{A22DC965-2DFD-4223-82DD-9185F409E32F}"/>
              </a:ext>
            </a:extLst>
          </p:cNvPr>
          <p:cNvSpPr>
            <a:spLocks noGrp="1"/>
          </p:cNvSpPr>
          <p:nvPr>
            <p:ph type="body" idx="1"/>
          </p:nvPr>
        </p:nvSpPr>
        <p:spPr/>
        <p:txBody>
          <a:bodyPr/>
          <a:lstStyle/>
          <a:p>
            <a:r>
              <a:rPr lang="en-US" dirty="0">
                <a:solidFill>
                  <a:srgbClr val="00B050"/>
                </a:solidFill>
              </a:rPr>
              <a:t>Strengths</a:t>
            </a:r>
          </a:p>
        </p:txBody>
      </p:sp>
      <p:sp>
        <p:nvSpPr>
          <p:cNvPr id="5" name="Content Placeholder 4">
            <a:extLst>
              <a:ext uri="{FF2B5EF4-FFF2-40B4-BE49-F238E27FC236}">
                <a16:creationId xmlns:a16="http://schemas.microsoft.com/office/drawing/2014/main" id="{D8026F22-9874-4C1A-B338-F5C7142D765D}"/>
              </a:ext>
            </a:extLst>
          </p:cNvPr>
          <p:cNvSpPr>
            <a:spLocks noGrp="1"/>
          </p:cNvSpPr>
          <p:nvPr>
            <p:ph sz="half" idx="2"/>
          </p:nvPr>
        </p:nvSpPr>
        <p:spPr/>
        <p:txBody>
          <a:bodyPr/>
          <a:lstStyle/>
          <a:p>
            <a:r>
              <a:rPr lang="en-US" dirty="0">
                <a:solidFill>
                  <a:srgbClr val="00B050"/>
                </a:solidFill>
              </a:rPr>
              <a:t>GS G150 fleet retrofit</a:t>
            </a:r>
          </a:p>
        </p:txBody>
      </p:sp>
      <p:sp>
        <p:nvSpPr>
          <p:cNvPr id="6" name="Text Placeholder 5">
            <a:extLst>
              <a:ext uri="{FF2B5EF4-FFF2-40B4-BE49-F238E27FC236}">
                <a16:creationId xmlns:a16="http://schemas.microsoft.com/office/drawing/2014/main" id="{B71D8A1D-4974-49A4-9DAE-45E00D5CC796}"/>
              </a:ext>
            </a:extLst>
          </p:cNvPr>
          <p:cNvSpPr>
            <a:spLocks noGrp="1"/>
          </p:cNvSpPr>
          <p:nvPr>
            <p:ph type="body" sz="quarter" idx="3"/>
          </p:nvPr>
        </p:nvSpPr>
        <p:spPr/>
        <p:txBody>
          <a:bodyPr/>
          <a:lstStyle/>
          <a:p>
            <a:r>
              <a:rPr lang="en-US" dirty="0">
                <a:solidFill>
                  <a:srgbClr val="C00000"/>
                </a:solidFill>
              </a:rPr>
              <a:t>Weaknesses</a:t>
            </a:r>
          </a:p>
        </p:txBody>
      </p:sp>
      <p:sp>
        <p:nvSpPr>
          <p:cNvPr id="7" name="Content Placeholder 6">
            <a:extLst>
              <a:ext uri="{FF2B5EF4-FFF2-40B4-BE49-F238E27FC236}">
                <a16:creationId xmlns:a16="http://schemas.microsoft.com/office/drawing/2014/main" id="{0406E194-748B-48AD-8F77-C1BAB784BF8E}"/>
              </a:ext>
            </a:extLst>
          </p:cNvPr>
          <p:cNvSpPr>
            <a:spLocks noGrp="1"/>
          </p:cNvSpPr>
          <p:nvPr>
            <p:ph sz="quarter" idx="4"/>
          </p:nvPr>
        </p:nvSpPr>
        <p:spPr/>
        <p:txBody>
          <a:bodyPr/>
          <a:lstStyle/>
          <a:p>
            <a:r>
              <a:rPr lang="en-US" dirty="0">
                <a:solidFill>
                  <a:srgbClr val="C00000"/>
                </a:solidFill>
              </a:rPr>
              <a:t>GS Support</a:t>
            </a:r>
          </a:p>
        </p:txBody>
      </p:sp>
    </p:spTree>
    <p:extLst>
      <p:ext uri="{BB962C8B-B14F-4D97-AF65-F5344CB8AC3E}">
        <p14:creationId xmlns:p14="http://schemas.microsoft.com/office/powerpoint/2010/main" val="1129759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6482B9-0A6F-4D73-9FFE-9FF8571CC287}"/>
              </a:ext>
            </a:extLst>
          </p:cNvPr>
          <p:cNvSpPr>
            <a:spLocks noGrp="1"/>
          </p:cNvSpPr>
          <p:nvPr>
            <p:ph type="title"/>
          </p:nvPr>
        </p:nvSpPr>
        <p:spPr>
          <a:xfrm>
            <a:off x="831850" y="1216152"/>
            <a:ext cx="10515600" cy="2962656"/>
          </a:xfrm>
        </p:spPr>
        <p:txBody>
          <a:bodyPr>
            <a:normAutofit/>
          </a:bodyPr>
          <a:lstStyle/>
          <a:p>
            <a:pPr algn="ctr"/>
            <a:r>
              <a:rPr lang="en-US" dirty="0"/>
              <a:t>G150 Heater STC Campaign</a:t>
            </a:r>
            <a:br>
              <a:rPr lang="en-US" dirty="0"/>
            </a:br>
            <a:r>
              <a:rPr lang="en-US" dirty="0"/>
              <a:t>Market Research Updates</a:t>
            </a:r>
            <a:br>
              <a:rPr lang="en-US" dirty="0"/>
            </a:br>
            <a:r>
              <a:rPr lang="en-US" sz="3600" dirty="0"/>
              <a:t>v03 16 Feb 2022</a:t>
            </a:r>
            <a:endParaRPr lang="en-US" dirty="0"/>
          </a:p>
        </p:txBody>
      </p:sp>
      <p:sp>
        <p:nvSpPr>
          <p:cNvPr id="4" name="TextBox 3">
            <a:extLst>
              <a:ext uri="{FF2B5EF4-FFF2-40B4-BE49-F238E27FC236}">
                <a16:creationId xmlns:a16="http://schemas.microsoft.com/office/drawing/2014/main" id="{523A754C-384F-4A98-A1EA-DCA07894F92B}"/>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Tree>
    <p:extLst>
      <p:ext uri="{BB962C8B-B14F-4D97-AF65-F5344CB8AC3E}">
        <p14:creationId xmlns:p14="http://schemas.microsoft.com/office/powerpoint/2010/main" val="1646419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71B97-241D-428C-B82D-69E67B94D672}"/>
              </a:ext>
            </a:extLst>
          </p:cNvPr>
          <p:cNvSpPr>
            <a:spLocks noGrp="1"/>
          </p:cNvSpPr>
          <p:nvPr>
            <p:ph type="title"/>
          </p:nvPr>
        </p:nvSpPr>
        <p:spPr/>
        <p:txBody>
          <a:bodyPr/>
          <a:lstStyle/>
          <a:p>
            <a:r>
              <a:rPr lang="en-US" dirty="0"/>
              <a:t>G150 Heater STC C&amp;C Update</a:t>
            </a:r>
          </a:p>
        </p:txBody>
      </p:sp>
      <p:sp>
        <p:nvSpPr>
          <p:cNvPr id="3" name="Content Placeholder 2">
            <a:extLst>
              <a:ext uri="{FF2B5EF4-FFF2-40B4-BE49-F238E27FC236}">
                <a16:creationId xmlns:a16="http://schemas.microsoft.com/office/drawing/2014/main" id="{BE3E8CCF-D268-4F60-8B4F-DD6EBCFB9846}"/>
              </a:ext>
            </a:extLst>
          </p:cNvPr>
          <p:cNvSpPr>
            <a:spLocks noGrp="1"/>
          </p:cNvSpPr>
          <p:nvPr>
            <p:ph idx="1"/>
          </p:nvPr>
        </p:nvSpPr>
        <p:spPr/>
        <p:txBody>
          <a:bodyPr/>
          <a:lstStyle/>
          <a:p>
            <a:r>
              <a:rPr lang="en-US" dirty="0"/>
              <a:t>Primary market research data</a:t>
            </a:r>
          </a:p>
          <a:p>
            <a:pPr lvl="1"/>
            <a:r>
              <a:rPr lang="en-US" dirty="0"/>
              <a:t>Owner, operator data</a:t>
            </a:r>
          </a:p>
          <a:p>
            <a:pPr lvl="2"/>
            <a:r>
              <a:rPr lang="en-US" dirty="0"/>
              <a:t>Received dataset from JetNet</a:t>
            </a:r>
          </a:p>
          <a:p>
            <a:pPr lvl="3"/>
            <a:r>
              <a:rPr lang="en-US" dirty="0"/>
              <a:t>AviaGlobalGroup\AGG Client Info\Peregrine\G150 STC </a:t>
            </a:r>
            <a:r>
              <a:rPr lang="en-US" dirty="0" err="1"/>
              <a:t>CnC</a:t>
            </a:r>
            <a:r>
              <a:rPr lang="en-US" dirty="0"/>
              <a:t>\220211 - Contact Summary Data.xlsx</a:t>
            </a:r>
          </a:p>
          <a:p>
            <a:pPr lvl="2"/>
            <a:r>
              <a:rPr lang="en-US" dirty="0"/>
              <a:t>Statistics:</a:t>
            </a:r>
          </a:p>
          <a:p>
            <a:pPr lvl="3"/>
            <a:r>
              <a:rPr lang="en-US" dirty="0"/>
              <a:t>118 with phone numbers, 6 without</a:t>
            </a:r>
          </a:p>
          <a:p>
            <a:pPr lvl="3"/>
            <a:r>
              <a:rPr lang="en-US" dirty="0"/>
              <a:t>91 with email addresses, 30 without</a:t>
            </a:r>
          </a:p>
          <a:p>
            <a:pPr lvl="4"/>
            <a:r>
              <a:rPr lang="en-US" dirty="0"/>
              <a:t>7 invalid email addresses per zero bounce</a:t>
            </a:r>
          </a:p>
          <a:p>
            <a:pPr lvl="3"/>
            <a:r>
              <a:rPr lang="en-US" dirty="0"/>
              <a:t>2 aircraft with zero contact information</a:t>
            </a:r>
          </a:p>
          <a:p>
            <a:pPr lvl="2"/>
            <a:r>
              <a:rPr lang="en-US" dirty="0"/>
              <a:t>2 aircraft missing (s/n 241-written off 251)</a:t>
            </a:r>
          </a:p>
          <a:p>
            <a:pPr lvl="1"/>
            <a:r>
              <a:rPr lang="en-US" dirty="0"/>
              <a:t>Key to direct C&amp;C activity</a:t>
            </a:r>
          </a:p>
          <a:p>
            <a:endParaRPr lang="en-US" dirty="0"/>
          </a:p>
        </p:txBody>
      </p:sp>
      <p:sp>
        <p:nvSpPr>
          <p:cNvPr id="4" name="TextBox 3">
            <a:extLst>
              <a:ext uri="{FF2B5EF4-FFF2-40B4-BE49-F238E27FC236}">
                <a16:creationId xmlns:a16="http://schemas.microsoft.com/office/drawing/2014/main" id="{D18A5098-8E80-4CA4-AB26-797502EA24C3}"/>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Tree>
    <p:extLst>
      <p:ext uri="{BB962C8B-B14F-4D97-AF65-F5344CB8AC3E}">
        <p14:creationId xmlns:p14="http://schemas.microsoft.com/office/powerpoint/2010/main" val="963043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A11AC-29D2-4737-9B93-710C1DA277E3}"/>
              </a:ext>
            </a:extLst>
          </p:cNvPr>
          <p:cNvSpPr>
            <a:spLocks noGrp="1"/>
          </p:cNvSpPr>
          <p:nvPr>
            <p:ph type="title"/>
          </p:nvPr>
        </p:nvSpPr>
        <p:spPr/>
        <p:txBody>
          <a:bodyPr/>
          <a:lstStyle/>
          <a:p>
            <a:r>
              <a:rPr lang="en-US" dirty="0"/>
              <a:t>Missing Aircraft</a:t>
            </a:r>
          </a:p>
        </p:txBody>
      </p:sp>
      <p:sp>
        <p:nvSpPr>
          <p:cNvPr id="3" name="Content Placeholder 2">
            <a:extLst>
              <a:ext uri="{FF2B5EF4-FFF2-40B4-BE49-F238E27FC236}">
                <a16:creationId xmlns:a16="http://schemas.microsoft.com/office/drawing/2014/main" id="{0ABA1291-8D6F-4333-8B66-D7AEBB5F1926}"/>
              </a:ext>
            </a:extLst>
          </p:cNvPr>
          <p:cNvSpPr>
            <a:spLocks noGrp="1"/>
          </p:cNvSpPr>
          <p:nvPr>
            <p:ph idx="1"/>
          </p:nvPr>
        </p:nvSpPr>
        <p:spPr/>
        <p:txBody>
          <a:bodyPr/>
          <a:lstStyle/>
          <a:p>
            <a:r>
              <a:rPr lang="en-US" dirty="0"/>
              <a:t>s/n 241 – Written off</a:t>
            </a:r>
          </a:p>
          <a:p>
            <a:pPr lvl="1"/>
            <a:r>
              <a:rPr lang="en-US" dirty="0">
                <a:hlinkClick r:id="rId2"/>
              </a:rPr>
              <a:t>https://www.flyingmag.com/news-no-injuries-hendrick-gulfstream-crash/</a:t>
            </a:r>
            <a:endParaRPr lang="en-US" dirty="0"/>
          </a:p>
          <a:p>
            <a:r>
              <a:rPr lang="en-US" dirty="0"/>
              <a:t>s/n 251 – Status unknown</a:t>
            </a:r>
          </a:p>
          <a:p>
            <a:pPr lvl="1"/>
            <a:r>
              <a:rPr lang="en-US" dirty="0">
                <a:hlinkClick r:id="rId3"/>
              </a:rPr>
              <a:t>https://www.wsav.com/news/local-news/jet-lands-in-swampy-area-at-ridgeland-airport/</a:t>
            </a:r>
            <a:endParaRPr lang="en-US" dirty="0"/>
          </a:p>
          <a:p>
            <a:pPr lvl="1"/>
            <a:r>
              <a:rPr lang="en-US" dirty="0">
                <a:hlinkClick r:id="rId4"/>
              </a:rPr>
              <a:t>https://aviation-safety.net/database/record.php?id=20210505-0</a:t>
            </a:r>
            <a:endParaRPr lang="en-US" dirty="0"/>
          </a:p>
          <a:p>
            <a:pPr marL="457200" lvl="1" indent="0">
              <a:buNone/>
            </a:pPr>
            <a:endParaRPr lang="en-US" dirty="0"/>
          </a:p>
        </p:txBody>
      </p:sp>
      <p:sp>
        <p:nvSpPr>
          <p:cNvPr id="4" name="TextBox 3">
            <a:extLst>
              <a:ext uri="{FF2B5EF4-FFF2-40B4-BE49-F238E27FC236}">
                <a16:creationId xmlns:a16="http://schemas.microsoft.com/office/drawing/2014/main" id="{91AA2C11-194B-404B-A4A0-7E3F7D2B5B95}"/>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Tree>
    <p:extLst>
      <p:ext uri="{BB962C8B-B14F-4D97-AF65-F5344CB8AC3E}">
        <p14:creationId xmlns:p14="http://schemas.microsoft.com/office/powerpoint/2010/main" val="2647191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390D6-343F-4080-9F97-6163EBF0CB1F}"/>
              </a:ext>
            </a:extLst>
          </p:cNvPr>
          <p:cNvSpPr>
            <a:spLocks noGrp="1"/>
          </p:cNvSpPr>
          <p:nvPr>
            <p:ph type="title"/>
          </p:nvPr>
        </p:nvSpPr>
        <p:spPr/>
        <p:txBody>
          <a:bodyPr/>
          <a:lstStyle/>
          <a:p>
            <a:r>
              <a:rPr lang="en-US" dirty="0"/>
              <a:t>“Systems Related” Service Bulletins from GS</a:t>
            </a:r>
          </a:p>
        </p:txBody>
      </p:sp>
      <p:sp>
        <p:nvSpPr>
          <p:cNvPr id="3" name="Content Placeholder 2">
            <a:extLst>
              <a:ext uri="{FF2B5EF4-FFF2-40B4-BE49-F238E27FC236}">
                <a16:creationId xmlns:a16="http://schemas.microsoft.com/office/drawing/2014/main" id="{BBB05518-700D-40E4-A8EB-32D1C6F468F2}"/>
              </a:ext>
            </a:extLst>
          </p:cNvPr>
          <p:cNvSpPr>
            <a:spLocks noGrp="1"/>
          </p:cNvSpPr>
          <p:nvPr>
            <p:ph idx="1"/>
          </p:nvPr>
        </p:nvSpPr>
        <p:spPr/>
        <p:txBody>
          <a:bodyPr>
            <a:normAutofit fontScale="55000" lnSpcReduction="20000"/>
          </a:bodyPr>
          <a:lstStyle/>
          <a:p>
            <a:pPr marL="0" indent="0">
              <a:buNone/>
            </a:pPr>
            <a:r>
              <a:rPr lang="en-US" b="1" dirty="0"/>
              <a:t>Gulfstream Releases Three Service Bulletins for the G150</a:t>
            </a:r>
          </a:p>
          <a:p>
            <a:pPr marL="0" indent="0">
              <a:buNone/>
            </a:pPr>
            <a:r>
              <a:rPr lang="en-US" b="1" dirty="0">
                <a:hlinkClick r:id="rId2"/>
              </a:rPr>
              <a:t>September 2015</a:t>
            </a:r>
          </a:p>
          <a:p>
            <a:pPr marL="0" indent="0">
              <a:buNone/>
            </a:pPr>
            <a:r>
              <a:rPr lang="en-US" dirty="0"/>
              <a:t>Gulfstream has released three Service Bulletins (SB) for the G150 aircraft, and the company recommends that all three be taken care of at the same time.</a:t>
            </a:r>
          </a:p>
          <a:p>
            <a:pPr>
              <a:buFont typeface="Arial" panose="020B0604020202020204" pitchFamily="34" charset="0"/>
              <a:buChar char="•"/>
            </a:pPr>
            <a:r>
              <a:rPr lang="en-US" dirty="0"/>
              <a:t>SB 150-27-169 is to replace the flap and slat power drive units (PDUs) and </a:t>
            </a:r>
            <a:r>
              <a:rPr lang="en-US" dirty="0" err="1"/>
              <a:t>ballscrew</a:t>
            </a:r>
            <a:r>
              <a:rPr lang="en-US" dirty="0"/>
              <a:t> actuators. This SB affects serial numbers 201 through 313 and was issued because the current configuration has not demonstrated the expected reliability. The recommended compliance period is within 24 months of the release date of the SB (August 28, 2015).</a:t>
            </a:r>
          </a:p>
          <a:p>
            <a:pPr>
              <a:buFont typeface="Arial" panose="020B0604020202020204" pitchFamily="34" charset="0"/>
              <a:buChar char="•"/>
            </a:pPr>
            <a:r>
              <a:rPr lang="en-US" dirty="0"/>
              <a:t>Service Bulletin 150-27-181 is to replace the flap/slat electronic control unit (FSECU). This SB affects serial numbers 201 through 315 and was issued because operators say in certain actuator positions, the FSECU flap system protection circuit didn't work. Continuing to apply power in this situation could degrade or damage the flap PDU motor drive components. The recommended compliance period is within 24 months of the release date of the SB (August 28, 2015).</a:t>
            </a:r>
          </a:p>
          <a:p>
            <a:pPr>
              <a:buFont typeface="Arial" panose="020B0604020202020204" pitchFamily="34" charset="0"/>
              <a:buChar char="•"/>
            </a:pPr>
            <a:r>
              <a:rPr lang="en-US" dirty="0"/>
              <a:t>Service Bulletin 150-27-180 is to upgrade the Flap/Slat flexible shaft. This SB affects serial numbers 201 through 317 and was issued because a new configuration for the flap and slat flexible shaft assembly is available. The new configuration uses Aeroshell 33 grease, incorporating MIL-PRF-23827, Type I (Lithium based), and it replaces MIL-PRF-23827, Type II (clay based).</a:t>
            </a:r>
          </a:p>
          <a:p>
            <a:pPr marL="0" indent="0">
              <a:buNone/>
            </a:pPr>
            <a:r>
              <a:rPr lang="en-US" dirty="0"/>
              <a:t>All three Service Bulletins are part of a Managed Program thru Gulfstream. Operators will need to contact Gulfstream to have the parts allocated and ordered for their aircraft. Please refer to the Service Bulletins for compliance times and warranty provisions.</a:t>
            </a:r>
          </a:p>
          <a:p>
            <a:pPr marL="0" indent="0">
              <a:buNone/>
            </a:pPr>
            <a:r>
              <a:rPr lang="en-US" dirty="0"/>
              <a:t>Because Duncan Aviation is a Gulfstream Authorized Warranty Facility, all three of our main sites (Lincoln, Nebraska; Battle Creek, Michigan and Provo, Utah) are approved to perform the Service Bulletins under Gulfstream warranty as listed.</a:t>
            </a:r>
          </a:p>
          <a:p>
            <a:endParaRPr lang="en-US" dirty="0"/>
          </a:p>
        </p:txBody>
      </p:sp>
      <p:sp>
        <p:nvSpPr>
          <p:cNvPr id="4" name="TextBox 3">
            <a:extLst>
              <a:ext uri="{FF2B5EF4-FFF2-40B4-BE49-F238E27FC236}">
                <a16:creationId xmlns:a16="http://schemas.microsoft.com/office/drawing/2014/main" id="{570DA5C7-FA1B-49C3-A494-92C901C3F13D}"/>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Tree>
    <p:extLst>
      <p:ext uri="{BB962C8B-B14F-4D97-AF65-F5344CB8AC3E}">
        <p14:creationId xmlns:p14="http://schemas.microsoft.com/office/powerpoint/2010/main" val="4002621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2E376-15E9-4A46-8AAC-704ABABBA70C}"/>
              </a:ext>
            </a:extLst>
          </p:cNvPr>
          <p:cNvSpPr>
            <a:spLocks noGrp="1"/>
          </p:cNvSpPr>
          <p:nvPr>
            <p:ph type="title"/>
          </p:nvPr>
        </p:nvSpPr>
        <p:spPr/>
        <p:txBody>
          <a:bodyPr/>
          <a:lstStyle/>
          <a:p>
            <a:r>
              <a:rPr lang="en-US" dirty="0"/>
              <a:t>Indirect Marketing</a:t>
            </a:r>
          </a:p>
        </p:txBody>
      </p:sp>
      <p:sp>
        <p:nvSpPr>
          <p:cNvPr id="3" name="Content Placeholder 2">
            <a:extLst>
              <a:ext uri="{FF2B5EF4-FFF2-40B4-BE49-F238E27FC236}">
                <a16:creationId xmlns:a16="http://schemas.microsoft.com/office/drawing/2014/main" id="{6F97EB29-A547-4A62-BA32-01F4D292913D}"/>
              </a:ext>
            </a:extLst>
          </p:cNvPr>
          <p:cNvSpPr>
            <a:spLocks noGrp="1"/>
          </p:cNvSpPr>
          <p:nvPr>
            <p:ph idx="1"/>
          </p:nvPr>
        </p:nvSpPr>
        <p:spPr/>
        <p:txBody>
          <a:bodyPr>
            <a:normAutofit fontScale="92500" lnSpcReduction="20000"/>
          </a:bodyPr>
          <a:lstStyle/>
          <a:p>
            <a:pPr>
              <a:buFont typeface="Wingdings" panose="05000000000000000000" pitchFamily="2" charset="2"/>
              <a:buChar char="ü"/>
            </a:pPr>
            <a:r>
              <a:rPr lang="en-US" dirty="0"/>
              <a:t>Gather contact data for direct contact</a:t>
            </a:r>
          </a:p>
          <a:p>
            <a:r>
              <a:rPr lang="en-US" dirty="0"/>
              <a:t>Create Collateral</a:t>
            </a:r>
          </a:p>
          <a:p>
            <a:pPr lvl="1"/>
            <a:r>
              <a:rPr lang="en-US" dirty="0"/>
              <a:t>Press Release – Strawman written (WIP)</a:t>
            </a:r>
          </a:p>
          <a:p>
            <a:pPr lvl="1"/>
            <a:r>
              <a:rPr lang="en-US" dirty="0"/>
              <a:t>Mailchimp</a:t>
            </a:r>
          </a:p>
          <a:p>
            <a:pPr lvl="2"/>
            <a:r>
              <a:rPr lang="en-US" dirty="0"/>
              <a:t>Multiple - Send press release to press types</a:t>
            </a:r>
          </a:p>
          <a:p>
            <a:pPr lvl="2"/>
            <a:r>
              <a:rPr lang="en-US" dirty="0"/>
              <a:t>Multiple - Send details to identified contacts with emails</a:t>
            </a:r>
          </a:p>
          <a:p>
            <a:pPr lvl="1"/>
            <a:r>
              <a:rPr lang="en-US" dirty="0"/>
              <a:t>Brochure – Preliminary thinking</a:t>
            </a:r>
          </a:p>
          <a:p>
            <a:pPr lvl="2"/>
            <a:r>
              <a:rPr lang="en-US" dirty="0"/>
              <a:t>Gathering, organizing additional background data (WIP)</a:t>
            </a:r>
          </a:p>
          <a:p>
            <a:pPr lvl="1"/>
            <a:r>
              <a:rPr lang="en-US" dirty="0"/>
              <a:t>Trade show planning &amp; scheduling (WIP)</a:t>
            </a:r>
          </a:p>
          <a:p>
            <a:pPr lvl="2"/>
            <a:r>
              <a:rPr lang="en-US" dirty="0"/>
              <a:t>Repeatable process for trade show participation (booth or roaming)</a:t>
            </a:r>
          </a:p>
          <a:p>
            <a:pPr lvl="2"/>
            <a:r>
              <a:rPr lang="en-US" dirty="0"/>
              <a:t>AEA (prototype process)</a:t>
            </a:r>
          </a:p>
          <a:p>
            <a:pPr lvl="3"/>
            <a:r>
              <a:rPr lang="en-US" dirty="0"/>
              <a:t>Materials &amp; contact plan for G150 MRO Peregrine booth visit invites &amp; follow-through </a:t>
            </a:r>
          </a:p>
          <a:p>
            <a:pPr lvl="3"/>
            <a:r>
              <a:rPr lang="en-US" dirty="0"/>
              <a:t>Booth material</a:t>
            </a:r>
          </a:p>
          <a:p>
            <a:pPr lvl="3"/>
            <a:r>
              <a:rPr lang="en-US" dirty="0"/>
              <a:t>Targeted web page</a:t>
            </a:r>
          </a:p>
          <a:p>
            <a:pPr lvl="3"/>
            <a:r>
              <a:rPr lang="en-US" dirty="0"/>
              <a:t>Coordinate creation of giveaways with Peregrine</a:t>
            </a:r>
          </a:p>
        </p:txBody>
      </p:sp>
      <p:sp>
        <p:nvSpPr>
          <p:cNvPr id="4" name="TextBox 3">
            <a:extLst>
              <a:ext uri="{FF2B5EF4-FFF2-40B4-BE49-F238E27FC236}">
                <a16:creationId xmlns:a16="http://schemas.microsoft.com/office/drawing/2014/main" id="{9C20D7D7-3AD5-41CE-906C-5C0DAD774F8A}"/>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Tree>
    <p:extLst>
      <p:ext uri="{BB962C8B-B14F-4D97-AF65-F5344CB8AC3E}">
        <p14:creationId xmlns:p14="http://schemas.microsoft.com/office/powerpoint/2010/main" val="765136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008FF-60D8-4907-9FC4-F80582FE81B0}"/>
              </a:ext>
            </a:extLst>
          </p:cNvPr>
          <p:cNvSpPr>
            <a:spLocks noGrp="1"/>
          </p:cNvSpPr>
          <p:nvPr>
            <p:ph type="title"/>
          </p:nvPr>
        </p:nvSpPr>
        <p:spPr/>
        <p:txBody>
          <a:bodyPr/>
          <a:lstStyle/>
          <a:p>
            <a:r>
              <a:rPr lang="en-US" dirty="0"/>
              <a:t>Next steps in developing the campaign 2/3</a:t>
            </a:r>
          </a:p>
        </p:txBody>
      </p:sp>
      <p:sp>
        <p:nvSpPr>
          <p:cNvPr id="3" name="Content Placeholder 2">
            <a:extLst>
              <a:ext uri="{FF2B5EF4-FFF2-40B4-BE49-F238E27FC236}">
                <a16:creationId xmlns:a16="http://schemas.microsoft.com/office/drawing/2014/main" id="{1E3C5750-A184-408B-B580-48AF4EBEF9A3}"/>
              </a:ext>
            </a:extLst>
          </p:cNvPr>
          <p:cNvSpPr>
            <a:spLocks noGrp="1"/>
          </p:cNvSpPr>
          <p:nvPr>
            <p:ph idx="1"/>
          </p:nvPr>
        </p:nvSpPr>
        <p:spPr/>
        <p:txBody>
          <a:bodyPr/>
          <a:lstStyle/>
          <a:p>
            <a:r>
              <a:rPr lang="en-US" dirty="0"/>
              <a:t>Content rollup</a:t>
            </a:r>
          </a:p>
          <a:p>
            <a:pPr lvl="1"/>
            <a:r>
              <a:rPr lang="en-US" dirty="0"/>
              <a:t>Pricing</a:t>
            </a:r>
          </a:p>
          <a:p>
            <a:pPr lvl="2"/>
            <a:r>
              <a:rPr lang="en-US" dirty="0"/>
              <a:t>Standalone STC package</a:t>
            </a:r>
          </a:p>
          <a:p>
            <a:pPr lvl="3"/>
            <a:r>
              <a:rPr lang="en-US" dirty="0"/>
              <a:t>Peregrine costs, lead time, markup – WIP, Hal</a:t>
            </a:r>
          </a:p>
          <a:p>
            <a:pPr lvl="3"/>
            <a:r>
              <a:rPr lang="en-US" dirty="0"/>
              <a:t>Peregrine additional documentation – ???, Hal</a:t>
            </a:r>
          </a:p>
          <a:p>
            <a:pPr lvl="3"/>
            <a:r>
              <a:rPr lang="en-US" dirty="0"/>
              <a:t>Qualified shops – FAA Part 145 ticket information – WIP, Lee</a:t>
            </a:r>
          </a:p>
          <a:p>
            <a:pPr lvl="2"/>
            <a:r>
              <a:rPr lang="en-US" dirty="0"/>
              <a:t>Turnkey STC installation</a:t>
            </a:r>
          </a:p>
          <a:p>
            <a:pPr lvl="3"/>
            <a:r>
              <a:rPr lang="en-US" dirty="0"/>
              <a:t>Coordination with Sierra Nevada’s FAA/EASA Part 145 Certified Repair Station: Straight Flight, Inc and/or Straight Flight Conversions, Inc. - Hal, Dave, Wes</a:t>
            </a:r>
          </a:p>
          <a:p>
            <a:pPr lvl="3"/>
            <a:r>
              <a:rPr lang="en-US" dirty="0"/>
              <a:t>Peregrine costs, lead time, markup – WIP, Hal</a:t>
            </a:r>
          </a:p>
          <a:p>
            <a:pPr lvl="3"/>
            <a:r>
              <a:rPr lang="en-US" dirty="0"/>
              <a:t>Shop labor, schedule, final price - ???, Hal</a:t>
            </a:r>
          </a:p>
          <a:p>
            <a:pPr lvl="1"/>
            <a:endParaRPr lang="en-US" dirty="0"/>
          </a:p>
        </p:txBody>
      </p:sp>
      <p:sp>
        <p:nvSpPr>
          <p:cNvPr id="4" name="TextBox 3">
            <a:extLst>
              <a:ext uri="{FF2B5EF4-FFF2-40B4-BE49-F238E27FC236}">
                <a16:creationId xmlns:a16="http://schemas.microsoft.com/office/drawing/2014/main" id="{A84E974D-0106-4658-BB07-7228FCF3AE6C}"/>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Tree>
    <p:extLst>
      <p:ext uri="{BB962C8B-B14F-4D97-AF65-F5344CB8AC3E}">
        <p14:creationId xmlns:p14="http://schemas.microsoft.com/office/powerpoint/2010/main" val="2824553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7680F-6170-46F1-BD27-0AEE4D34E577}"/>
              </a:ext>
            </a:extLst>
          </p:cNvPr>
          <p:cNvSpPr>
            <a:spLocks noGrp="1"/>
          </p:cNvSpPr>
          <p:nvPr>
            <p:ph type="title"/>
          </p:nvPr>
        </p:nvSpPr>
        <p:spPr/>
        <p:txBody>
          <a:bodyPr/>
          <a:lstStyle/>
          <a:p>
            <a:r>
              <a:rPr lang="en-US" dirty="0"/>
              <a:t>Next steps in developing the campaign 3/3</a:t>
            </a:r>
          </a:p>
        </p:txBody>
      </p:sp>
      <p:sp>
        <p:nvSpPr>
          <p:cNvPr id="3" name="Content Placeholder 2">
            <a:extLst>
              <a:ext uri="{FF2B5EF4-FFF2-40B4-BE49-F238E27FC236}">
                <a16:creationId xmlns:a16="http://schemas.microsoft.com/office/drawing/2014/main" id="{7960A045-F789-40B0-82E0-21D6296ECF18}"/>
              </a:ext>
            </a:extLst>
          </p:cNvPr>
          <p:cNvSpPr>
            <a:spLocks noGrp="1"/>
          </p:cNvSpPr>
          <p:nvPr>
            <p:ph idx="1"/>
          </p:nvPr>
        </p:nvSpPr>
        <p:spPr/>
        <p:txBody>
          <a:bodyPr/>
          <a:lstStyle/>
          <a:p>
            <a:r>
              <a:rPr lang="en-US" dirty="0"/>
              <a:t>Actual campaign - TBD</a:t>
            </a:r>
          </a:p>
          <a:p>
            <a:pPr lvl="1"/>
            <a:r>
              <a:rPr lang="en-US" dirty="0"/>
              <a:t>Launch press release…</a:t>
            </a:r>
          </a:p>
          <a:p>
            <a:pPr lvl="1"/>
            <a:r>
              <a:rPr lang="en-US" dirty="0"/>
              <a:t>Launch Mailchimp and snail mail…</a:t>
            </a:r>
          </a:p>
          <a:p>
            <a:pPr lvl="1"/>
            <a:r>
              <a:rPr lang="en-US" dirty="0"/>
              <a:t>Begin calls</a:t>
            </a:r>
          </a:p>
          <a:p>
            <a:pPr lvl="2"/>
            <a:r>
              <a:rPr lang="en-US" dirty="0"/>
              <a:t>Reference notes for calls…</a:t>
            </a:r>
          </a:p>
          <a:p>
            <a:pPr lvl="2"/>
            <a:r>
              <a:rPr lang="en-US" dirty="0"/>
              <a:t>Who’s calling whom…</a:t>
            </a:r>
          </a:p>
          <a:p>
            <a:pPr lvl="2"/>
            <a:r>
              <a:rPr lang="en-US" dirty="0"/>
              <a:t>Call, prospect tracking…</a:t>
            </a:r>
          </a:p>
        </p:txBody>
      </p:sp>
      <p:sp>
        <p:nvSpPr>
          <p:cNvPr id="4" name="TextBox 3">
            <a:extLst>
              <a:ext uri="{FF2B5EF4-FFF2-40B4-BE49-F238E27FC236}">
                <a16:creationId xmlns:a16="http://schemas.microsoft.com/office/drawing/2014/main" id="{682DC336-1ACA-49E0-8A05-3C980566E0F0}"/>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Tree>
    <p:extLst>
      <p:ext uri="{BB962C8B-B14F-4D97-AF65-F5344CB8AC3E}">
        <p14:creationId xmlns:p14="http://schemas.microsoft.com/office/powerpoint/2010/main" val="1145466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BC7D89-F157-4561-91F0-010A4891BB6E}"/>
              </a:ext>
            </a:extLst>
          </p:cNvPr>
          <p:cNvSpPr>
            <a:spLocks noGrp="1"/>
          </p:cNvSpPr>
          <p:nvPr>
            <p:ph sz="half" idx="1"/>
          </p:nvPr>
        </p:nvSpPr>
        <p:spPr/>
        <p:txBody>
          <a:bodyPr>
            <a:normAutofit fontScale="92500"/>
          </a:bodyPr>
          <a:lstStyle/>
          <a:p>
            <a:r>
              <a:rPr lang="en-US" dirty="0"/>
              <a:t>Does not appear to be NTSB or Aviation Safety Network data related to actuator drive freeze ups</a:t>
            </a:r>
          </a:p>
          <a:p>
            <a:r>
              <a:rPr lang="en-US" dirty="0"/>
              <a:t>Coordinate with Gulfstream Field and Airborne Support Teams (FAST) for POC and insight into G150 experience</a:t>
            </a:r>
          </a:p>
          <a:p>
            <a:r>
              <a:rPr lang="en-US" dirty="0"/>
              <a:t>Contact Duncan and others to gauge interest. Duncan resources available through service bulletin press release (see above)</a:t>
            </a:r>
          </a:p>
          <a:p>
            <a:endParaRPr lang="en-US" dirty="0"/>
          </a:p>
        </p:txBody>
      </p:sp>
      <p:pic>
        <p:nvPicPr>
          <p:cNvPr id="6" name="Content Placeholder 5">
            <a:extLst>
              <a:ext uri="{FF2B5EF4-FFF2-40B4-BE49-F238E27FC236}">
                <a16:creationId xmlns:a16="http://schemas.microsoft.com/office/drawing/2014/main" id="{DAD785E7-5538-4924-AB3C-60963669A960}"/>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200" y="2543969"/>
            <a:ext cx="5181600" cy="2914650"/>
          </a:xfrm>
        </p:spPr>
      </p:pic>
      <p:sp>
        <p:nvSpPr>
          <p:cNvPr id="2" name="Title 1">
            <a:extLst>
              <a:ext uri="{FF2B5EF4-FFF2-40B4-BE49-F238E27FC236}">
                <a16:creationId xmlns:a16="http://schemas.microsoft.com/office/drawing/2014/main" id="{CEA9666A-F186-4D2D-B79A-F07DBDC805BE}"/>
              </a:ext>
            </a:extLst>
          </p:cNvPr>
          <p:cNvSpPr>
            <a:spLocks noGrp="1"/>
          </p:cNvSpPr>
          <p:nvPr>
            <p:ph type="title" idx="4294967295"/>
          </p:nvPr>
        </p:nvSpPr>
        <p:spPr>
          <a:xfrm>
            <a:off x="0" y="161925"/>
            <a:ext cx="9601200" cy="1036638"/>
          </a:xfrm>
        </p:spPr>
        <p:txBody>
          <a:bodyPr/>
          <a:lstStyle/>
          <a:p>
            <a:r>
              <a:rPr lang="en-US" dirty="0"/>
              <a:t>Open items, interesting factoids</a:t>
            </a:r>
          </a:p>
        </p:txBody>
      </p:sp>
      <p:sp>
        <p:nvSpPr>
          <p:cNvPr id="5" name="TextBox 4">
            <a:extLst>
              <a:ext uri="{FF2B5EF4-FFF2-40B4-BE49-F238E27FC236}">
                <a16:creationId xmlns:a16="http://schemas.microsoft.com/office/drawing/2014/main" id="{23B62CFE-4DAF-4ED6-AF66-9E94F2C10A6D}"/>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Tree>
    <p:extLst>
      <p:ext uri="{BB962C8B-B14F-4D97-AF65-F5344CB8AC3E}">
        <p14:creationId xmlns:p14="http://schemas.microsoft.com/office/powerpoint/2010/main" val="1866056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7C1AC-A37F-4A8B-BF7E-29A8B35D04F0}"/>
              </a:ext>
            </a:extLst>
          </p:cNvPr>
          <p:cNvSpPr>
            <a:spLocks noGrp="1"/>
          </p:cNvSpPr>
          <p:nvPr>
            <p:ph type="title"/>
          </p:nvPr>
        </p:nvSpPr>
        <p:spPr/>
        <p:txBody>
          <a:bodyPr/>
          <a:lstStyle/>
          <a:p>
            <a:r>
              <a:rPr lang="en-US" dirty="0"/>
              <a:t>G150 Heater STC C&amp;C </a:t>
            </a:r>
            <a:r>
              <a:rPr lang="en-US" i="1" dirty="0"/>
              <a:t>Reminder</a:t>
            </a:r>
          </a:p>
        </p:txBody>
      </p:sp>
      <p:sp>
        <p:nvSpPr>
          <p:cNvPr id="3" name="Content Placeholder 2">
            <a:extLst>
              <a:ext uri="{FF2B5EF4-FFF2-40B4-BE49-F238E27FC236}">
                <a16:creationId xmlns:a16="http://schemas.microsoft.com/office/drawing/2014/main" id="{DFD2D9F9-13A2-4109-86EF-2031FEAD59C9}"/>
              </a:ext>
            </a:extLst>
          </p:cNvPr>
          <p:cNvSpPr>
            <a:spLocks noGrp="1"/>
          </p:cNvSpPr>
          <p:nvPr>
            <p:ph idx="1"/>
          </p:nvPr>
        </p:nvSpPr>
        <p:spPr/>
        <p:txBody>
          <a:bodyPr>
            <a:normAutofit/>
          </a:bodyPr>
          <a:lstStyle/>
          <a:p>
            <a:r>
              <a:rPr lang="en-US" dirty="0"/>
              <a:t>NO Gulfstream Service Bulletin/ Info Letter(?)</a:t>
            </a:r>
          </a:p>
          <a:p>
            <a:pPr lvl="1"/>
            <a:r>
              <a:rPr lang="en-US" dirty="0"/>
              <a:t>Seems a very low, no consideration at GS</a:t>
            </a:r>
          </a:p>
          <a:p>
            <a:r>
              <a:rPr lang="en-US" dirty="0"/>
              <a:t>Low or no operator awareness</a:t>
            </a:r>
          </a:p>
          <a:p>
            <a:r>
              <a:rPr lang="en-US" dirty="0"/>
              <a:t>Competition is “DO NOTHING”</a:t>
            </a:r>
          </a:p>
          <a:p>
            <a:r>
              <a:rPr lang="en-US" dirty="0"/>
              <a:t>Challenges of finding the actual operator and decision maker</a:t>
            </a:r>
          </a:p>
          <a:p>
            <a:pPr lvl="1"/>
            <a:r>
              <a:rPr lang="en-US" dirty="0"/>
              <a:t>Identify people who are buying influences</a:t>
            </a:r>
          </a:p>
          <a:p>
            <a:pPr lvl="2"/>
            <a:r>
              <a:rPr lang="en-US" b="1" i="1" dirty="0">
                <a:solidFill>
                  <a:srgbClr val="00B050"/>
                </a:solidFill>
              </a:rPr>
              <a:t>Economic Buyer = yes/no/veto</a:t>
            </a:r>
          </a:p>
          <a:p>
            <a:pPr lvl="2"/>
            <a:r>
              <a:rPr lang="en-US" dirty="0"/>
              <a:t>User</a:t>
            </a:r>
          </a:p>
          <a:p>
            <a:pPr lvl="2"/>
            <a:r>
              <a:rPr lang="en-US" dirty="0"/>
              <a:t>Technical</a:t>
            </a:r>
          </a:p>
          <a:p>
            <a:endParaRPr lang="en-US" dirty="0"/>
          </a:p>
        </p:txBody>
      </p:sp>
      <p:sp>
        <p:nvSpPr>
          <p:cNvPr id="4" name="TextBox 3">
            <a:extLst>
              <a:ext uri="{FF2B5EF4-FFF2-40B4-BE49-F238E27FC236}">
                <a16:creationId xmlns:a16="http://schemas.microsoft.com/office/drawing/2014/main" id="{95F08001-B6D7-419B-AA30-E3FB4E1F965E}"/>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Tree>
    <p:extLst>
      <p:ext uri="{BB962C8B-B14F-4D97-AF65-F5344CB8AC3E}">
        <p14:creationId xmlns:p14="http://schemas.microsoft.com/office/powerpoint/2010/main" val="540999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6482B9-0A6F-4D73-9FFE-9FF8571CC287}"/>
              </a:ext>
            </a:extLst>
          </p:cNvPr>
          <p:cNvSpPr>
            <a:spLocks noGrp="1"/>
          </p:cNvSpPr>
          <p:nvPr>
            <p:ph type="title"/>
          </p:nvPr>
        </p:nvSpPr>
        <p:spPr/>
        <p:txBody>
          <a:bodyPr/>
          <a:lstStyle/>
          <a:p>
            <a:r>
              <a:rPr lang="en-US" dirty="0"/>
              <a:t>Initial G150 Heater STC Activity</a:t>
            </a:r>
          </a:p>
        </p:txBody>
      </p:sp>
      <p:sp>
        <p:nvSpPr>
          <p:cNvPr id="6" name="Content Placeholder 5">
            <a:extLst>
              <a:ext uri="{FF2B5EF4-FFF2-40B4-BE49-F238E27FC236}">
                <a16:creationId xmlns:a16="http://schemas.microsoft.com/office/drawing/2014/main" id="{9451BABB-4CB9-40C2-B294-72CF7F6A1E27}"/>
              </a:ext>
            </a:extLst>
          </p:cNvPr>
          <p:cNvSpPr>
            <a:spLocks noGrp="1"/>
          </p:cNvSpPr>
          <p:nvPr>
            <p:ph idx="1"/>
          </p:nvPr>
        </p:nvSpPr>
        <p:spPr>
          <a:xfrm>
            <a:off x="838200" y="1825625"/>
            <a:ext cx="8566058" cy="4351338"/>
          </a:xfrm>
        </p:spPr>
        <p:txBody>
          <a:bodyPr>
            <a:normAutofit fontScale="85000" lnSpcReduction="20000"/>
          </a:bodyPr>
          <a:lstStyle/>
          <a:p>
            <a:r>
              <a:rPr lang="en-US" dirty="0"/>
              <a:t>Discovery Understanding – Peregrine Collaboration: </a:t>
            </a:r>
            <a:r>
              <a:rPr lang="en-US" sz="2200" dirty="0"/>
              <a:t>(HA WIP)</a:t>
            </a:r>
          </a:p>
          <a:p>
            <a:pPr lvl="1"/>
            <a:r>
              <a:rPr lang="en-US" dirty="0"/>
              <a:t>Pricing and structure of the STC</a:t>
            </a:r>
          </a:p>
          <a:p>
            <a:pPr lvl="1"/>
            <a:r>
              <a:rPr lang="en-US" dirty="0"/>
              <a:t>Details of the heater STC and high level pro/ con expectations</a:t>
            </a:r>
          </a:p>
          <a:p>
            <a:pPr lvl="1"/>
            <a:r>
              <a:rPr lang="en-US" dirty="0"/>
              <a:t>Create “Strawman” offer structure</a:t>
            </a:r>
          </a:p>
          <a:p>
            <a:r>
              <a:rPr lang="en-US" dirty="0"/>
              <a:t>Discovery Research (LC – WIP)</a:t>
            </a:r>
          </a:p>
          <a:p>
            <a:pPr lvl="1">
              <a:buFont typeface="Wingdings" panose="05000000000000000000" pitchFamily="2" charset="2"/>
              <a:buChar char="ü"/>
            </a:pPr>
            <a:r>
              <a:rPr lang="en-US" dirty="0"/>
              <a:t>Correlated serial numbers with registration data</a:t>
            </a:r>
          </a:p>
          <a:p>
            <a:pPr lvl="1">
              <a:buFont typeface="Wingdings" panose="05000000000000000000" pitchFamily="2" charset="2"/>
              <a:buChar char="ü"/>
            </a:pPr>
            <a:r>
              <a:rPr lang="en-US" dirty="0"/>
              <a:t>Data mining operators WIP – Almost Complete</a:t>
            </a:r>
          </a:p>
          <a:p>
            <a:pPr lvl="1">
              <a:buFont typeface="Wingdings" panose="05000000000000000000" pitchFamily="2" charset="2"/>
              <a:buChar char="ü"/>
            </a:pPr>
            <a:r>
              <a:rPr lang="en-US" dirty="0"/>
              <a:t>JetNet data received, processed</a:t>
            </a:r>
          </a:p>
          <a:p>
            <a:pPr lvl="1"/>
            <a:r>
              <a:rPr lang="en-US" dirty="0"/>
              <a:t>G150 qualified shops – FAA Part 145 ticket information (WIP)</a:t>
            </a:r>
          </a:p>
          <a:p>
            <a:pPr lvl="1"/>
            <a:r>
              <a:rPr lang="en-US" dirty="0"/>
              <a:t>G150 Gulfstream Service Center census w/ contact info</a:t>
            </a:r>
          </a:p>
          <a:p>
            <a:r>
              <a:rPr lang="en-US" dirty="0"/>
              <a:t>Reviewing, refining target list and contact info</a:t>
            </a:r>
          </a:p>
          <a:p>
            <a:pPr lvl="1"/>
            <a:r>
              <a:rPr lang="en-US" dirty="0"/>
              <a:t>Existing, new data gathering , etc., as needed.</a:t>
            </a:r>
          </a:p>
          <a:p>
            <a:pPr lvl="1"/>
            <a:r>
              <a:rPr lang="en-US" dirty="0"/>
              <a:t>PRIMARY G150 targets</a:t>
            </a:r>
          </a:p>
          <a:p>
            <a:pPr lvl="2"/>
            <a:r>
              <a:rPr lang="en-US" dirty="0"/>
              <a:t>US and Canada first (100 airframes … see following)</a:t>
            </a:r>
          </a:p>
        </p:txBody>
      </p:sp>
      <p:pic>
        <p:nvPicPr>
          <p:cNvPr id="3" name="Picture 2">
            <a:extLst>
              <a:ext uri="{FF2B5EF4-FFF2-40B4-BE49-F238E27FC236}">
                <a16:creationId xmlns:a16="http://schemas.microsoft.com/office/drawing/2014/main" id="{30DC93D7-ACBC-4848-9E9F-AF95A09532B8}"/>
              </a:ext>
            </a:extLst>
          </p:cNvPr>
          <p:cNvPicPr>
            <a:picLocks noChangeAspect="1"/>
          </p:cNvPicPr>
          <p:nvPr/>
        </p:nvPicPr>
        <p:blipFill>
          <a:blip r:embed="rId2"/>
          <a:stretch>
            <a:fillRect/>
          </a:stretch>
        </p:blipFill>
        <p:spPr>
          <a:xfrm>
            <a:off x="8118662" y="2745873"/>
            <a:ext cx="1825092" cy="2563014"/>
          </a:xfrm>
          <a:prstGeom prst="rect">
            <a:avLst/>
          </a:prstGeom>
        </p:spPr>
      </p:pic>
      <p:pic>
        <p:nvPicPr>
          <p:cNvPr id="7" name="Picture 6">
            <a:extLst>
              <a:ext uri="{FF2B5EF4-FFF2-40B4-BE49-F238E27FC236}">
                <a16:creationId xmlns:a16="http://schemas.microsoft.com/office/drawing/2014/main" id="{124CEC19-B29D-4435-AB11-E654683297BA}"/>
              </a:ext>
            </a:extLst>
          </p:cNvPr>
          <p:cNvPicPr>
            <a:picLocks noChangeAspect="1"/>
          </p:cNvPicPr>
          <p:nvPr/>
        </p:nvPicPr>
        <p:blipFill>
          <a:blip r:embed="rId3"/>
          <a:stretch>
            <a:fillRect/>
          </a:stretch>
        </p:blipFill>
        <p:spPr>
          <a:xfrm>
            <a:off x="9774589" y="1027906"/>
            <a:ext cx="1974066" cy="2757710"/>
          </a:xfrm>
          <a:prstGeom prst="rect">
            <a:avLst/>
          </a:prstGeom>
        </p:spPr>
      </p:pic>
      <p:sp>
        <p:nvSpPr>
          <p:cNvPr id="8" name="TextBox 7">
            <a:extLst>
              <a:ext uri="{FF2B5EF4-FFF2-40B4-BE49-F238E27FC236}">
                <a16:creationId xmlns:a16="http://schemas.microsoft.com/office/drawing/2014/main" id="{01835EA1-AA92-4FFE-9371-97113B21F9FE}"/>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
        <p:nvSpPr>
          <p:cNvPr id="9" name="Rectangle: Beveled 8">
            <a:hlinkClick r:id="rId4" action="ppaction://hlinksldjump"/>
            <a:extLst>
              <a:ext uri="{FF2B5EF4-FFF2-40B4-BE49-F238E27FC236}">
                <a16:creationId xmlns:a16="http://schemas.microsoft.com/office/drawing/2014/main" id="{E655AE90-967D-4CD7-8D5C-FB99FDE7F9AF}"/>
              </a:ext>
            </a:extLst>
          </p:cNvPr>
          <p:cNvSpPr/>
          <p:nvPr/>
        </p:nvSpPr>
        <p:spPr>
          <a:xfrm>
            <a:off x="10127840" y="5171097"/>
            <a:ext cx="1465545" cy="438411"/>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Press Here</a:t>
            </a:r>
          </a:p>
        </p:txBody>
      </p:sp>
    </p:spTree>
    <p:extLst>
      <p:ext uri="{BB962C8B-B14F-4D97-AF65-F5344CB8AC3E}">
        <p14:creationId xmlns:p14="http://schemas.microsoft.com/office/powerpoint/2010/main" val="4033395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A44B8-1F37-4F32-B2F7-28DEDA03EDCE}"/>
              </a:ext>
            </a:extLst>
          </p:cNvPr>
          <p:cNvSpPr>
            <a:spLocks noGrp="1"/>
          </p:cNvSpPr>
          <p:nvPr>
            <p:ph type="title"/>
          </p:nvPr>
        </p:nvSpPr>
        <p:spPr/>
        <p:txBody>
          <a:bodyPr/>
          <a:lstStyle/>
          <a:p>
            <a:r>
              <a:rPr lang="en-US" i="1" dirty="0"/>
              <a:t>Initial</a:t>
            </a:r>
            <a:r>
              <a:rPr lang="en-US" dirty="0"/>
              <a:t> G150 Heater STC Action Planning</a:t>
            </a:r>
          </a:p>
        </p:txBody>
      </p:sp>
      <p:graphicFrame>
        <p:nvGraphicFramePr>
          <p:cNvPr id="4" name="Content Placeholder 3">
            <a:extLst>
              <a:ext uri="{FF2B5EF4-FFF2-40B4-BE49-F238E27FC236}">
                <a16:creationId xmlns:a16="http://schemas.microsoft.com/office/drawing/2014/main" id="{73F5FEA2-7833-4D33-8ED7-0694DD65A81A}"/>
              </a:ext>
            </a:extLst>
          </p:cNvPr>
          <p:cNvGraphicFramePr>
            <a:graphicFrameLocks noGrp="1"/>
          </p:cNvGraphicFramePr>
          <p:nvPr>
            <p:ph idx="1"/>
            <p:extLst>
              <p:ext uri="{D42A27DB-BD31-4B8C-83A1-F6EECF244321}">
                <p14:modId xmlns:p14="http://schemas.microsoft.com/office/powerpoint/2010/main" val="690739384"/>
              </p:ext>
            </p:extLst>
          </p:nvPr>
        </p:nvGraphicFramePr>
        <p:xfrm>
          <a:off x="1856232" y="2218214"/>
          <a:ext cx="2783776" cy="4114800"/>
        </p:xfrm>
        <a:graphic>
          <a:graphicData uri="http://schemas.openxmlformats.org/drawingml/2006/table">
            <a:tbl>
              <a:tblPr/>
              <a:tblGrid>
                <a:gridCol w="1995374">
                  <a:extLst>
                    <a:ext uri="{9D8B030D-6E8A-4147-A177-3AD203B41FA5}">
                      <a16:colId xmlns:a16="http://schemas.microsoft.com/office/drawing/2014/main" val="1277491990"/>
                    </a:ext>
                  </a:extLst>
                </a:gridCol>
                <a:gridCol w="788402">
                  <a:extLst>
                    <a:ext uri="{9D8B030D-6E8A-4147-A177-3AD203B41FA5}">
                      <a16:colId xmlns:a16="http://schemas.microsoft.com/office/drawing/2014/main" val="2906173902"/>
                    </a:ext>
                  </a:extLst>
                </a:gridCol>
              </a:tblGrid>
              <a:tr h="190500">
                <a:tc>
                  <a:txBody>
                    <a:bodyPr/>
                    <a:lstStyle/>
                    <a:p>
                      <a:r>
                        <a:rPr lang="en-US" dirty="0">
                          <a:solidFill>
                            <a:srgbClr val="00B050"/>
                          </a:solidFill>
                          <a:effectLst/>
                        </a:rPr>
                        <a:t>USA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00B050"/>
                          </a:solidFill>
                          <a:effectLst/>
                        </a:rPr>
                        <a:t>90</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1111475374"/>
                  </a:ext>
                </a:extLst>
              </a:tr>
              <a:tr h="190500">
                <a:tc>
                  <a:txBody>
                    <a:bodyPr/>
                    <a:lstStyle/>
                    <a:p>
                      <a:r>
                        <a:rPr lang="en-US" dirty="0">
                          <a:solidFill>
                            <a:srgbClr val="00B050"/>
                          </a:solidFill>
                          <a:effectLst/>
                        </a:rPr>
                        <a:t>Canada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00B050"/>
                          </a:solidFill>
                        </a:rPr>
                        <a:t>10</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522065306"/>
                  </a:ext>
                </a:extLst>
              </a:tr>
              <a:tr h="190500">
                <a:tc>
                  <a:txBody>
                    <a:bodyPr/>
                    <a:lstStyle/>
                    <a:p>
                      <a:r>
                        <a:rPr lang="en-US" dirty="0">
                          <a:solidFill>
                            <a:srgbClr val="FFFF00"/>
                          </a:solidFill>
                          <a:effectLst/>
                        </a:rPr>
                        <a:t>Mexico</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FFFF00"/>
                          </a:solidFill>
                        </a:rPr>
                        <a:t>5</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1192326105"/>
                  </a:ext>
                </a:extLst>
              </a:tr>
              <a:tr h="190500">
                <a:tc>
                  <a:txBody>
                    <a:bodyPr/>
                    <a:lstStyle/>
                    <a:p>
                      <a:r>
                        <a:rPr lang="en-US" dirty="0">
                          <a:solidFill>
                            <a:srgbClr val="FFFF00"/>
                          </a:solidFill>
                          <a:effectLst/>
                        </a:rPr>
                        <a:t>Australia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FFFF00"/>
                          </a:solidFill>
                        </a:rPr>
                        <a:t>3</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1700559367"/>
                  </a:ext>
                </a:extLst>
              </a:tr>
              <a:tr h="190500">
                <a:tc>
                  <a:txBody>
                    <a:bodyPr/>
                    <a:lstStyle/>
                    <a:p>
                      <a:r>
                        <a:rPr lang="en-US" dirty="0">
                          <a:solidFill>
                            <a:srgbClr val="FFFF00"/>
                          </a:solidFill>
                          <a:effectLst/>
                        </a:rPr>
                        <a:t>Brazil</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FFFF00"/>
                          </a:solidFill>
                        </a:rPr>
                        <a:t>3</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473592702"/>
                  </a:ext>
                </a:extLst>
              </a:tr>
              <a:tr h="190500">
                <a:tc>
                  <a:txBody>
                    <a:bodyPr/>
                    <a:lstStyle/>
                    <a:p>
                      <a:r>
                        <a:rPr lang="en-US" dirty="0">
                          <a:solidFill>
                            <a:schemeClr val="accent6">
                              <a:lumMod val="75000"/>
                            </a:schemeClr>
                          </a:solidFill>
                          <a:effectLst/>
                        </a:rPr>
                        <a:t>Chile</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2</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4173816737"/>
                  </a:ext>
                </a:extLst>
              </a:tr>
              <a:tr h="190500">
                <a:tc>
                  <a:txBody>
                    <a:bodyPr/>
                    <a:lstStyle/>
                    <a:p>
                      <a:r>
                        <a:rPr lang="en-US" dirty="0">
                          <a:solidFill>
                            <a:schemeClr val="accent6">
                              <a:lumMod val="75000"/>
                            </a:schemeClr>
                          </a:solidFill>
                          <a:effectLst/>
                        </a:rPr>
                        <a:t>Philippines</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2</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4149313321"/>
                  </a:ext>
                </a:extLst>
              </a:tr>
              <a:tr h="190500">
                <a:tc>
                  <a:txBody>
                    <a:bodyPr/>
                    <a:lstStyle/>
                    <a:p>
                      <a:r>
                        <a:rPr lang="en-US" dirty="0">
                          <a:solidFill>
                            <a:schemeClr val="accent6">
                              <a:lumMod val="75000"/>
                            </a:schemeClr>
                          </a:solidFill>
                          <a:effectLst/>
                        </a:rPr>
                        <a:t>Austria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3067724785"/>
                  </a:ext>
                </a:extLst>
              </a:tr>
              <a:tr h="190500">
                <a:tc>
                  <a:txBody>
                    <a:bodyPr/>
                    <a:lstStyle/>
                    <a:p>
                      <a:r>
                        <a:rPr lang="en-US" dirty="0">
                          <a:solidFill>
                            <a:schemeClr val="accent6">
                              <a:lumMod val="75000"/>
                            </a:schemeClr>
                          </a:solidFill>
                          <a:effectLst/>
                        </a:rPr>
                        <a:t>Cayman Islands</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282858425"/>
                  </a:ext>
                </a:extLst>
              </a:tr>
              <a:tr h="190500">
                <a:tc>
                  <a:txBody>
                    <a:bodyPr/>
                    <a:lstStyle/>
                    <a:p>
                      <a:r>
                        <a:rPr lang="en-US" dirty="0">
                          <a:solidFill>
                            <a:schemeClr val="accent6">
                              <a:lumMod val="75000"/>
                            </a:schemeClr>
                          </a:solidFill>
                          <a:effectLst/>
                        </a:rPr>
                        <a:t>India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1954741159"/>
                  </a:ext>
                </a:extLst>
              </a:tr>
              <a:tr h="190500">
                <a:tc>
                  <a:txBody>
                    <a:bodyPr/>
                    <a:lstStyle/>
                    <a:p>
                      <a:r>
                        <a:rPr lang="en-US" dirty="0">
                          <a:solidFill>
                            <a:schemeClr val="accent6">
                              <a:lumMod val="75000"/>
                            </a:schemeClr>
                          </a:solidFill>
                          <a:effectLst/>
                        </a:rPr>
                        <a:t>Isle of Man</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284735772"/>
                  </a:ext>
                </a:extLst>
              </a:tr>
              <a:tr h="190500">
                <a:tc>
                  <a:txBody>
                    <a:bodyPr/>
                    <a:lstStyle/>
                    <a:p>
                      <a:r>
                        <a:rPr lang="en-US" dirty="0">
                          <a:solidFill>
                            <a:schemeClr val="accent6">
                              <a:lumMod val="75000"/>
                            </a:schemeClr>
                          </a:solidFill>
                          <a:effectLst/>
                        </a:rPr>
                        <a:t>Malta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338480871"/>
                  </a:ext>
                </a:extLst>
              </a:tr>
              <a:tr h="190500">
                <a:tc>
                  <a:txBody>
                    <a:bodyPr/>
                    <a:lstStyle/>
                    <a:p>
                      <a:r>
                        <a:rPr lang="en-US" dirty="0">
                          <a:solidFill>
                            <a:schemeClr val="accent6">
                              <a:lumMod val="75000"/>
                            </a:schemeClr>
                          </a:solidFill>
                          <a:effectLst/>
                        </a:rPr>
                        <a:t>Poland</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448316524"/>
                  </a:ext>
                </a:extLst>
              </a:tr>
              <a:tr h="190500">
                <a:tc>
                  <a:txBody>
                    <a:bodyPr/>
                    <a:lstStyle/>
                    <a:p>
                      <a:r>
                        <a:rPr lang="en-US" dirty="0">
                          <a:solidFill>
                            <a:schemeClr val="accent6">
                              <a:lumMod val="75000"/>
                            </a:schemeClr>
                          </a:solidFill>
                          <a:effectLst/>
                        </a:rPr>
                        <a:t>Turkey</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0760627"/>
                  </a:ext>
                </a:extLst>
              </a:tr>
              <a:tr h="190500">
                <a:tc>
                  <a:txBody>
                    <a:bodyPr/>
                    <a:lstStyle/>
                    <a:p>
                      <a:r>
                        <a:rPr lang="en-US" dirty="0">
                          <a:solidFill>
                            <a:schemeClr val="accent6">
                              <a:lumMod val="75000"/>
                            </a:schemeClr>
                          </a:solidFill>
                          <a:effectLst/>
                        </a:rPr>
                        <a:t>Venezuela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4053944200"/>
                  </a:ext>
                </a:extLst>
              </a:tr>
            </a:tbl>
          </a:graphicData>
        </a:graphic>
      </p:graphicFrame>
      <p:sp>
        <p:nvSpPr>
          <p:cNvPr id="5" name="TextBox 4">
            <a:extLst>
              <a:ext uri="{FF2B5EF4-FFF2-40B4-BE49-F238E27FC236}">
                <a16:creationId xmlns:a16="http://schemas.microsoft.com/office/drawing/2014/main" id="{352A0CCC-5CC2-4743-87AC-F449B1DF9445}"/>
              </a:ext>
            </a:extLst>
          </p:cNvPr>
          <p:cNvSpPr txBox="1"/>
          <p:nvPr/>
        </p:nvSpPr>
        <p:spPr>
          <a:xfrm>
            <a:off x="1371600" y="1845104"/>
            <a:ext cx="4032504" cy="369332"/>
          </a:xfrm>
          <a:prstGeom prst="rect">
            <a:avLst/>
          </a:prstGeom>
          <a:solidFill>
            <a:schemeClr val="tx2">
              <a:lumMod val="20000"/>
              <a:lumOff val="80000"/>
            </a:schemeClr>
          </a:solidFill>
        </p:spPr>
        <p:txBody>
          <a:bodyPr wrap="square" rtlCol="0">
            <a:spAutoFit/>
          </a:bodyPr>
          <a:lstStyle/>
          <a:p>
            <a:r>
              <a:rPr lang="en-US" u="sng" dirty="0"/>
              <a:t>G150 Countries of Registration/ Quantity</a:t>
            </a:r>
          </a:p>
        </p:txBody>
      </p:sp>
      <p:sp>
        <p:nvSpPr>
          <p:cNvPr id="6" name="TextBox 5">
            <a:extLst>
              <a:ext uri="{FF2B5EF4-FFF2-40B4-BE49-F238E27FC236}">
                <a16:creationId xmlns:a16="http://schemas.microsoft.com/office/drawing/2014/main" id="{D389E80B-EB5A-444E-A9D3-4C81277070DD}"/>
              </a:ext>
            </a:extLst>
          </p:cNvPr>
          <p:cNvSpPr txBox="1"/>
          <p:nvPr/>
        </p:nvSpPr>
        <p:spPr>
          <a:xfrm>
            <a:off x="6096000" y="2606040"/>
            <a:ext cx="2965704" cy="1200329"/>
          </a:xfrm>
          <a:prstGeom prst="rect">
            <a:avLst/>
          </a:prstGeom>
          <a:solidFill>
            <a:schemeClr val="bg1">
              <a:lumMod val="85000"/>
            </a:schemeClr>
          </a:solidFill>
        </p:spPr>
        <p:txBody>
          <a:bodyPr wrap="square" rtlCol="0">
            <a:spAutoFit/>
          </a:bodyPr>
          <a:lstStyle/>
          <a:p>
            <a:pPr algn="ctr"/>
            <a:r>
              <a:rPr lang="en-US" i="1" u="sng" dirty="0"/>
              <a:t>Initial</a:t>
            </a:r>
            <a:r>
              <a:rPr lang="en-US" u="sng" dirty="0"/>
              <a:t> Opportunities Priority</a:t>
            </a:r>
          </a:p>
          <a:p>
            <a:pPr lvl="1"/>
            <a:r>
              <a:rPr lang="en-US" dirty="0">
                <a:solidFill>
                  <a:srgbClr val="00B050"/>
                </a:solidFill>
              </a:rPr>
              <a:t>Primary USA, Canada</a:t>
            </a:r>
          </a:p>
          <a:p>
            <a:pPr lvl="1"/>
            <a:r>
              <a:rPr lang="en-US" dirty="0">
                <a:solidFill>
                  <a:srgbClr val="FFFF00"/>
                </a:solidFill>
              </a:rPr>
              <a:t>Secondary</a:t>
            </a:r>
          </a:p>
          <a:p>
            <a:pPr lvl="1"/>
            <a:r>
              <a:rPr lang="en-US" dirty="0">
                <a:solidFill>
                  <a:schemeClr val="accent6">
                    <a:lumMod val="75000"/>
                  </a:schemeClr>
                </a:solidFill>
              </a:rPr>
              <a:t>Tertiary/ Unlikely</a:t>
            </a:r>
          </a:p>
        </p:txBody>
      </p:sp>
      <p:sp>
        <p:nvSpPr>
          <p:cNvPr id="7" name="TextBox 6">
            <a:extLst>
              <a:ext uri="{FF2B5EF4-FFF2-40B4-BE49-F238E27FC236}">
                <a16:creationId xmlns:a16="http://schemas.microsoft.com/office/drawing/2014/main" id="{9D406727-A537-4995-9A7D-3C47D1447D60}"/>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Tree>
    <p:extLst>
      <p:ext uri="{BB962C8B-B14F-4D97-AF65-F5344CB8AC3E}">
        <p14:creationId xmlns:p14="http://schemas.microsoft.com/office/powerpoint/2010/main" val="2683781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5311C-CCB2-402F-99BB-751FB239F722}"/>
              </a:ext>
            </a:extLst>
          </p:cNvPr>
          <p:cNvSpPr>
            <a:spLocks noGrp="1"/>
          </p:cNvSpPr>
          <p:nvPr>
            <p:ph type="title"/>
          </p:nvPr>
        </p:nvSpPr>
        <p:spPr/>
        <p:txBody>
          <a:bodyPr/>
          <a:lstStyle/>
          <a:p>
            <a:r>
              <a:rPr lang="en-US" i="1" dirty="0"/>
              <a:t>Initial</a:t>
            </a:r>
            <a:r>
              <a:rPr lang="en-US" dirty="0"/>
              <a:t> G150 Heater STC Action Plan</a:t>
            </a:r>
          </a:p>
        </p:txBody>
      </p:sp>
      <p:sp>
        <p:nvSpPr>
          <p:cNvPr id="3" name="Content Placeholder 2">
            <a:extLst>
              <a:ext uri="{FF2B5EF4-FFF2-40B4-BE49-F238E27FC236}">
                <a16:creationId xmlns:a16="http://schemas.microsoft.com/office/drawing/2014/main" id="{CAE6F295-AFF1-49E4-92BE-E59D08FD45BD}"/>
              </a:ext>
            </a:extLst>
          </p:cNvPr>
          <p:cNvSpPr>
            <a:spLocks noGrp="1"/>
          </p:cNvSpPr>
          <p:nvPr>
            <p:ph idx="1"/>
          </p:nvPr>
        </p:nvSpPr>
        <p:spPr/>
        <p:txBody>
          <a:bodyPr>
            <a:normAutofit fontScale="85000" lnSpcReduction="20000"/>
          </a:bodyPr>
          <a:lstStyle/>
          <a:p>
            <a:r>
              <a:rPr lang="en-US" dirty="0"/>
              <a:t>Initial Execute Plan/ Plan (Chase &amp; Capture)</a:t>
            </a:r>
          </a:p>
          <a:p>
            <a:pPr lvl="1"/>
            <a:r>
              <a:rPr lang="en-US" b="1" i="1" dirty="0"/>
              <a:t>Primary </a:t>
            </a:r>
            <a:r>
              <a:rPr lang="en-US" dirty="0"/>
              <a:t>= Engage direct PERSON&lt;&gt;PERSON influencers</a:t>
            </a:r>
          </a:p>
          <a:p>
            <a:pPr lvl="2"/>
            <a:r>
              <a:rPr lang="en-US" dirty="0"/>
              <a:t>Follow up with calls based on Mailchimp responses</a:t>
            </a:r>
          </a:p>
          <a:p>
            <a:pPr lvl="2"/>
            <a:r>
              <a:rPr lang="en-US" dirty="0"/>
              <a:t>Continuous process until all opportunities processed</a:t>
            </a:r>
          </a:p>
          <a:p>
            <a:pPr lvl="1"/>
            <a:r>
              <a:rPr lang="en-US" dirty="0"/>
              <a:t>Secondary = Indirect contacts via targeted email, trade shows (AEA)</a:t>
            </a:r>
          </a:p>
          <a:p>
            <a:pPr lvl="2"/>
            <a:r>
              <a:rPr lang="en-US" dirty="0"/>
              <a:t>Mailchimp – to operators, owners, shops that work on g-150s</a:t>
            </a:r>
          </a:p>
          <a:p>
            <a:pPr lvl="2"/>
            <a:r>
              <a:rPr lang="en-US" dirty="0"/>
              <a:t>Indirect contact - web site, snail mail, trade shows (Peregrine AEA booth handouts, media blasts/ press release)</a:t>
            </a:r>
          </a:p>
          <a:p>
            <a:pPr lvl="2"/>
            <a:r>
              <a:rPr lang="en-US" dirty="0"/>
              <a:t>Snail mail follow up to operators, owners, shops that work on G150s</a:t>
            </a:r>
          </a:p>
          <a:p>
            <a:pPr lvl="2"/>
            <a:r>
              <a:rPr lang="en-US" dirty="0"/>
              <a:t>Develop collateral marketing items to support AEA (others), direct mail</a:t>
            </a:r>
          </a:p>
          <a:p>
            <a:pPr lvl="2"/>
            <a:r>
              <a:rPr lang="en-US" dirty="0"/>
              <a:t>Media advertising opportunities?? NBAA, Gulfstream owners orgs (none found in web search)</a:t>
            </a:r>
          </a:p>
          <a:p>
            <a:pPr lvl="1"/>
            <a:r>
              <a:rPr lang="en-US" dirty="0"/>
              <a:t>Simultaneous primary &amp; secondary actions … continuous refinement process</a:t>
            </a:r>
          </a:p>
          <a:p>
            <a:r>
              <a:rPr lang="en-US" dirty="0"/>
              <a:t>Communication process - who is Peregrine POC for processing STC RFQ and purchases?</a:t>
            </a:r>
          </a:p>
          <a:p>
            <a:r>
              <a:rPr lang="en-US" dirty="0"/>
              <a:t>Other actions ... WIP/ TBD</a:t>
            </a:r>
          </a:p>
          <a:p>
            <a:endParaRPr lang="en-US" dirty="0"/>
          </a:p>
        </p:txBody>
      </p:sp>
      <p:sp>
        <p:nvSpPr>
          <p:cNvPr id="4" name="TextBox 3">
            <a:extLst>
              <a:ext uri="{FF2B5EF4-FFF2-40B4-BE49-F238E27FC236}">
                <a16:creationId xmlns:a16="http://schemas.microsoft.com/office/drawing/2014/main" id="{E0DD68C8-E101-429C-BD96-24D3786F6FC5}"/>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Tree>
    <p:extLst>
      <p:ext uri="{BB962C8B-B14F-4D97-AF65-F5344CB8AC3E}">
        <p14:creationId xmlns:p14="http://schemas.microsoft.com/office/powerpoint/2010/main" val="1233595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2A869-D7BA-4340-B44C-7F861771CFBE}"/>
              </a:ext>
            </a:extLst>
          </p:cNvPr>
          <p:cNvSpPr>
            <a:spLocks noGrp="1"/>
          </p:cNvSpPr>
          <p:nvPr>
            <p:ph type="title"/>
          </p:nvPr>
        </p:nvSpPr>
        <p:spPr>
          <a:xfrm>
            <a:off x="838200" y="1426274"/>
            <a:ext cx="10515600" cy="2002726"/>
          </a:xfrm>
        </p:spPr>
        <p:txBody>
          <a:bodyPr/>
          <a:lstStyle/>
          <a:p>
            <a:pPr algn="ctr"/>
            <a:r>
              <a:rPr lang="en-US" dirty="0"/>
              <a:t>G150 “Heater” STC</a:t>
            </a:r>
            <a:br>
              <a:rPr lang="en-US" dirty="0"/>
            </a:br>
            <a:r>
              <a:rPr lang="en-US" dirty="0"/>
              <a:t>Discovery &amp; Understanding WIP</a:t>
            </a:r>
          </a:p>
        </p:txBody>
      </p:sp>
      <p:sp>
        <p:nvSpPr>
          <p:cNvPr id="3" name="Text Placeholder 2">
            <a:extLst>
              <a:ext uri="{FF2B5EF4-FFF2-40B4-BE49-F238E27FC236}">
                <a16:creationId xmlns:a16="http://schemas.microsoft.com/office/drawing/2014/main" id="{281B620F-DEBA-4E4E-885D-B1C7CF6B615D}"/>
              </a:ext>
            </a:extLst>
          </p:cNvPr>
          <p:cNvSpPr>
            <a:spLocks noGrp="1"/>
          </p:cNvSpPr>
          <p:nvPr>
            <p:ph type="body" idx="1"/>
          </p:nvPr>
        </p:nvSpPr>
        <p:spPr>
          <a:xfrm>
            <a:off x="838200" y="3995103"/>
            <a:ext cx="10515600" cy="1500187"/>
          </a:xfrm>
        </p:spPr>
        <p:txBody>
          <a:bodyPr/>
          <a:lstStyle/>
          <a:p>
            <a:pPr lvl="1" algn="ctr"/>
            <a:r>
              <a:rPr lang="en-US" dirty="0">
                <a:solidFill>
                  <a:schemeClr val="tx1"/>
                </a:solidFill>
              </a:rPr>
              <a:t>Pricing And Structure</a:t>
            </a:r>
          </a:p>
          <a:p>
            <a:pPr lvl="1" algn="ctr"/>
            <a:r>
              <a:rPr lang="en-US" dirty="0">
                <a:solidFill>
                  <a:schemeClr val="tx1"/>
                </a:solidFill>
              </a:rPr>
              <a:t>STC Details</a:t>
            </a:r>
          </a:p>
          <a:p>
            <a:pPr lvl="1" algn="ctr"/>
            <a:r>
              <a:rPr lang="en-US" dirty="0">
                <a:solidFill>
                  <a:schemeClr val="tx1"/>
                </a:solidFill>
              </a:rPr>
              <a:t>High Level Pro/ Con Expectations</a:t>
            </a:r>
          </a:p>
          <a:p>
            <a:pPr lvl="1" algn="ctr"/>
            <a:r>
              <a:rPr lang="en-US" dirty="0">
                <a:solidFill>
                  <a:schemeClr val="tx1"/>
                </a:solidFill>
              </a:rPr>
              <a:t>Create “Strawman” Offer Structure</a:t>
            </a:r>
          </a:p>
          <a:p>
            <a:endParaRPr lang="en-US" dirty="0">
              <a:solidFill>
                <a:schemeClr val="tx1"/>
              </a:solidFill>
            </a:endParaRPr>
          </a:p>
        </p:txBody>
      </p:sp>
    </p:spTree>
    <p:extLst>
      <p:ext uri="{BB962C8B-B14F-4D97-AF65-F5344CB8AC3E}">
        <p14:creationId xmlns:p14="http://schemas.microsoft.com/office/powerpoint/2010/main" val="3848696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7EF8C-71F6-41ED-B5FD-344829212CE9}"/>
              </a:ext>
            </a:extLst>
          </p:cNvPr>
          <p:cNvSpPr>
            <a:spLocks noGrp="1"/>
          </p:cNvSpPr>
          <p:nvPr>
            <p:ph type="title"/>
          </p:nvPr>
        </p:nvSpPr>
        <p:spPr/>
        <p:txBody>
          <a:bodyPr/>
          <a:lstStyle/>
          <a:p>
            <a:r>
              <a:rPr lang="en-US" dirty="0"/>
              <a:t>STC Pricing &amp; Structure </a:t>
            </a:r>
            <a:r>
              <a:rPr lang="en-US" i="1" dirty="0"/>
              <a:t>Understanding</a:t>
            </a:r>
          </a:p>
        </p:txBody>
      </p:sp>
      <p:sp>
        <p:nvSpPr>
          <p:cNvPr id="3" name="Content Placeholder 2">
            <a:extLst>
              <a:ext uri="{FF2B5EF4-FFF2-40B4-BE49-F238E27FC236}">
                <a16:creationId xmlns:a16="http://schemas.microsoft.com/office/drawing/2014/main" id="{A2BA1FC1-BB60-4397-9243-344EF652EA51}"/>
              </a:ext>
            </a:extLst>
          </p:cNvPr>
          <p:cNvSpPr>
            <a:spLocks noGrp="1"/>
          </p:cNvSpPr>
          <p:nvPr>
            <p:ph idx="1"/>
          </p:nvPr>
        </p:nvSpPr>
        <p:spPr/>
        <p:txBody>
          <a:bodyPr>
            <a:normAutofit/>
          </a:bodyPr>
          <a:lstStyle/>
          <a:p>
            <a:r>
              <a:rPr lang="en-US" dirty="0"/>
              <a:t>Standalone STC package Considerations</a:t>
            </a:r>
          </a:p>
          <a:p>
            <a:pPr lvl="1"/>
            <a:r>
              <a:rPr lang="en-US" dirty="0"/>
              <a:t>Pricing = $40-45K?</a:t>
            </a:r>
          </a:p>
          <a:p>
            <a:pPr lvl="2"/>
            <a:r>
              <a:rPr lang="en-US" dirty="0"/>
              <a:t>Parts kit included, parts list?</a:t>
            </a:r>
          </a:p>
          <a:p>
            <a:pPr lvl="1"/>
            <a:r>
              <a:rPr lang="en-US" dirty="0"/>
              <a:t>Lead time?</a:t>
            </a:r>
          </a:p>
          <a:p>
            <a:pPr lvl="2"/>
            <a:r>
              <a:rPr lang="en-US" dirty="0"/>
              <a:t>License &amp; paperwork (eDelivery or other process?)</a:t>
            </a:r>
          </a:p>
          <a:p>
            <a:pPr lvl="2"/>
            <a:r>
              <a:rPr lang="en-US" dirty="0"/>
              <a:t>Parts, if included (6 months lead time for Cox heaters)</a:t>
            </a:r>
          </a:p>
          <a:p>
            <a:pPr lvl="1"/>
            <a:r>
              <a:rPr lang="en-US" dirty="0"/>
              <a:t>Peregrine POC?</a:t>
            </a:r>
          </a:p>
          <a:p>
            <a:pPr lvl="1"/>
            <a:r>
              <a:rPr lang="en-US" dirty="0"/>
              <a:t>Secure GS referral POC (TBD, WIP – Wes)</a:t>
            </a:r>
          </a:p>
          <a:p>
            <a:pPr lvl="1"/>
            <a:r>
              <a:rPr lang="en-US" dirty="0"/>
              <a:t>G150 Operator-Preferred MRO - Peregrine Info Assist?</a:t>
            </a:r>
          </a:p>
          <a:p>
            <a:pPr lvl="2"/>
            <a:r>
              <a:rPr lang="en-US" dirty="0"/>
              <a:t>Peregrine additional documentation; install “guidance” (Q&amp;A?)</a:t>
            </a:r>
          </a:p>
          <a:p>
            <a:pPr lvl="2"/>
            <a:r>
              <a:rPr lang="en-US" dirty="0"/>
              <a:t>Non-binding, disclaimer, info for consideration ONLY doc</a:t>
            </a:r>
          </a:p>
          <a:p>
            <a:endParaRPr lang="en-US" dirty="0"/>
          </a:p>
        </p:txBody>
      </p:sp>
      <p:sp>
        <p:nvSpPr>
          <p:cNvPr id="5" name="Callout: Line 4">
            <a:extLst>
              <a:ext uri="{FF2B5EF4-FFF2-40B4-BE49-F238E27FC236}">
                <a16:creationId xmlns:a16="http://schemas.microsoft.com/office/drawing/2014/main" id="{723EF4E5-762B-4C44-A8EE-7595B27AD7BE}"/>
              </a:ext>
            </a:extLst>
          </p:cNvPr>
          <p:cNvSpPr/>
          <p:nvPr/>
        </p:nvSpPr>
        <p:spPr>
          <a:xfrm>
            <a:off x="8317282" y="2617940"/>
            <a:ext cx="1728591" cy="1177446"/>
          </a:xfrm>
          <a:prstGeom prst="borderCallout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Is the lead time six weeks or six months?</a:t>
            </a:r>
          </a:p>
        </p:txBody>
      </p:sp>
    </p:spTree>
    <p:extLst>
      <p:ext uri="{BB962C8B-B14F-4D97-AF65-F5344CB8AC3E}">
        <p14:creationId xmlns:p14="http://schemas.microsoft.com/office/powerpoint/2010/main" val="219701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7EF8C-71F6-41ED-B5FD-344829212CE9}"/>
              </a:ext>
            </a:extLst>
          </p:cNvPr>
          <p:cNvSpPr>
            <a:spLocks noGrp="1"/>
          </p:cNvSpPr>
          <p:nvPr>
            <p:ph type="title"/>
          </p:nvPr>
        </p:nvSpPr>
        <p:spPr/>
        <p:txBody>
          <a:bodyPr/>
          <a:lstStyle/>
          <a:p>
            <a:r>
              <a:rPr lang="en-US" dirty="0"/>
              <a:t>STC Pricing &amp; Structure Understanding</a:t>
            </a:r>
          </a:p>
        </p:txBody>
      </p:sp>
      <p:sp>
        <p:nvSpPr>
          <p:cNvPr id="3" name="Content Placeholder 2">
            <a:extLst>
              <a:ext uri="{FF2B5EF4-FFF2-40B4-BE49-F238E27FC236}">
                <a16:creationId xmlns:a16="http://schemas.microsoft.com/office/drawing/2014/main" id="{A2BA1FC1-BB60-4397-9243-344EF652EA51}"/>
              </a:ext>
            </a:extLst>
          </p:cNvPr>
          <p:cNvSpPr>
            <a:spLocks noGrp="1"/>
          </p:cNvSpPr>
          <p:nvPr>
            <p:ph idx="1"/>
          </p:nvPr>
        </p:nvSpPr>
        <p:spPr/>
        <p:txBody>
          <a:bodyPr>
            <a:normAutofit fontScale="70000" lnSpcReduction="20000"/>
          </a:bodyPr>
          <a:lstStyle/>
          <a:p>
            <a:pPr lvl="2"/>
            <a:endParaRPr lang="en-US" dirty="0"/>
          </a:p>
          <a:p>
            <a:r>
              <a:rPr lang="en-US" dirty="0"/>
              <a:t>Preferred turnkey installation = Peregrine/ Straight Flight</a:t>
            </a:r>
          </a:p>
          <a:p>
            <a:pPr lvl="1"/>
            <a:r>
              <a:rPr lang="en-US" dirty="0"/>
              <a:t>Straight Flight, Inc and/or Straight Flight Conversions, Inc.</a:t>
            </a:r>
          </a:p>
          <a:p>
            <a:pPr lvl="2"/>
            <a:r>
              <a:rPr lang="en-US" dirty="0"/>
              <a:t>Sierra Nevada’s FAA/EASA Part 145 Certified Repair Station</a:t>
            </a:r>
          </a:p>
          <a:p>
            <a:pPr lvl="1"/>
            <a:r>
              <a:rPr lang="en-US" dirty="0"/>
              <a:t>Price X-Peregrine = $164.5K (N15PV quote)</a:t>
            </a:r>
          </a:p>
          <a:p>
            <a:pPr lvl="2"/>
            <a:r>
              <a:rPr lang="en-US" dirty="0"/>
              <a:t>STC standalone = $40-45K?</a:t>
            </a:r>
          </a:p>
          <a:p>
            <a:pPr lvl="2"/>
            <a:r>
              <a:rPr lang="en-US" dirty="0"/>
              <a:t>Install parts via Peregrine or Straight Flight?</a:t>
            </a:r>
          </a:p>
          <a:p>
            <a:pPr lvl="3"/>
            <a:r>
              <a:rPr lang="en-US" dirty="0"/>
              <a:t>Peregrine markup on parts?</a:t>
            </a:r>
          </a:p>
          <a:p>
            <a:pPr lvl="2"/>
            <a:r>
              <a:rPr lang="en-US" dirty="0"/>
              <a:t>Straight Flight = Subcontract</a:t>
            </a:r>
          </a:p>
          <a:p>
            <a:pPr lvl="2"/>
            <a:r>
              <a:rPr lang="en-US" dirty="0"/>
              <a:t>Assumes Peregrine overall program management</a:t>
            </a:r>
          </a:p>
          <a:p>
            <a:pPr lvl="1"/>
            <a:r>
              <a:rPr lang="en-US" dirty="0"/>
              <a:t>Lead time; Peregrine &amp; Straight Flight?</a:t>
            </a:r>
          </a:p>
          <a:p>
            <a:pPr lvl="2"/>
            <a:r>
              <a:rPr lang="en-US" dirty="0"/>
              <a:t>About 6 months parts lead time due to Cox heater availability</a:t>
            </a:r>
          </a:p>
          <a:p>
            <a:pPr lvl="1"/>
            <a:r>
              <a:rPr lang="en-US" dirty="0"/>
              <a:t>Downtime about 3 weeks installation time?</a:t>
            </a:r>
          </a:p>
          <a:p>
            <a:pPr lvl="2"/>
            <a:r>
              <a:rPr lang="en-US" dirty="0"/>
              <a:t>Slats/ Flaps removal and reinstall required (calibration considerations – slats)</a:t>
            </a:r>
          </a:p>
          <a:p>
            <a:r>
              <a:rPr lang="en-US" dirty="0"/>
              <a:t>IFF G150 operator preferred MRO/ Non-Straight Flight</a:t>
            </a:r>
          </a:p>
          <a:p>
            <a:pPr lvl="1"/>
            <a:r>
              <a:rPr lang="en-US" dirty="0"/>
              <a:t>Peregrine info assist?</a:t>
            </a:r>
          </a:p>
          <a:p>
            <a:pPr lvl="2"/>
            <a:r>
              <a:rPr lang="en-US" dirty="0"/>
              <a:t>Peregrine additional documentation; install “guidance” (Q&amp;A?)</a:t>
            </a:r>
          </a:p>
          <a:p>
            <a:pPr lvl="2"/>
            <a:r>
              <a:rPr lang="en-US" dirty="0"/>
              <a:t>Non-binding, disclaimer, info for consideration ONLY doc</a:t>
            </a:r>
          </a:p>
        </p:txBody>
      </p:sp>
      <p:sp>
        <p:nvSpPr>
          <p:cNvPr id="5" name="Callout: Line 4">
            <a:extLst>
              <a:ext uri="{FF2B5EF4-FFF2-40B4-BE49-F238E27FC236}">
                <a16:creationId xmlns:a16="http://schemas.microsoft.com/office/drawing/2014/main" id="{C0031AE9-07F5-4CD6-A011-4209A2BEC434}"/>
              </a:ext>
            </a:extLst>
          </p:cNvPr>
          <p:cNvSpPr/>
          <p:nvPr/>
        </p:nvSpPr>
        <p:spPr>
          <a:xfrm>
            <a:off x="7565721" y="2382794"/>
            <a:ext cx="4096011" cy="2001315"/>
          </a:xfrm>
          <a:prstGeom prst="borderCallout1">
            <a:avLst>
              <a:gd name="adj1" fmla="val 18750"/>
              <a:gd name="adj2" fmla="val -8333"/>
              <a:gd name="adj3" fmla="val 61815"/>
              <a:gd name="adj4" fmla="val -7620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600" dirty="0"/>
              <a:t>Verify if peregrine is the project manager</a:t>
            </a:r>
          </a:p>
          <a:p>
            <a:pPr marL="285750" indent="-285750">
              <a:buFont typeface="Arial" panose="020B0604020202020204" pitchFamily="34" charset="0"/>
              <a:buChar char="•"/>
            </a:pPr>
            <a:r>
              <a:rPr lang="en-US" sz="1600" dirty="0"/>
              <a:t>Heaters are exclusively available from Peregrine</a:t>
            </a:r>
          </a:p>
          <a:p>
            <a:pPr marL="285750" indent="-285750">
              <a:buFont typeface="Arial" panose="020B0604020202020204" pitchFamily="34" charset="0"/>
              <a:buChar char="•"/>
            </a:pPr>
            <a:r>
              <a:rPr lang="en-US" sz="1600" dirty="0"/>
              <a:t>Price would be whatever Peregrine wishes as </a:t>
            </a:r>
            <a:r>
              <a:rPr lang="en-US" sz="1600"/>
              <a:t>markup percentage.</a:t>
            </a:r>
            <a:endParaRPr lang="en-US" sz="1600" dirty="0"/>
          </a:p>
        </p:txBody>
      </p:sp>
    </p:spTree>
    <p:extLst>
      <p:ext uri="{BB962C8B-B14F-4D97-AF65-F5344CB8AC3E}">
        <p14:creationId xmlns:p14="http://schemas.microsoft.com/office/powerpoint/2010/main" val="1484788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normAutofit/>
          </a:bodyPr>
          <a:lstStyle/>
          <a:p>
            <a:r>
              <a:rPr lang="en-US" dirty="0">
                <a:solidFill>
                  <a:schemeClr val="tx1"/>
                </a:solidFill>
              </a:rPr>
              <a:t>STC Detail Considerations</a:t>
            </a:r>
            <a:endParaRPr lang="en-US" dirty="0"/>
          </a:p>
        </p:txBody>
      </p:sp>
      <p:sp>
        <p:nvSpPr>
          <p:cNvPr id="3" name="Content Placeholder 2">
            <a:extLst>
              <a:ext uri="{FF2B5EF4-FFF2-40B4-BE49-F238E27FC236}">
                <a16:creationId xmlns:a16="http://schemas.microsoft.com/office/drawing/2014/main" id="{588BB98B-547D-4355-AAF5-D6921861D6BE}"/>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055423190"/>
      </p:ext>
    </p:extLst>
  </p:cSld>
  <p:clrMapOvr>
    <a:masterClrMapping/>
  </p:clrMapOvr>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B6C7C1F-B7A2-4A95-8C9E-5ED43326C0AC}" vid="{3AFB4AB6-136B-43C8-B000-218A4595760E}"/>
    </a:ext>
  </a:extLst>
</a:theme>
</file>

<file path=docProps/app.xml><?xml version="1.0" encoding="utf-8"?>
<Properties xmlns="http://schemas.openxmlformats.org/officeDocument/2006/extended-properties" xmlns:vt="http://schemas.openxmlformats.org/officeDocument/2006/docPropsVTypes">
  <Template/>
  <TotalTime>2057</TotalTime>
  <Words>1550</Words>
  <Application>Microsoft Office PowerPoint</Application>
  <PresentationFormat>Widescreen</PresentationFormat>
  <Paragraphs>206</Paragraphs>
  <Slides>18</Slides>
  <Notes>0</Notes>
  <HiddenSlides>4</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Wingdings</vt:lpstr>
      <vt:lpstr>Office Theme</vt:lpstr>
      <vt:lpstr>Update - G150 Heater STC Chase &amp; Capture</vt:lpstr>
      <vt:lpstr>G150 Heater STC C&amp;C Reminder</vt:lpstr>
      <vt:lpstr>Initial G150 Heater STC Activity</vt:lpstr>
      <vt:lpstr>Initial G150 Heater STC Action Planning</vt:lpstr>
      <vt:lpstr>Initial G150 Heater STC Action Plan</vt:lpstr>
      <vt:lpstr>G150 “Heater” STC Discovery &amp; Understanding WIP</vt:lpstr>
      <vt:lpstr>STC Pricing &amp; Structure Understanding</vt:lpstr>
      <vt:lpstr>STC Pricing &amp; Structure Understanding</vt:lpstr>
      <vt:lpstr>STC Detail Considerations</vt:lpstr>
      <vt:lpstr>STC High Level Strength/ Weakness</vt:lpstr>
      <vt:lpstr>G150 Heater STC Campaign Market Research Updates v03 16 Feb 2022</vt:lpstr>
      <vt:lpstr>G150 Heater STC C&amp;C Update</vt:lpstr>
      <vt:lpstr>Missing Aircraft</vt:lpstr>
      <vt:lpstr>“Systems Related” Service Bulletins from GS</vt:lpstr>
      <vt:lpstr>Indirect Marketing</vt:lpstr>
      <vt:lpstr>Next steps in developing the campaign 2/3</vt:lpstr>
      <vt:lpstr>Next steps in developing the campaign 3/3</vt:lpstr>
      <vt:lpstr>Open items, interesting factoids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Initial G150 Heater STC Action Planning</dc:title>
  <dc:creator>Hal Adams</dc:creator>
  <cp:lastModifiedBy>Lee Carlson</cp:lastModifiedBy>
  <cp:revision>30</cp:revision>
  <dcterms:created xsi:type="dcterms:W3CDTF">2022-02-03T19:00:30Z</dcterms:created>
  <dcterms:modified xsi:type="dcterms:W3CDTF">2022-02-17T15:24:55Z</dcterms:modified>
</cp:coreProperties>
</file>