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modernComment_116_0.xml" ContentType="application/vnd.ms-powerpoint.comments+xml"/>
  <Override PartName="/ppt/comments/modernComment_18A_E2361941.xml" ContentType="application/vnd.ms-powerpoint.comments+xml"/>
  <Override PartName="/ppt/comments/modernComment_18B_3E7CA4CE.xml" ContentType="application/vnd.ms-powerpoint.comments+xml"/>
  <Override PartName="/ppt/comments/modernComment_14A_C7BD7E1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11"/>
  </p:notesMasterIdLst>
  <p:sldIdLst>
    <p:sldId id="393" r:id="rId2"/>
    <p:sldId id="327" r:id="rId3"/>
    <p:sldId id="278" r:id="rId4"/>
    <p:sldId id="394" r:id="rId5"/>
    <p:sldId id="314" r:id="rId6"/>
    <p:sldId id="395" r:id="rId7"/>
    <p:sldId id="344" r:id="rId8"/>
    <p:sldId id="304" r:id="rId9"/>
    <p:sldId id="330" r:id="rId10"/>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68E8D2-05B7-EE4F-6243-ECC4C4595FB8}" name="Lee Carlson" initials="LC" userId="2d90b6f0b2a6ed39"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l Adams" initials="HA" lastIdx="80" clrIdx="0">
    <p:extLst>
      <p:ext uri="{19B8F6BF-5375-455C-9EA6-DF929625EA0E}">
        <p15:presenceInfo xmlns:p15="http://schemas.microsoft.com/office/powerpoint/2012/main" userId="ffe5b6fc31b1c019" providerId="Windows Live"/>
      </p:ext>
    </p:extLst>
  </p:cmAuthor>
  <p:cmAuthor id="2" name="Kevin Gould" initials="KG" lastIdx="32" clrIdx="1">
    <p:extLst>
      <p:ext uri="{19B8F6BF-5375-455C-9EA6-DF929625EA0E}">
        <p15:presenceInfo xmlns:p15="http://schemas.microsoft.com/office/powerpoint/2012/main" userId="4df9e658689548f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CCFFCC"/>
    <a:srgbClr val="00708E"/>
    <a:srgbClr val="0066CC"/>
    <a:srgbClr val="006699"/>
    <a:srgbClr val="000000"/>
    <a:srgbClr val="66CCFF"/>
    <a:srgbClr val="99FFCC"/>
    <a:srgbClr val="CDF4FF"/>
    <a:srgbClr val="93E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4" autoAdjust="0"/>
    <p:restoredTop sz="94714" autoAdjust="0"/>
  </p:normalViewPr>
  <p:slideViewPr>
    <p:cSldViewPr>
      <p:cViewPr>
        <p:scale>
          <a:sx n="100" d="100"/>
          <a:sy n="100" d="100"/>
        </p:scale>
        <p:origin x="78"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8/10/relationships/authors" Targe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omments/modernComment_116_0.xml><?xml version="1.0" encoding="utf-8"?>
<p188:cmLst xmlns:a="http://schemas.openxmlformats.org/drawingml/2006/main" xmlns:r="http://schemas.openxmlformats.org/officeDocument/2006/relationships" xmlns:p188="http://schemas.microsoft.com/office/powerpoint/2018/8/main">
  <p188:cm id="{553BAE7F-72E3-4FD8-B43C-E03D546957CD}" authorId="{1A68E8D2-05B7-EE4F-6243-ECC4C4595FB8}" created="2022-10-31T17:59:53.243">
    <pc:sldMkLst xmlns:pc="http://schemas.microsoft.com/office/powerpoint/2013/main/command">
      <pc:docMk/>
      <pc:sldMk cId="0" sldId="278"/>
    </pc:sldMkLst>
    <p188:txBody>
      <a:bodyPr/>
      <a:lstStyle/>
      <a:p>
        <a:r>
          <a:rPr lang="en-US"/>
          <a:t>The updated EMB cockpit would be better than the rotorcraft cockpit… maybe</a:t>
        </a:r>
      </a:p>
    </p188:txBody>
  </p188:cm>
</p188:cmLst>
</file>

<file path=ppt/comments/modernComment_14A_C7BD7E10.xml><?xml version="1.0" encoding="utf-8"?>
<p188:cmLst xmlns:a="http://schemas.openxmlformats.org/drawingml/2006/main" xmlns:r="http://schemas.openxmlformats.org/officeDocument/2006/relationships" xmlns:p188="http://schemas.microsoft.com/office/powerpoint/2018/8/main">
  <p188:cm id="{68C77109-E2D4-40F2-9072-9E9E7614EC0A}" authorId="{1A68E8D2-05B7-EE4F-6243-ECC4C4595FB8}" created="2022-10-31T18:08:04.169">
    <pc:sldMkLst xmlns:pc="http://schemas.microsoft.com/office/powerpoint/2013/main/command">
      <pc:docMk/>
      <pc:sldMk cId="3351084560" sldId="330"/>
    </pc:sldMkLst>
    <p188:txBody>
      <a:bodyPr/>
      <a:lstStyle/>
      <a:p>
        <a:r>
          <a:rPr lang="en-US"/>
          <a:t>Just a nit… probably need to make the "20 STCs" match the 30 mentioned earlier</a:t>
        </a:r>
      </a:p>
    </p188:txBody>
  </p188:cm>
</p188:cmLst>
</file>

<file path=ppt/comments/modernComment_18A_E2361941.xml><?xml version="1.0" encoding="utf-8"?>
<p188:cmLst xmlns:a="http://schemas.openxmlformats.org/drawingml/2006/main" xmlns:r="http://schemas.openxmlformats.org/officeDocument/2006/relationships" xmlns:p188="http://schemas.microsoft.com/office/powerpoint/2018/8/main">
  <p188:cm id="{E3C7C60B-0209-4622-B609-2917BD2B017D}" authorId="{1A68E8D2-05B7-EE4F-6243-ECC4C4595FB8}" created="2022-10-31T18:04:56.721">
    <pc:sldMkLst xmlns:pc="http://schemas.microsoft.com/office/powerpoint/2013/main/command">
      <pc:docMk/>
      <pc:sldMk cId="3795196225" sldId="394"/>
    </pc:sldMkLst>
    <p188:txBody>
      <a:bodyPr/>
      <a:lstStyle/>
      <a:p>
        <a:r>
          <a:rPr lang="en-US"/>
          <a:t>Since they are in the recorder business too, I wonder if a different collection of avionics might be better, or an explanation of the novelty of the video solution to meet the Mexico requirements would add context</a:t>
        </a:r>
      </a:p>
    </p188:txBody>
  </p188:cm>
  <p188:cm id="{02002F7F-EA23-4B36-86F3-53720AFAF8D8}" authorId="{1A68E8D2-05B7-EE4F-6243-ECC4C4595FB8}" created="2022-10-31T18:11:10.071">
    <ac:txMkLst xmlns:ac="http://schemas.microsoft.com/office/drawing/2013/main/command">
      <pc:docMk xmlns:pc="http://schemas.microsoft.com/office/powerpoint/2013/main/command"/>
      <pc:sldMk xmlns:pc="http://schemas.microsoft.com/office/powerpoint/2013/main/command" cId="3795196225" sldId="394"/>
      <ac:spMk id="23556" creationId="{6068F6BD-B3E9-4DAC-B3F8-31D9F4739989}"/>
      <ac:txMk cp="224" len="108">
        <ac:context len="381" hash="1222181792"/>
      </ac:txMk>
    </ac:txMkLst>
    <p188:pos x="7858125" y="2266950"/>
    <p188:txBody>
      <a:bodyPr/>
      <a:lstStyle/>
      <a:p>
        <a:r>
          <a:rPr lang="en-US"/>
          <a:t>"Experience with Garmin, Honeywell, Universal, Becker, Mid-Continent/True Blue, Trig, Freeflight, and others."
Maybe work in that Peregrine has repeat business as a trusted partner with their customers</a:t>
        </a:r>
      </a:p>
    </p188:txBody>
  </p188:cm>
</p188:cmLst>
</file>

<file path=ppt/comments/modernComment_18B_3E7CA4CE.xml><?xml version="1.0" encoding="utf-8"?>
<p188:cmLst xmlns:a="http://schemas.openxmlformats.org/drawingml/2006/main" xmlns:r="http://schemas.openxmlformats.org/officeDocument/2006/relationships" xmlns:p188="http://schemas.microsoft.com/office/powerpoint/2018/8/main">
  <p188:cm id="{BEBB3BFF-7F8A-41AF-B05B-599E3D98E60C}" authorId="{1A68E8D2-05B7-EE4F-6243-ECC4C4595FB8}" created="2022-10-31T18:06:44.393">
    <pc:sldMkLst xmlns:pc="http://schemas.microsoft.com/office/powerpoint/2013/main/command">
      <pc:docMk/>
      <pc:sldMk cId="1048356046" sldId="395"/>
    </pc:sldMkLst>
    <p188:txBody>
      <a:bodyPr/>
      <a:lstStyle/>
      <a:p>
        <a:r>
          <a:rPr lang="en-US"/>
          <a:t>Make double sure that this product is a GE product not an Avionica box, unless they are buying from Avionica now that they are divorced</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4CA9E4-F940-4BC6-8B6E-ABCBF99AE59C}" type="doc">
      <dgm:prSet loTypeId="urn:microsoft.com/office/officeart/2005/8/layout/rings+Icon" loCatId="officeonline" qsTypeId="urn:microsoft.com/office/officeart/2005/8/quickstyle/simple1" qsCatId="simple" csTypeId="urn:microsoft.com/office/officeart/2005/8/colors/accent1_2" csCatId="accent1" phldr="1"/>
      <dgm:spPr/>
    </dgm:pt>
    <dgm:pt modelId="{D5A88B7E-6EE3-4770-9956-9EEB567E3F64}">
      <dgm:prSet phldrT="[Text]" custT="1"/>
      <dgm:spPr>
        <a:solidFill>
          <a:srgbClr val="00708E">
            <a:alpha val="50000"/>
          </a:srgbClr>
        </a:solidFill>
        <a:ln>
          <a:noFill/>
        </a:ln>
        <a:effectLst>
          <a:glow rad="63500">
            <a:schemeClr val="accent1">
              <a:satMod val="175000"/>
              <a:alpha val="40000"/>
            </a:schemeClr>
          </a:glow>
        </a:effectLst>
      </dgm:spPr>
      <dgm:t>
        <a:bodyPr/>
        <a:lstStyle/>
        <a:p>
          <a:r>
            <a:rPr lang="en-US" sz="1800" dirty="0">
              <a:solidFill>
                <a:schemeClr val="bg1"/>
              </a:solidFill>
            </a:rPr>
            <a:t>Peregrine</a:t>
          </a:r>
        </a:p>
      </dgm:t>
    </dgm:pt>
    <dgm:pt modelId="{5BB6C8DD-1286-451D-8317-0AE5A5958E05}" type="parTrans" cxnId="{B7B5274C-8680-403C-80F8-62D2FA64A4CE}">
      <dgm:prSet/>
      <dgm:spPr/>
      <dgm:t>
        <a:bodyPr/>
        <a:lstStyle/>
        <a:p>
          <a:endParaRPr lang="en-US"/>
        </a:p>
      </dgm:t>
    </dgm:pt>
    <dgm:pt modelId="{D2CF5549-EA25-4EF6-B191-C6B963AB9FB5}" type="sibTrans" cxnId="{B7B5274C-8680-403C-80F8-62D2FA64A4CE}">
      <dgm:prSet/>
      <dgm:spPr/>
      <dgm:t>
        <a:bodyPr/>
        <a:lstStyle/>
        <a:p>
          <a:endParaRPr lang="en-US"/>
        </a:p>
      </dgm:t>
    </dgm:pt>
    <dgm:pt modelId="{70372F41-D3C0-4E46-A72B-6FFEBE3B4CCC}">
      <dgm:prSet phldrT="[Text]"/>
      <dgm:spPr>
        <a:solidFill>
          <a:srgbClr val="C00000">
            <a:alpha val="50000"/>
          </a:srgbClr>
        </a:solidFill>
        <a:ln>
          <a:noFill/>
        </a:ln>
        <a:effectLst>
          <a:glow rad="63500">
            <a:schemeClr val="accent1">
              <a:satMod val="175000"/>
              <a:alpha val="40000"/>
            </a:schemeClr>
          </a:glow>
        </a:effectLst>
      </dgm:spPr>
      <dgm:t>
        <a:bodyPr/>
        <a:lstStyle/>
        <a:p>
          <a:r>
            <a:rPr lang="en-US" dirty="0">
              <a:solidFill>
                <a:schemeClr val="bg1"/>
              </a:solidFill>
            </a:rPr>
            <a:t>FAA STC Approval</a:t>
          </a:r>
        </a:p>
      </dgm:t>
    </dgm:pt>
    <dgm:pt modelId="{8731C3D9-1E00-4319-93E9-AC79D4D6D4AA}" type="parTrans" cxnId="{A02ED611-6E8A-40E5-A8B9-BA869FEB942B}">
      <dgm:prSet/>
      <dgm:spPr/>
      <dgm:t>
        <a:bodyPr/>
        <a:lstStyle/>
        <a:p>
          <a:endParaRPr lang="en-US"/>
        </a:p>
      </dgm:t>
    </dgm:pt>
    <dgm:pt modelId="{3ED989B2-6353-4256-BA3F-B745B0A4E14C}" type="sibTrans" cxnId="{A02ED611-6E8A-40E5-A8B9-BA869FEB942B}">
      <dgm:prSet/>
      <dgm:spPr/>
      <dgm:t>
        <a:bodyPr/>
        <a:lstStyle/>
        <a:p>
          <a:endParaRPr lang="en-US"/>
        </a:p>
      </dgm:t>
    </dgm:pt>
    <dgm:pt modelId="{2CD16DA6-E8E7-403D-97B2-D41EAB7FF84B}">
      <dgm:prSet phldrT="[Text]"/>
      <dgm:spPr>
        <a:solidFill>
          <a:srgbClr val="00B050">
            <a:alpha val="50000"/>
          </a:srgbClr>
        </a:solidFill>
        <a:ln>
          <a:noFill/>
        </a:ln>
        <a:effectLst>
          <a:glow rad="63500">
            <a:schemeClr val="accent1">
              <a:satMod val="175000"/>
              <a:alpha val="40000"/>
            </a:schemeClr>
          </a:glow>
        </a:effectLst>
      </dgm:spPr>
      <dgm:t>
        <a:bodyPr/>
        <a:lstStyle/>
        <a:p>
          <a:r>
            <a:rPr lang="en-US" dirty="0">
              <a:solidFill>
                <a:schemeClr val="bg1"/>
              </a:solidFill>
            </a:rPr>
            <a:t>Customer/ Partner Network</a:t>
          </a:r>
        </a:p>
      </dgm:t>
    </dgm:pt>
    <dgm:pt modelId="{DCDD3B4C-E08D-4915-BCEE-5F88F447BD7F}" type="parTrans" cxnId="{2EAE266A-4FCC-486F-A983-52E76B934E18}">
      <dgm:prSet/>
      <dgm:spPr/>
      <dgm:t>
        <a:bodyPr/>
        <a:lstStyle/>
        <a:p>
          <a:endParaRPr lang="en-US"/>
        </a:p>
      </dgm:t>
    </dgm:pt>
    <dgm:pt modelId="{7EDF7B70-5EC3-41F0-8523-52DBFE9E5BA9}" type="sibTrans" cxnId="{2EAE266A-4FCC-486F-A983-52E76B934E18}">
      <dgm:prSet/>
      <dgm:spPr/>
      <dgm:t>
        <a:bodyPr/>
        <a:lstStyle/>
        <a:p>
          <a:endParaRPr lang="en-US"/>
        </a:p>
      </dgm:t>
    </dgm:pt>
    <dgm:pt modelId="{4EAD5050-FDE4-4C7D-91D4-7A5EE0527E31}">
      <dgm:prSet phldrT="[Text]"/>
      <dgm:spPr>
        <a:solidFill>
          <a:schemeClr val="accent6">
            <a:lumMod val="60000"/>
            <a:lumOff val="40000"/>
            <a:alpha val="50000"/>
          </a:schemeClr>
        </a:solidFill>
        <a:ln>
          <a:noFill/>
        </a:ln>
        <a:effectLst>
          <a:glow rad="63500">
            <a:schemeClr val="accent1">
              <a:satMod val="175000"/>
              <a:alpha val="40000"/>
            </a:schemeClr>
          </a:glow>
        </a:effectLst>
      </dgm:spPr>
      <dgm:t>
        <a:bodyPr/>
        <a:lstStyle/>
        <a:p>
          <a:r>
            <a:rPr lang="en-US" dirty="0">
              <a:solidFill>
                <a:schemeClr val="bg1"/>
              </a:solidFill>
            </a:rPr>
            <a:t>Trusted Avionics</a:t>
          </a:r>
        </a:p>
      </dgm:t>
    </dgm:pt>
    <dgm:pt modelId="{EBE52139-77DE-4BB0-835B-54C454DC3DF6}" type="parTrans" cxnId="{A447B2BF-5925-4B71-AFC4-C47DA514078E}">
      <dgm:prSet/>
      <dgm:spPr/>
      <dgm:t>
        <a:bodyPr/>
        <a:lstStyle/>
        <a:p>
          <a:endParaRPr lang="en-US"/>
        </a:p>
      </dgm:t>
    </dgm:pt>
    <dgm:pt modelId="{416ED6CA-9F63-4582-BCC4-00DED4DFE544}" type="sibTrans" cxnId="{A447B2BF-5925-4B71-AFC4-C47DA514078E}">
      <dgm:prSet/>
      <dgm:spPr/>
      <dgm:t>
        <a:bodyPr/>
        <a:lstStyle/>
        <a:p>
          <a:endParaRPr lang="en-US"/>
        </a:p>
      </dgm:t>
    </dgm:pt>
    <dgm:pt modelId="{195D17B5-D1DE-453C-B030-44BF952D52AD}" type="pres">
      <dgm:prSet presAssocID="{7E4CA9E4-F940-4BC6-8B6E-ABCBF99AE59C}" presName="Name0" presStyleCnt="0">
        <dgm:presLayoutVars>
          <dgm:chMax val="7"/>
          <dgm:dir/>
          <dgm:resizeHandles val="exact"/>
        </dgm:presLayoutVars>
      </dgm:prSet>
      <dgm:spPr/>
    </dgm:pt>
    <dgm:pt modelId="{8A0B24BD-9080-4487-B28F-B4A9E5105BF4}" type="pres">
      <dgm:prSet presAssocID="{7E4CA9E4-F940-4BC6-8B6E-ABCBF99AE59C}" presName="ellipse1" presStyleLbl="vennNode1" presStyleIdx="0" presStyleCnt="4" custScaleX="71585" custScaleY="71862" custLinFactNeighborX="77207" custLinFactNeighborY="-13312">
        <dgm:presLayoutVars>
          <dgm:bulletEnabled val="1"/>
        </dgm:presLayoutVars>
      </dgm:prSet>
      <dgm:spPr/>
    </dgm:pt>
    <dgm:pt modelId="{7B0C4D18-4DA4-4793-9367-14F1206A38D6}" type="pres">
      <dgm:prSet presAssocID="{7E4CA9E4-F940-4BC6-8B6E-ABCBF99AE59C}" presName="ellipse2" presStyleLbl="vennNode1" presStyleIdx="1" presStyleCnt="4" custScaleX="71585" custScaleY="71862" custLinFactNeighborX="23925" custLinFactNeighborY="13644">
        <dgm:presLayoutVars>
          <dgm:bulletEnabled val="1"/>
        </dgm:presLayoutVars>
      </dgm:prSet>
      <dgm:spPr/>
    </dgm:pt>
    <dgm:pt modelId="{8FB75DF3-FB45-4EA4-BB1F-1EB1567BC74C}" type="pres">
      <dgm:prSet presAssocID="{7E4CA9E4-F940-4BC6-8B6E-ABCBF99AE59C}" presName="ellipse3" presStyleLbl="vennNode1" presStyleIdx="2" presStyleCnt="4" custScaleX="71585" custScaleY="71862" custLinFactNeighborX="-97206" custLinFactNeighborY="32691">
        <dgm:presLayoutVars>
          <dgm:bulletEnabled val="1"/>
        </dgm:presLayoutVars>
      </dgm:prSet>
      <dgm:spPr/>
    </dgm:pt>
    <dgm:pt modelId="{9AB4A1C8-C771-4D60-AF3C-A2C7B2BA6CC9}" type="pres">
      <dgm:prSet presAssocID="{7E4CA9E4-F940-4BC6-8B6E-ABCBF99AE59C}" presName="ellipse4" presStyleLbl="vennNode1" presStyleIdx="3" presStyleCnt="4" custScaleX="71585" custScaleY="71862" custLinFactNeighborX="-5668" custLinFactNeighborY="-37469">
        <dgm:presLayoutVars>
          <dgm:bulletEnabled val="1"/>
        </dgm:presLayoutVars>
      </dgm:prSet>
      <dgm:spPr/>
    </dgm:pt>
  </dgm:ptLst>
  <dgm:cxnLst>
    <dgm:cxn modelId="{A02ED611-6E8A-40E5-A8B9-BA869FEB942B}" srcId="{7E4CA9E4-F940-4BC6-8B6E-ABCBF99AE59C}" destId="{70372F41-D3C0-4E46-A72B-6FFEBE3B4CCC}" srcOrd="1" destOrd="0" parTransId="{8731C3D9-1E00-4319-93E9-AC79D4D6D4AA}" sibTransId="{3ED989B2-6353-4256-BA3F-B745B0A4E14C}"/>
    <dgm:cxn modelId="{93AD3B24-B6A4-498C-96AE-9CE96316B81F}" type="presOf" srcId="{2CD16DA6-E8E7-403D-97B2-D41EAB7FF84B}" destId="{8FB75DF3-FB45-4EA4-BB1F-1EB1567BC74C}" srcOrd="0" destOrd="0" presId="urn:microsoft.com/office/officeart/2005/8/layout/rings+Icon"/>
    <dgm:cxn modelId="{93EBEB2F-9DA5-46D0-947B-73B919A53A7A}" type="presOf" srcId="{70372F41-D3C0-4E46-A72B-6FFEBE3B4CCC}" destId="{7B0C4D18-4DA4-4793-9367-14F1206A38D6}" srcOrd="0" destOrd="0" presId="urn:microsoft.com/office/officeart/2005/8/layout/rings+Icon"/>
    <dgm:cxn modelId="{4FF58632-0C53-41E5-9FCA-40A6781C6D32}" type="presOf" srcId="{7E4CA9E4-F940-4BC6-8B6E-ABCBF99AE59C}" destId="{195D17B5-D1DE-453C-B030-44BF952D52AD}" srcOrd="0" destOrd="0" presId="urn:microsoft.com/office/officeart/2005/8/layout/rings+Icon"/>
    <dgm:cxn modelId="{2EAE266A-4FCC-486F-A983-52E76B934E18}" srcId="{7E4CA9E4-F940-4BC6-8B6E-ABCBF99AE59C}" destId="{2CD16DA6-E8E7-403D-97B2-D41EAB7FF84B}" srcOrd="2" destOrd="0" parTransId="{DCDD3B4C-E08D-4915-BCEE-5F88F447BD7F}" sibTransId="{7EDF7B70-5EC3-41F0-8523-52DBFE9E5BA9}"/>
    <dgm:cxn modelId="{B7B5274C-8680-403C-80F8-62D2FA64A4CE}" srcId="{7E4CA9E4-F940-4BC6-8B6E-ABCBF99AE59C}" destId="{D5A88B7E-6EE3-4770-9956-9EEB567E3F64}" srcOrd="0" destOrd="0" parTransId="{5BB6C8DD-1286-451D-8317-0AE5A5958E05}" sibTransId="{D2CF5549-EA25-4EF6-B191-C6B963AB9FB5}"/>
    <dgm:cxn modelId="{7A2A6098-3DC1-4AEE-878B-B2CB40689DF5}" type="presOf" srcId="{D5A88B7E-6EE3-4770-9956-9EEB567E3F64}" destId="{8A0B24BD-9080-4487-B28F-B4A9E5105BF4}" srcOrd="0" destOrd="0" presId="urn:microsoft.com/office/officeart/2005/8/layout/rings+Icon"/>
    <dgm:cxn modelId="{A447B2BF-5925-4B71-AFC4-C47DA514078E}" srcId="{7E4CA9E4-F940-4BC6-8B6E-ABCBF99AE59C}" destId="{4EAD5050-FDE4-4C7D-91D4-7A5EE0527E31}" srcOrd="3" destOrd="0" parTransId="{EBE52139-77DE-4BB0-835B-54C454DC3DF6}" sibTransId="{416ED6CA-9F63-4582-BCC4-00DED4DFE544}"/>
    <dgm:cxn modelId="{888073F9-4DBC-42A8-8835-716E16EDBE22}" type="presOf" srcId="{4EAD5050-FDE4-4C7D-91D4-7A5EE0527E31}" destId="{9AB4A1C8-C771-4D60-AF3C-A2C7B2BA6CC9}" srcOrd="0" destOrd="0" presId="urn:microsoft.com/office/officeart/2005/8/layout/rings+Icon"/>
    <dgm:cxn modelId="{8C5FD427-6DA2-44E4-8EA1-61AD8147D82C}" type="presParOf" srcId="{195D17B5-D1DE-453C-B030-44BF952D52AD}" destId="{8A0B24BD-9080-4487-B28F-B4A9E5105BF4}" srcOrd="0" destOrd="0" presId="urn:microsoft.com/office/officeart/2005/8/layout/rings+Icon"/>
    <dgm:cxn modelId="{C9D8CF62-EA5C-4220-9F72-364B9515D95D}" type="presParOf" srcId="{195D17B5-D1DE-453C-B030-44BF952D52AD}" destId="{7B0C4D18-4DA4-4793-9367-14F1206A38D6}" srcOrd="1" destOrd="0" presId="urn:microsoft.com/office/officeart/2005/8/layout/rings+Icon"/>
    <dgm:cxn modelId="{F020D00C-E016-47C1-82F2-868A9C4ABC10}" type="presParOf" srcId="{195D17B5-D1DE-453C-B030-44BF952D52AD}" destId="{8FB75DF3-FB45-4EA4-BB1F-1EB1567BC74C}" srcOrd="2" destOrd="0" presId="urn:microsoft.com/office/officeart/2005/8/layout/rings+Icon"/>
    <dgm:cxn modelId="{D64CCA3E-93B3-4262-8F85-73D9EB51A893}" type="presParOf" srcId="{195D17B5-D1DE-453C-B030-44BF952D52AD}" destId="{9AB4A1C8-C771-4D60-AF3C-A2C7B2BA6CC9}" srcOrd="3" destOrd="0" presId="urn:microsoft.com/office/officeart/2005/8/layout/rings+Icon"/>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B24BD-9080-4487-B28F-B4A9E5105BF4}">
      <dsp:nvSpPr>
        <dsp:cNvPr id="0" name=""/>
        <dsp:cNvSpPr/>
      </dsp:nvSpPr>
      <dsp:spPr>
        <a:xfrm>
          <a:off x="1981191" y="16138"/>
          <a:ext cx="1525945" cy="1532038"/>
        </a:xfrm>
        <a:prstGeom prst="ellipse">
          <a:avLst/>
        </a:prstGeom>
        <a:solidFill>
          <a:srgbClr val="00708E">
            <a:alpha val="50000"/>
          </a:srgbClr>
        </a:solidFill>
        <a:ln w="25400" cap="flat" cmpd="sng" algn="ctr">
          <a:noFill/>
          <a:prstDash val="solid"/>
        </a:ln>
        <a:effectLst>
          <a:glow rad="63500">
            <a:schemeClr val="accent1">
              <a:satMod val="175000"/>
              <a:alpha val="40000"/>
            </a:schemeClr>
          </a:glow>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Peregrine</a:t>
          </a:r>
        </a:p>
      </dsp:txBody>
      <dsp:txXfrm>
        <a:off x="2204660" y="240500"/>
        <a:ext cx="1079007" cy="1083314"/>
      </dsp:txXfrm>
    </dsp:sp>
    <dsp:sp modelId="{7B0C4D18-4DA4-4793-9367-14F1206A38D6}">
      <dsp:nvSpPr>
        <dsp:cNvPr id="0" name=""/>
        <dsp:cNvSpPr/>
      </dsp:nvSpPr>
      <dsp:spPr>
        <a:xfrm>
          <a:off x="1942132" y="2012688"/>
          <a:ext cx="1525945" cy="1532038"/>
        </a:xfrm>
        <a:prstGeom prst="ellipse">
          <a:avLst/>
        </a:prstGeom>
        <a:solidFill>
          <a:srgbClr val="C00000">
            <a:alpha val="50000"/>
          </a:srgbClr>
        </a:solidFill>
        <a:ln w="25400" cap="flat" cmpd="sng" algn="ctr">
          <a:noFill/>
          <a:prstDash val="solid"/>
        </a:ln>
        <a:effectLst>
          <a:glow rad="63500">
            <a:schemeClr val="accent1">
              <a:satMod val="175000"/>
              <a:alpha val="40000"/>
            </a:schemeClr>
          </a:glow>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FAA STC Approval</a:t>
          </a:r>
        </a:p>
      </dsp:txBody>
      <dsp:txXfrm>
        <a:off x="2165601" y="2237050"/>
        <a:ext cx="1079007" cy="1083314"/>
      </dsp:txXfrm>
    </dsp:sp>
    <dsp:sp modelId="{8FB75DF3-FB45-4EA4-BB1F-1EB1567BC74C}">
      <dsp:nvSpPr>
        <dsp:cNvPr id="0" name=""/>
        <dsp:cNvSpPr/>
      </dsp:nvSpPr>
      <dsp:spPr>
        <a:xfrm>
          <a:off x="456223" y="996884"/>
          <a:ext cx="1525945" cy="1532038"/>
        </a:xfrm>
        <a:prstGeom prst="ellipse">
          <a:avLst/>
        </a:prstGeom>
        <a:solidFill>
          <a:srgbClr val="00B050">
            <a:alpha val="50000"/>
          </a:srgbClr>
        </a:solidFill>
        <a:ln w="25400" cap="flat" cmpd="sng" algn="ctr">
          <a:noFill/>
          <a:prstDash val="solid"/>
        </a:ln>
        <a:effectLst>
          <a:glow rad="63500">
            <a:schemeClr val="accent1">
              <a:satMod val="175000"/>
              <a:alpha val="40000"/>
            </a:schemeClr>
          </a:glow>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Customer/ Partner Network</a:t>
          </a:r>
        </a:p>
      </dsp:txBody>
      <dsp:txXfrm>
        <a:off x="679692" y="1221246"/>
        <a:ext cx="1079007" cy="1083314"/>
      </dsp:txXfrm>
    </dsp:sp>
    <dsp:sp modelId="{9AB4A1C8-C771-4D60-AF3C-A2C7B2BA6CC9}">
      <dsp:nvSpPr>
        <dsp:cNvPr id="0" name=""/>
        <dsp:cNvSpPr/>
      </dsp:nvSpPr>
      <dsp:spPr>
        <a:xfrm>
          <a:off x="3504227" y="923001"/>
          <a:ext cx="1525945" cy="1532038"/>
        </a:xfrm>
        <a:prstGeom prst="ellipse">
          <a:avLst/>
        </a:prstGeom>
        <a:solidFill>
          <a:schemeClr val="accent6">
            <a:lumMod val="60000"/>
            <a:lumOff val="40000"/>
            <a:alpha val="50000"/>
          </a:schemeClr>
        </a:solidFill>
        <a:ln w="25400" cap="flat" cmpd="sng" algn="ctr">
          <a:noFill/>
          <a:prstDash val="solid"/>
        </a:ln>
        <a:effectLst>
          <a:glow rad="63500">
            <a:schemeClr val="accent1">
              <a:satMod val="175000"/>
              <a:alpha val="40000"/>
            </a:schemeClr>
          </a:glow>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Trusted Avionics</a:t>
          </a:r>
        </a:p>
      </dsp:txBody>
      <dsp:txXfrm>
        <a:off x="3727696" y="1147363"/>
        <a:ext cx="1079007" cy="1083314"/>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A4EA6C-E87C-47C7-9400-97EFF2D11320}"/>
              </a:ext>
            </a:extLst>
          </p:cNvPr>
          <p:cNvSpPr>
            <a:spLocks noGrp="1"/>
          </p:cNvSpPr>
          <p:nvPr>
            <p:ph type="hdr" sz="quarter"/>
          </p:nvPr>
        </p:nvSpPr>
        <p:spPr>
          <a:xfrm>
            <a:off x="0" y="0"/>
            <a:ext cx="3170238" cy="479425"/>
          </a:xfrm>
          <a:prstGeom prst="rect">
            <a:avLst/>
          </a:prstGeom>
        </p:spPr>
        <p:txBody>
          <a:bodyPr vert="horz" lIns="96661" tIns="48331" rIns="96661" bIns="48331" rtlCol="0"/>
          <a:lstStyle>
            <a:lvl1pPr algn="l" eaLnBrk="1" fontAlgn="auto" hangingPunct="1">
              <a:spcBef>
                <a:spcPts val="0"/>
              </a:spcBef>
              <a:spcAft>
                <a:spcPts val="0"/>
              </a:spcAft>
              <a:defRPr sz="13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23372534-1589-451C-B06B-21D750224165}"/>
              </a:ext>
            </a:extLst>
          </p:cNvPr>
          <p:cNvSpPr>
            <a:spLocks noGrp="1"/>
          </p:cNvSpPr>
          <p:nvPr>
            <p:ph type="dt" idx="1"/>
          </p:nvPr>
        </p:nvSpPr>
        <p:spPr>
          <a:xfrm>
            <a:off x="4143375" y="0"/>
            <a:ext cx="3170238" cy="479425"/>
          </a:xfrm>
          <a:prstGeom prst="rect">
            <a:avLst/>
          </a:prstGeom>
        </p:spPr>
        <p:txBody>
          <a:bodyPr vert="horz" lIns="96661" tIns="48331" rIns="96661" bIns="48331" rtlCol="0"/>
          <a:lstStyle>
            <a:lvl1pPr algn="r" eaLnBrk="1" fontAlgn="auto" hangingPunct="1">
              <a:spcBef>
                <a:spcPts val="0"/>
              </a:spcBef>
              <a:spcAft>
                <a:spcPts val="0"/>
              </a:spcAft>
              <a:defRPr sz="1300">
                <a:latin typeface="+mn-lt"/>
                <a:cs typeface="+mn-cs"/>
              </a:defRPr>
            </a:lvl1pPr>
          </a:lstStyle>
          <a:p>
            <a:pPr>
              <a:defRPr/>
            </a:pPr>
            <a:fld id="{F2FDF5CF-C109-40E3-BF70-F211DB40DC7F}" type="datetimeFigureOut">
              <a:rPr lang="en-US"/>
              <a:pPr>
                <a:defRPr/>
              </a:pPr>
              <a:t>10/31/2022</a:t>
            </a:fld>
            <a:endParaRPr lang="en-US"/>
          </a:p>
        </p:txBody>
      </p:sp>
      <p:sp>
        <p:nvSpPr>
          <p:cNvPr id="4" name="Slide Image Placeholder 3">
            <a:extLst>
              <a:ext uri="{FF2B5EF4-FFF2-40B4-BE49-F238E27FC236}">
                <a16:creationId xmlns:a16="http://schemas.microsoft.com/office/drawing/2014/main" id="{5A2D89B6-A9A7-464B-8F44-ACC04FA24354}"/>
              </a:ext>
            </a:extLst>
          </p:cNvPr>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a:extLst>
              <a:ext uri="{FF2B5EF4-FFF2-40B4-BE49-F238E27FC236}">
                <a16:creationId xmlns:a16="http://schemas.microsoft.com/office/drawing/2014/main" id="{3415931F-8A13-41CF-9107-16209AF7E651}"/>
              </a:ext>
            </a:extLst>
          </p:cNvPr>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B43CB02-D1B4-47E5-AC69-8B8A0426F10F}"/>
              </a:ext>
            </a:extLst>
          </p:cNvPr>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A1FA8E34-2177-4B58-AF45-4A9416406CD1}"/>
              </a:ext>
            </a:extLst>
          </p:cNvPr>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F807F71B-38EE-402F-A9DC-C2737223BCD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6A34D0E-87C1-429E-B1B9-92BB9147DE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B5C7FC4-CBCA-453D-9775-29EE0FEAE1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00" name="Slide Number Placeholder 3">
            <a:extLst>
              <a:ext uri="{FF2B5EF4-FFF2-40B4-BE49-F238E27FC236}">
                <a16:creationId xmlns:a16="http://schemas.microsoft.com/office/drawing/2014/main" id="{DDA34FA8-4C8E-4091-A8C5-D0B01F3799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61B452-E986-4914-B700-5BF58FB9FF30}" type="slidenum">
              <a:rPr lang="en-US" altLang="en-US" sz="1300" smtClean="0"/>
              <a:pPr>
                <a:spcBef>
                  <a:spcPct val="0"/>
                </a:spcBef>
              </a:pPr>
              <a:t>1</a:t>
            </a:fld>
            <a:endParaRPr lang="en-US" altLang="en-US" sz="1300"/>
          </a:p>
        </p:txBody>
      </p:sp>
    </p:spTree>
    <p:extLst>
      <p:ext uri="{BB962C8B-B14F-4D97-AF65-F5344CB8AC3E}">
        <p14:creationId xmlns:p14="http://schemas.microsoft.com/office/powerpoint/2010/main" val="1282599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07F71B-38EE-402F-A9DC-C2737223BCD4}" type="slidenum">
              <a:rPr lang="en-US" altLang="en-US" smtClean="0"/>
              <a:pPr>
                <a:defRPr/>
              </a:pPr>
              <a:t>3</a:t>
            </a:fld>
            <a:endParaRPr lang="en-US" altLang="en-US"/>
          </a:p>
        </p:txBody>
      </p:sp>
    </p:spTree>
    <p:extLst>
      <p:ext uri="{BB962C8B-B14F-4D97-AF65-F5344CB8AC3E}">
        <p14:creationId xmlns:p14="http://schemas.microsoft.com/office/powerpoint/2010/main" val="2294718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2C94159-DE86-4407-925B-3572DB20748C}"/>
              </a:ext>
            </a:extLst>
          </p:cNvPr>
          <p:cNvSpPr>
            <a:spLocks noGrp="1"/>
          </p:cNvSpPr>
          <p:nvPr>
            <p:ph type="dt" sz="half" idx="10"/>
          </p:nvPr>
        </p:nvSpPr>
        <p:spPr/>
        <p:txBody>
          <a:bodyPr/>
          <a:lstStyle>
            <a:lvl1pPr>
              <a:defRPr/>
            </a:lvl1pPr>
          </a:lstStyle>
          <a:p>
            <a:pPr>
              <a:defRPr/>
            </a:pPr>
            <a:fld id="{463A4DEF-CE22-4BE7-8EB8-FD1E37CA4650}" type="datetime1">
              <a:rPr lang="en-US"/>
              <a:pPr>
                <a:defRPr/>
              </a:pPr>
              <a:t>10/31/2022</a:t>
            </a:fld>
            <a:endParaRPr lang="en-US"/>
          </a:p>
        </p:txBody>
      </p:sp>
      <p:sp>
        <p:nvSpPr>
          <p:cNvPr id="5" name="Footer Placeholder 4">
            <a:extLst>
              <a:ext uri="{FF2B5EF4-FFF2-40B4-BE49-F238E27FC236}">
                <a16:creationId xmlns:a16="http://schemas.microsoft.com/office/drawing/2014/main" id="{B0CF32A5-143E-4B43-B6BC-824222326389}"/>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6" name="Slide Number Placeholder 5">
            <a:extLst>
              <a:ext uri="{FF2B5EF4-FFF2-40B4-BE49-F238E27FC236}">
                <a16:creationId xmlns:a16="http://schemas.microsoft.com/office/drawing/2014/main" id="{BECB0238-F532-4D24-BD9A-7EB0385BB33C}"/>
              </a:ext>
            </a:extLst>
          </p:cNvPr>
          <p:cNvSpPr>
            <a:spLocks noGrp="1"/>
          </p:cNvSpPr>
          <p:nvPr>
            <p:ph type="sldNum" sz="quarter" idx="12"/>
          </p:nvPr>
        </p:nvSpPr>
        <p:spPr/>
        <p:txBody>
          <a:bodyPr/>
          <a:lstStyle>
            <a:lvl1pPr>
              <a:defRPr/>
            </a:lvl1pPr>
          </a:lstStyle>
          <a:p>
            <a:pPr>
              <a:defRPr/>
            </a:pPr>
            <a:fld id="{D804A384-7244-4D10-9AF6-67CC7D1B5A42}" type="slidenum">
              <a:rPr lang="en-US" altLang="en-US"/>
              <a:pPr>
                <a:defRPr/>
              </a:pPr>
              <a:t>‹#›</a:t>
            </a:fld>
            <a:endParaRPr lang="en-US" altLang="en-US"/>
          </a:p>
        </p:txBody>
      </p:sp>
    </p:spTree>
    <p:extLst>
      <p:ext uri="{BB962C8B-B14F-4D97-AF65-F5344CB8AC3E}">
        <p14:creationId xmlns:p14="http://schemas.microsoft.com/office/powerpoint/2010/main" val="1113257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A90CFB-FFDC-4DDC-8FD1-5BB6A84703BB}"/>
              </a:ext>
            </a:extLst>
          </p:cNvPr>
          <p:cNvSpPr>
            <a:spLocks noGrp="1"/>
          </p:cNvSpPr>
          <p:nvPr>
            <p:ph type="dt" sz="half" idx="10"/>
          </p:nvPr>
        </p:nvSpPr>
        <p:spPr/>
        <p:txBody>
          <a:bodyPr/>
          <a:lstStyle>
            <a:lvl1pPr>
              <a:defRPr/>
            </a:lvl1pPr>
          </a:lstStyle>
          <a:p>
            <a:pPr>
              <a:defRPr/>
            </a:pPr>
            <a:fld id="{E44F4950-DB04-47E5-95B0-0A1ED376CDFC}" type="datetime1">
              <a:rPr lang="en-US"/>
              <a:pPr>
                <a:defRPr/>
              </a:pPr>
              <a:t>10/31/2022</a:t>
            </a:fld>
            <a:endParaRPr lang="en-US"/>
          </a:p>
        </p:txBody>
      </p:sp>
      <p:sp>
        <p:nvSpPr>
          <p:cNvPr id="5" name="Footer Placeholder 4">
            <a:extLst>
              <a:ext uri="{FF2B5EF4-FFF2-40B4-BE49-F238E27FC236}">
                <a16:creationId xmlns:a16="http://schemas.microsoft.com/office/drawing/2014/main" id="{343760DC-0D8C-459B-9392-FEAAA203EF61}"/>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6" name="Slide Number Placeholder 5">
            <a:extLst>
              <a:ext uri="{FF2B5EF4-FFF2-40B4-BE49-F238E27FC236}">
                <a16:creationId xmlns:a16="http://schemas.microsoft.com/office/drawing/2014/main" id="{8C815A89-EEFA-43D1-B0FB-8901A035DDF0}"/>
              </a:ext>
            </a:extLst>
          </p:cNvPr>
          <p:cNvSpPr>
            <a:spLocks noGrp="1"/>
          </p:cNvSpPr>
          <p:nvPr>
            <p:ph type="sldNum" sz="quarter" idx="12"/>
          </p:nvPr>
        </p:nvSpPr>
        <p:spPr/>
        <p:txBody>
          <a:bodyPr/>
          <a:lstStyle>
            <a:lvl1pPr>
              <a:defRPr/>
            </a:lvl1pPr>
          </a:lstStyle>
          <a:p>
            <a:pPr>
              <a:defRPr/>
            </a:pPr>
            <a:fld id="{5BE7D408-01C8-4477-B311-7E8058C6146A}" type="slidenum">
              <a:rPr lang="en-US" altLang="en-US"/>
              <a:pPr>
                <a:defRPr/>
              </a:pPr>
              <a:t>‹#›</a:t>
            </a:fld>
            <a:endParaRPr lang="en-US" altLang="en-US"/>
          </a:p>
        </p:txBody>
      </p:sp>
    </p:spTree>
    <p:extLst>
      <p:ext uri="{BB962C8B-B14F-4D97-AF65-F5344CB8AC3E}">
        <p14:creationId xmlns:p14="http://schemas.microsoft.com/office/powerpoint/2010/main" val="1108173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ACABF-37F1-4799-B3BF-7F39230AB24A}"/>
              </a:ext>
            </a:extLst>
          </p:cNvPr>
          <p:cNvSpPr>
            <a:spLocks noGrp="1"/>
          </p:cNvSpPr>
          <p:nvPr>
            <p:ph type="dt" sz="half" idx="10"/>
          </p:nvPr>
        </p:nvSpPr>
        <p:spPr/>
        <p:txBody>
          <a:bodyPr/>
          <a:lstStyle>
            <a:lvl1pPr>
              <a:defRPr/>
            </a:lvl1pPr>
          </a:lstStyle>
          <a:p>
            <a:pPr>
              <a:defRPr/>
            </a:pPr>
            <a:fld id="{7277F565-CDAC-4D19-88D8-C15289D639FB}" type="datetime1">
              <a:rPr lang="en-US"/>
              <a:pPr>
                <a:defRPr/>
              </a:pPr>
              <a:t>10/31/2022</a:t>
            </a:fld>
            <a:endParaRPr lang="en-US"/>
          </a:p>
        </p:txBody>
      </p:sp>
      <p:sp>
        <p:nvSpPr>
          <p:cNvPr id="5" name="Footer Placeholder 4">
            <a:extLst>
              <a:ext uri="{FF2B5EF4-FFF2-40B4-BE49-F238E27FC236}">
                <a16:creationId xmlns:a16="http://schemas.microsoft.com/office/drawing/2014/main" id="{13039EB5-5420-4661-992B-C4EEB4DDD870}"/>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6" name="Slide Number Placeholder 5">
            <a:extLst>
              <a:ext uri="{FF2B5EF4-FFF2-40B4-BE49-F238E27FC236}">
                <a16:creationId xmlns:a16="http://schemas.microsoft.com/office/drawing/2014/main" id="{0BCC6800-51E7-4702-9352-465844212F97}"/>
              </a:ext>
            </a:extLst>
          </p:cNvPr>
          <p:cNvSpPr>
            <a:spLocks noGrp="1"/>
          </p:cNvSpPr>
          <p:nvPr>
            <p:ph type="sldNum" sz="quarter" idx="12"/>
          </p:nvPr>
        </p:nvSpPr>
        <p:spPr/>
        <p:txBody>
          <a:bodyPr/>
          <a:lstStyle>
            <a:lvl1pPr>
              <a:defRPr/>
            </a:lvl1pPr>
          </a:lstStyle>
          <a:p>
            <a:pPr>
              <a:defRPr/>
            </a:pPr>
            <a:fld id="{B7D2CF3B-61AC-4A7B-9086-3C98EC3E6944}" type="slidenum">
              <a:rPr lang="en-US" altLang="en-US"/>
              <a:pPr>
                <a:defRPr/>
              </a:pPr>
              <a:t>‹#›</a:t>
            </a:fld>
            <a:endParaRPr lang="en-US" altLang="en-US"/>
          </a:p>
        </p:txBody>
      </p:sp>
    </p:spTree>
    <p:extLst>
      <p:ext uri="{BB962C8B-B14F-4D97-AF65-F5344CB8AC3E}">
        <p14:creationId xmlns:p14="http://schemas.microsoft.com/office/powerpoint/2010/main" val="1511547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9E40A-69CB-4A75-AF11-3FC6473A5B48}"/>
              </a:ext>
            </a:extLst>
          </p:cNvPr>
          <p:cNvSpPr>
            <a:spLocks noGrp="1"/>
          </p:cNvSpPr>
          <p:nvPr>
            <p:ph type="dt" sz="half" idx="10"/>
          </p:nvPr>
        </p:nvSpPr>
        <p:spPr/>
        <p:txBody>
          <a:bodyPr/>
          <a:lstStyle>
            <a:lvl1pPr>
              <a:defRPr/>
            </a:lvl1pPr>
          </a:lstStyle>
          <a:p>
            <a:pPr>
              <a:defRPr/>
            </a:pPr>
            <a:fld id="{41F3385A-CBB3-4913-8441-D80D11317F6D}" type="datetime1">
              <a:rPr lang="en-US"/>
              <a:pPr>
                <a:defRPr/>
              </a:pPr>
              <a:t>10/31/2022</a:t>
            </a:fld>
            <a:endParaRPr lang="en-US"/>
          </a:p>
        </p:txBody>
      </p:sp>
      <p:sp>
        <p:nvSpPr>
          <p:cNvPr id="5" name="Footer Placeholder 4">
            <a:extLst>
              <a:ext uri="{FF2B5EF4-FFF2-40B4-BE49-F238E27FC236}">
                <a16:creationId xmlns:a16="http://schemas.microsoft.com/office/drawing/2014/main" id="{6BEAD6A2-EA30-4F6A-84AD-608F6D1B1F4F}"/>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6" name="Slide Number Placeholder 5">
            <a:extLst>
              <a:ext uri="{FF2B5EF4-FFF2-40B4-BE49-F238E27FC236}">
                <a16:creationId xmlns:a16="http://schemas.microsoft.com/office/drawing/2014/main" id="{B265CAA7-6A38-4CC2-8B62-C67EC1602DA0}"/>
              </a:ext>
            </a:extLst>
          </p:cNvPr>
          <p:cNvSpPr>
            <a:spLocks noGrp="1"/>
          </p:cNvSpPr>
          <p:nvPr>
            <p:ph type="sldNum" sz="quarter" idx="12"/>
          </p:nvPr>
        </p:nvSpPr>
        <p:spPr/>
        <p:txBody>
          <a:bodyPr/>
          <a:lstStyle>
            <a:lvl1pPr>
              <a:defRPr/>
            </a:lvl1pPr>
          </a:lstStyle>
          <a:p>
            <a:pPr>
              <a:defRPr/>
            </a:pPr>
            <a:fld id="{E68265C9-3FB3-45F2-8CF0-5DD3557E2C60}" type="slidenum">
              <a:rPr lang="en-US" altLang="en-US"/>
              <a:pPr>
                <a:defRPr/>
              </a:pPr>
              <a:t>‹#›</a:t>
            </a:fld>
            <a:endParaRPr lang="en-US" altLang="en-US"/>
          </a:p>
        </p:txBody>
      </p:sp>
    </p:spTree>
    <p:extLst>
      <p:ext uri="{BB962C8B-B14F-4D97-AF65-F5344CB8AC3E}">
        <p14:creationId xmlns:p14="http://schemas.microsoft.com/office/powerpoint/2010/main" val="2614119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8B072A-29F0-4C50-8491-F4ECFD4B0894}"/>
              </a:ext>
            </a:extLst>
          </p:cNvPr>
          <p:cNvSpPr>
            <a:spLocks noGrp="1"/>
          </p:cNvSpPr>
          <p:nvPr>
            <p:ph type="dt" sz="half" idx="10"/>
          </p:nvPr>
        </p:nvSpPr>
        <p:spPr/>
        <p:txBody>
          <a:bodyPr/>
          <a:lstStyle>
            <a:lvl1pPr>
              <a:defRPr/>
            </a:lvl1pPr>
          </a:lstStyle>
          <a:p>
            <a:pPr>
              <a:defRPr/>
            </a:pPr>
            <a:fld id="{E6EF9688-8ABA-4224-9561-B0E934F69051}" type="datetime1">
              <a:rPr lang="en-US"/>
              <a:pPr>
                <a:defRPr/>
              </a:pPr>
              <a:t>10/31/2022</a:t>
            </a:fld>
            <a:endParaRPr lang="en-US"/>
          </a:p>
        </p:txBody>
      </p:sp>
      <p:sp>
        <p:nvSpPr>
          <p:cNvPr id="5" name="Footer Placeholder 4">
            <a:extLst>
              <a:ext uri="{FF2B5EF4-FFF2-40B4-BE49-F238E27FC236}">
                <a16:creationId xmlns:a16="http://schemas.microsoft.com/office/drawing/2014/main" id="{9BF069C3-2114-4513-A8CF-468434AA4D14}"/>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6" name="Slide Number Placeholder 5">
            <a:extLst>
              <a:ext uri="{FF2B5EF4-FFF2-40B4-BE49-F238E27FC236}">
                <a16:creationId xmlns:a16="http://schemas.microsoft.com/office/drawing/2014/main" id="{A4B9FEE9-C105-4D08-BA58-523D393F9069}"/>
              </a:ext>
            </a:extLst>
          </p:cNvPr>
          <p:cNvSpPr>
            <a:spLocks noGrp="1"/>
          </p:cNvSpPr>
          <p:nvPr>
            <p:ph type="sldNum" sz="quarter" idx="12"/>
          </p:nvPr>
        </p:nvSpPr>
        <p:spPr/>
        <p:txBody>
          <a:bodyPr/>
          <a:lstStyle>
            <a:lvl1pPr>
              <a:defRPr/>
            </a:lvl1pPr>
          </a:lstStyle>
          <a:p>
            <a:pPr>
              <a:defRPr/>
            </a:pPr>
            <a:fld id="{9E135F32-5E2A-4227-9839-B0B2D7B0DC17}" type="slidenum">
              <a:rPr lang="en-US" altLang="en-US"/>
              <a:pPr>
                <a:defRPr/>
              </a:pPr>
              <a:t>‹#›</a:t>
            </a:fld>
            <a:endParaRPr lang="en-US" altLang="en-US"/>
          </a:p>
        </p:txBody>
      </p:sp>
    </p:spTree>
    <p:extLst>
      <p:ext uri="{BB962C8B-B14F-4D97-AF65-F5344CB8AC3E}">
        <p14:creationId xmlns:p14="http://schemas.microsoft.com/office/powerpoint/2010/main" val="4143599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459A2C6-2A29-47EC-8E80-944326AFDE15}"/>
              </a:ext>
            </a:extLst>
          </p:cNvPr>
          <p:cNvSpPr>
            <a:spLocks noGrp="1"/>
          </p:cNvSpPr>
          <p:nvPr>
            <p:ph type="dt" sz="half" idx="10"/>
          </p:nvPr>
        </p:nvSpPr>
        <p:spPr/>
        <p:txBody>
          <a:bodyPr/>
          <a:lstStyle>
            <a:lvl1pPr>
              <a:defRPr/>
            </a:lvl1pPr>
          </a:lstStyle>
          <a:p>
            <a:pPr>
              <a:defRPr/>
            </a:pPr>
            <a:fld id="{B2BC804F-D81D-49C2-AD38-0C9517951DC4}" type="datetime1">
              <a:rPr lang="en-US"/>
              <a:pPr>
                <a:defRPr/>
              </a:pPr>
              <a:t>10/31/2022</a:t>
            </a:fld>
            <a:endParaRPr lang="en-US"/>
          </a:p>
        </p:txBody>
      </p:sp>
      <p:sp>
        <p:nvSpPr>
          <p:cNvPr id="6" name="Footer Placeholder 4">
            <a:extLst>
              <a:ext uri="{FF2B5EF4-FFF2-40B4-BE49-F238E27FC236}">
                <a16:creationId xmlns:a16="http://schemas.microsoft.com/office/drawing/2014/main" id="{8A1F22EC-4D5F-4DB9-A4EB-49C07E2AD22D}"/>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7" name="Slide Number Placeholder 5">
            <a:extLst>
              <a:ext uri="{FF2B5EF4-FFF2-40B4-BE49-F238E27FC236}">
                <a16:creationId xmlns:a16="http://schemas.microsoft.com/office/drawing/2014/main" id="{5EDAA0B5-9B8E-4DA1-A97E-95C75732A755}"/>
              </a:ext>
            </a:extLst>
          </p:cNvPr>
          <p:cNvSpPr>
            <a:spLocks noGrp="1"/>
          </p:cNvSpPr>
          <p:nvPr>
            <p:ph type="sldNum" sz="quarter" idx="12"/>
          </p:nvPr>
        </p:nvSpPr>
        <p:spPr/>
        <p:txBody>
          <a:bodyPr/>
          <a:lstStyle>
            <a:lvl1pPr>
              <a:defRPr/>
            </a:lvl1pPr>
          </a:lstStyle>
          <a:p>
            <a:pPr>
              <a:defRPr/>
            </a:pPr>
            <a:fld id="{8AC003F9-3C88-4C75-913C-8C613DAEC8D6}" type="slidenum">
              <a:rPr lang="en-US" altLang="en-US"/>
              <a:pPr>
                <a:defRPr/>
              </a:pPr>
              <a:t>‹#›</a:t>
            </a:fld>
            <a:endParaRPr lang="en-US" altLang="en-US"/>
          </a:p>
        </p:txBody>
      </p:sp>
    </p:spTree>
    <p:extLst>
      <p:ext uri="{BB962C8B-B14F-4D97-AF65-F5344CB8AC3E}">
        <p14:creationId xmlns:p14="http://schemas.microsoft.com/office/powerpoint/2010/main" val="537391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13CDDC9-13B9-44CE-A0E4-A9F011A75752}"/>
              </a:ext>
            </a:extLst>
          </p:cNvPr>
          <p:cNvSpPr>
            <a:spLocks noGrp="1"/>
          </p:cNvSpPr>
          <p:nvPr>
            <p:ph type="dt" sz="half" idx="10"/>
          </p:nvPr>
        </p:nvSpPr>
        <p:spPr/>
        <p:txBody>
          <a:bodyPr/>
          <a:lstStyle>
            <a:lvl1pPr>
              <a:defRPr/>
            </a:lvl1pPr>
          </a:lstStyle>
          <a:p>
            <a:pPr>
              <a:defRPr/>
            </a:pPr>
            <a:fld id="{774657DF-0634-4437-AE38-3EFD21DA2FFC}" type="datetime1">
              <a:rPr lang="en-US"/>
              <a:pPr>
                <a:defRPr/>
              </a:pPr>
              <a:t>10/31/2022</a:t>
            </a:fld>
            <a:endParaRPr lang="en-US"/>
          </a:p>
        </p:txBody>
      </p:sp>
      <p:sp>
        <p:nvSpPr>
          <p:cNvPr id="8" name="Footer Placeholder 4">
            <a:extLst>
              <a:ext uri="{FF2B5EF4-FFF2-40B4-BE49-F238E27FC236}">
                <a16:creationId xmlns:a16="http://schemas.microsoft.com/office/drawing/2014/main" id="{E4CA9E98-5E70-4312-A0FA-243C22945E4C}"/>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9" name="Slide Number Placeholder 5">
            <a:extLst>
              <a:ext uri="{FF2B5EF4-FFF2-40B4-BE49-F238E27FC236}">
                <a16:creationId xmlns:a16="http://schemas.microsoft.com/office/drawing/2014/main" id="{A37A023A-13F8-4D57-BBEA-11691C704AB0}"/>
              </a:ext>
            </a:extLst>
          </p:cNvPr>
          <p:cNvSpPr>
            <a:spLocks noGrp="1"/>
          </p:cNvSpPr>
          <p:nvPr>
            <p:ph type="sldNum" sz="quarter" idx="12"/>
          </p:nvPr>
        </p:nvSpPr>
        <p:spPr/>
        <p:txBody>
          <a:bodyPr/>
          <a:lstStyle>
            <a:lvl1pPr>
              <a:defRPr/>
            </a:lvl1pPr>
          </a:lstStyle>
          <a:p>
            <a:pPr>
              <a:defRPr/>
            </a:pPr>
            <a:fld id="{E9ABFF95-BCA4-4B8F-9842-91F74225E2F4}" type="slidenum">
              <a:rPr lang="en-US" altLang="en-US"/>
              <a:pPr>
                <a:defRPr/>
              </a:pPr>
              <a:t>‹#›</a:t>
            </a:fld>
            <a:endParaRPr lang="en-US" altLang="en-US"/>
          </a:p>
        </p:txBody>
      </p:sp>
    </p:spTree>
    <p:extLst>
      <p:ext uri="{BB962C8B-B14F-4D97-AF65-F5344CB8AC3E}">
        <p14:creationId xmlns:p14="http://schemas.microsoft.com/office/powerpoint/2010/main" val="3330888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1149" y="136525"/>
            <a:ext cx="8229600" cy="809897"/>
          </a:xfrm>
        </p:spPr>
        <p:txBody>
          <a:bodyPr/>
          <a:lstStyle>
            <a:lvl1pPr marL="342900" indent="-342900" algn="ctr" rtl="0" eaLnBrk="1" fontAlgn="base" hangingPunct="1">
              <a:spcBef>
                <a:spcPct val="20000"/>
              </a:spcBef>
              <a:spcAft>
                <a:spcPct val="0"/>
              </a:spcAft>
              <a:buFont typeface="Arial" panose="020B0604020202020204" pitchFamily="34" charset="0"/>
              <a:buNone/>
              <a:defRPr lang="en-US" sz="3600" kern="1200" dirty="0">
                <a:solidFill>
                  <a:srgbClr val="002060"/>
                </a:solidFill>
                <a:latin typeface="Tahoma" panose="020B0604030504040204" pitchFamily="34" charset="0"/>
                <a:ea typeface="+mn-ea"/>
                <a:cs typeface="Tahoma" panose="020B0604030504040204" pitchFamily="34" charset="0"/>
              </a:defRPr>
            </a:lvl1pPr>
          </a:lstStyle>
          <a:p>
            <a:r>
              <a:rPr lang="en-US" dirty="0"/>
              <a:t>Click to edit Master title style</a:t>
            </a:r>
          </a:p>
        </p:txBody>
      </p:sp>
      <p:sp>
        <p:nvSpPr>
          <p:cNvPr id="3" name="Date Placeholder 3">
            <a:extLst>
              <a:ext uri="{FF2B5EF4-FFF2-40B4-BE49-F238E27FC236}">
                <a16:creationId xmlns:a16="http://schemas.microsoft.com/office/drawing/2014/main" id="{8E954702-1BCA-4954-A61A-BC9BE2F21CA4}"/>
              </a:ext>
            </a:extLst>
          </p:cNvPr>
          <p:cNvSpPr>
            <a:spLocks noGrp="1"/>
          </p:cNvSpPr>
          <p:nvPr>
            <p:ph type="dt" sz="half" idx="10"/>
          </p:nvPr>
        </p:nvSpPr>
        <p:spPr/>
        <p:txBody>
          <a:bodyPr/>
          <a:lstStyle>
            <a:lvl1pPr>
              <a:defRPr/>
            </a:lvl1pPr>
          </a:lstStyle>
          <a:p>
            <a:pPr>
              <a:defRPr/>
            </a:pPr>
            <a:fld id="{31001327-DE72-4E4F-B535-5ECB1C283C7E}" type="datetime1">
              <a:rPr lang="en-US"/>
              <a:pPr>
                <a:defRPr/>
              </a:pPr>
              <a:t>10/31/2022</a:t>
            </a:fld>
            <a:endParaRPr lang="en-US"/>
          </a:p>
        </p:txBody>
      </p:sp>
      <p:sp>
        <p:nvSpPr>
          <p:cNvPr id="4" name="Footer Placeholder 4">
            <a:extLst>
              <a:ext uri="{FF2B5EF4-FFF2-40B4-BE49-F238E27FC236}">
                <a16:creationId xmlns:a16="http://schemas.microsoft.com/office/drawing/2014/main" id="{F352F7AA-4768-44CB-8CCF-290DB927FEEE}"/>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5" name="Slide Number Placeholder 5">
            <a:extLst>
              <a:ext uri="{FF2B5EF4-FFF2-40B4-BE49-F238E27FC236}">
                <a16:creationId xmlns:a16="http://schemas.microsoft.com/office/drawing/2014/main" id="{F8C4B032-3F21-48D1-9555-49E0A0C2716E}"/>
              </a:ext>
            </a:extLst>
          </p:cNvPr>
          <p:cNvSpPr>
            <a:spLocks noGrp="1"/>
          </p:cNvSpPr>
          <p:nvPr>
            <p:ph type="sldNum" sz="quarter" idx="12"/>
          </p:nvPr>
        </p:nvSpPr>
        <p:spPr/>
        <p:txBody>
          <a:bodyPr/>
          <a:lstStyle>
            <a:lvl1pPr>
              <a:defRPr/>
            </a:lvl1pPr>
          </a:lstStyle>
          <a:p>
            <a:pPr>
              <a:defRPr/>
            </a:pPr>
            <a:fld id="{2C084881-6A60-40A9-854D-3E1F742CDADF}" type="slidenum">
              <a:rPr lang="en-US" altLang="en-US"/>
              <a:pPr>
                <a:defRPr/>
              </a:pPr>
              <a:t>‹#›</a:t>
            </a:fld>
            <a:endParaRPr lang="en-US" altLang="en-US"/>
          </a:p>
        </p:txBody>
      </p:sp>
    </p:spTree>
    <p:extLst>
      <p:ext uri="{BB962C8B-B14F-4D97-AF65-F5344CB8AC3E}">
        <p14:creationId xmlns:p14="http://schemas.microsoft.com/office/powerpoint/2010/main" val="308042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ADCCAE0-2399-451E-BF3C-8D5574BF6B59}"/>
              </a:ext>
            </a:extLst>
          </p:cNvPr>
          <p:cNvSpPr>
            <a:spLocks noGrp="1"/>
          </p:cNvSpPr>
          <p:nvPr>
            <p:ph type="dt" sz="half" idx="10"/>
          </p:nvPr>
        </p:nvSpPr>
        <p:spPr/>
        <p:txBody>
          <a:bodyPr/>
          <a:lstStyle>
            <a:lvl1pPr>
              <a:defRPr/>
            </a:lvl1pPr>
          </a:lstStyle>
          <a:p>
            <a:pPr>
              <a:defRPr/>
            </a:pPr>
            <a:fld id="{293F91BE-DD24-403F-B1D9-8543EBE8F0CC}" type="datetime1">
              <a:rPr lang="en-US"/>
              <a:pPr>
                <a:defRPr/>
              </a:pPr>
              <a:t>10/31/2022</a:t>
            </a:fld>
            <a:endParaRPr lang="en-US"/>
          </a:p>
        </p:txBody>
      </p:sp>
      <p:sp>
        <p:nvSpPr>
          <p:cNvPr id="3" name="Footer Placeholder 4">
            <a:extLst>
              <a:ext uri="{FF2B5EF4-FFF2-40B4-BE49-F238E27FC236}">
                <a16:creationId xmlns:a16="http://schemas.microsoft.com/office/drawing/2014/main" id="{0ACC18A6-49B6-40AE-AEA4-CE80EE920BA7}"/>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4" name="Slide Number Placeholder 5">
            <a:extLst>
              <a:ext uri="{FF2B5EF4-FFF2-40B4-BE49-F238E27FC236}">
                <a16:creationId xmlns:a16="http://schemas.microsoft.com/office/drawing/2014/main" id="{98A9821B-874E-45B9-87CC-0EC5ABAC36A0}"/>
              </a:ext>
            </a:extLst>
          </p:cNvPr>
          <p:cNvSpPr>
            <a:spLocks noGrp="1"/>
          </p:cNvSpPr>
          <p:nvPr>
            <p:ph type="sldNum" sz="quarter" idx="12"/>
          </p:nvPr>
        </p:nvSpPr>
        <p:spPr/>
        <p:txBody>
          <a:bodyPr/>
          <a:lstStyle>
            <a:lvl1pPr>
              <a:defRPr/>
            </a:lvl1pPr>
          </a:lstStyle>
          <a:p>
            <a:pPr>
              <a:defRPr/>
            </a:pPr>
            <a:fld id="{085FEE8A-F8CA-4036-A060-4C31AF897F0E}" type="slidenum">
              <a:rPr lang="en-US" altLang="en-US"/>
              <a:pPr>
                <a:defRPr/>
              </a:pPr>
              <a:t>‹#›</a:t>
            </a:fld>
            <a:endParaRPr lang="en-US" altLang="en-US"/>
          </a:p>
        </p:txBody>
      </p:sp>
    </p:spTree>
    <p:extLst>
      <p:ext uri="{BB962C8B-B14F-4D97-AF65-F5344CB8AC3E}">
        <p14:creationId xmlns:p14="http://schemas.microsoft.com/office/powerpoint/2010/main" val="2854618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074E8AA-A76F-4882-B468-1C1CEC372B57}"/>
              </a:ext>
            </a:extLst>
          </p:cNvPr>
          <p:cNvSpPr>
            <a:spLocks noGrp="1"/>
          </p:cNvSpPr>
          <p:nvPr>
            <p:ph type="dt" sz="half" idx="10"/>
          </p:nvPr>
        </p:nvSpPr>
        <p:spPr/>
        <p:txBody>
          <a:bodyPr/>
          <a:lstStyle>
            <a:lvl1pPr>
              <a:defRPr/>
            </a:lvl1pPr>
          </a:lstStyle>
          <a:p>
            <a:pPr>
              <a:defRPr/>
            </a:pPr>
            <a:fld id="{68930094-D77E-440E-956B-06749CB0A814}" type="datetime1">
              <a:rPr lang="en-US"/>
              <a:pPr>
                <a:defRPr/>
              </a:pPr>
              <a:t>10/31/2022</a:t>
            </a:fld>
            <a:endParaRPr lang="en-US"/>
          </a:p>
        </p:txBody>
      </p:sp>
      <p:sp>
        <p:nvSpPr>
          <p:cNvPr id="6" name="Footer Placeholder 4">
            <a:extLst>
              <a:ext uri="{FF2B5EF4-FFF2-40B4-BE49-F238E27FC236}">
                <a16:creationId xmlns:a16="http://schemas.microsoft.com/office/drawing/2014/main" id="{D8856A00-AFDB-4CA2-BC19-C97E2AAA0077}"/>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7" name="Slide Number Placeholder 5">
            <a:extLst>
              <a:ext uri="{FF2B5EF4-FFF2-40B4-BE49-F238E27FC236}">
                <a16:creationId xmlns:a16="http://schemas.microsoft.com/office/drawing/2014/main" id="{D58C1D17-691B-47B9-8228-1EB59346DEF1}"/>
              </a:ext>
            </a:extLst>
          </p:cNvPr>
          <p:cNvSpPr>
            <a:spLocks noGrp="1"/>
          </p:cNvSpPr>
          <p:nvPr>
            <p:ph type="sldNum" sz="quarter" idx="12"/>
          </p:nvPr>
        </p:nvSpPr>
        <p:spPr/>
        <p:txBody>
          <a:bodyPr/>
          <a:lstStyle>
            <a:lvl1pPr>
              <a:defRPr/>
            </a:lvl1pPr>
          </a:lstStyle>
          <a:p>
            <a:pPr>
              <a:defRPr/>
            </a:pPr>
            <a:fld id="{5B43757B-B9DF-4EF6-8A57-852652AF7B0F}" type="slidenum">
              <a:rPr lang="en-US" altLang="en-US"/>
              <a:pPr>
                <a:defRPr/>
              </a:pPr>
              <a:t>‹#›</a:t>
            </a:fld>
            <a:endParaRPr lang="en-US" altLang="en-US"/>
          </a:p>
        </p:txBody>
      </p:sp>
    </p:spTree>
    <p:extLst>
      <p:ext uri="{BB962C8B-B14F-4D97-AF65-F5344CB8AC3E}">
        <p14:creationId xmlns:p14="http://schemas.microsoft.com/office/powerpoint/2010/main" val="1570188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1D33C8C-F6AC-4CE7-91DE-834856A4D283}"/>
              </a:ext>
            </a:extLst>
          </p:cNvPr>
          <p:cNvSpPr>
            <a:spLocks noGrp="1"/>
          </p:cNvSpPr>
          <p:nvPr>
            <p:ph type="dt" sz="half" idx="10"/>
          </p:nvPr>
        </p:nvSpPr>
        <p:spPr/>
        <p:txBody>
          <a:bodyPr/>
          <a:lstStyle>
            <a:lvl1pPr>
              <a:defRPr/>
            </a:lvl1pPr>
          </a:lstStyle>
          <a:p>
            <a:pPr>
              <a:defRPr/>
            </a:pPr>
            <a:fld id="{6DCF9CFA-281D-4EA0-BE06-449DFD7F1672}" type="datetime1">
              <a:rPr lang="en-US"/>
              <a:pPr>
                <a:defRPr/>
              </a:pPr>
              <a:t>10/31/2022</a:t>
            </a:fld>
            <a:endParaRPr lang="en-US"/>
          </a:p>
        </p:txBody>
      </p:sp>
      <p:sp>
        <p:nvSpPr>
          <p:cNvPr id="6" name="Footer Placeholder 4">
            <a:extLst>
              <a:ext uri="{FF2B5EF4-FFF2-40B4-BE49-F238E27FC236}">
                <a16:creationId xmlns:a16="http://schemas.microsoft.com/office/drawing/2014/main" id="{AD34AE3B-59D0-4200-80A6-743077941A3E}"/>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7" name="Slide Number Placeholder 5">
            <a:extLst>
              <a:ext uri="{FF2B5EF4-FFF2-40B4-BE49-F238E27FC236}">
                <a16:creationId xmlns:a16="http://schemas.microsoft.com/office/drawing/2014/main" id="{549B69E8-33A1-4648-BC67-223187EDD22F}"/>
              </a:ext>
            </a:extLst>
          </p:cNvPr>
          <p:cNvSpPr>
            <a:spLocks noGrp="1"/>
          </p:cNvSpPr>
          <p:nvPr>
            <p:ph type="sldNum" sz="quarter" idx="12"/>
          </p:nvPr>
        </p:nvSpPr>
        <p:spPr/>
        <p:txBody>
          <a:bodyPr/>
          <a:lstStyle>
            <a:lvl1pPr>
              <a:defRPr/>
            </a:lvl1pPr>
          </a:lstStyle>
          <a:p>
            <a:pPr>
              <a:defRPr/>
            </a:pPr>
            <a:fld id="{717E73AE-77DD-4AC6-9433-FF05D18C39FF}" type="slidenum">
              <a:rPr lang="en-US" altLang="en-US"/>
              <a:pPr>
                <a:defRPr/>
              </a:pPr>
              <a:t>‹#›</a:t>
            </a:fld>
            <a:endParaRPr lang="en-US" altLang="en-US"/>
          </a:p>
        </p:txBody>
      </p:sp>
    </p:spTree>
    <p:extLst>
      <p:ext uri="{BB962C8B-B14F-4D97-AF65-F5344CB8AC3E}">
        <p14:creationId xmlns:p14="http://schemas.microsoft.com/office/powerpoint/2010/main" val="3541906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DF4FF"/>
            </a:gs>
            <a:gs pos="100000">
              <a:srgbClr val="FFFFFF"/>
            </a:gs>
          </a:gsLst>
          <a:lin ang="5400000" scaled="1"/>
        </a:gradFill>
        <a:effectLst/>
      </p:bgPr>
    </p:bg>
    <p:spTree>
      <p:nvGrpSpPr>
        <p:cNvPr id="1" name=""/>
        <p:cNvGrpSpPr/>
        <p:nvPr/>
      </p:nvGrpSpPr>
      <p:grpSpPr>
        <a:xfrm>
          <a:off x="0" y="0"/>
          <a:ext cx="0" cy="0"/>
          <a:chOff x="0" y="0"/>
          <a:chExt cx="0" cy="0"/>
        </a:xfrm>
      </p:grpSpPr>
      <p:pic>
        <p:nvPicPr>
          <p:cNvPr id="1026" name="Picture 9" descr="header-bg">
            <a:extLst>
              <a:ext uri="{FF2B5EF4-FFF2-40B4-BE49-F238E27FC236}">
                <a16:creationId xmlns:a16="http://schemas.microsoft.com/office/drawing/2014/main" id="{061B4433-BCD7-41F7-8D81-76028FA03A6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4714875"/>
            <a:ext cx="9144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E97A9B45-4F80-4EEF-8183-DC43F4B08C9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C60FFC23-6105-4BC9-A7E2-DD027E5E9DA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CE7878-1CF8-4E6F-AED8-2CDEFCC33A3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13FE2AD-7878-438A-A3DF-46777E00B26D}" type="datetime1">
              <a:rPr lang="en-US"/>
              <a:pPr>
                <a:defRPr/>
              </a:pPr>
              <a:t>10/31/2022</a:t>
            </a:fld>
            <a:endParaRPr lang="en-US"/>
          </a:p>
        </p:txBody>
      </p:sp>
      <p:sp>
        <p:nvSpPr>
          <p:cNvPr id="5" name="Footer Placeholder 4">
            <a:extLst>
              <a:ext uri="{FF2B5EF4-FFF2-40B4-BE49-F238E27FC236}">
                <a16:creationId xmlns:a16="http://schemas.microsoft.com/office/drawing/2014/main" id="{C012513A-AFD7-4487-BBF2-915B3BF7A3C4}"/>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cs typeface="Arial" charset="0"/>
              </a:defRPr>
            </a:lvl1pPr>
          </a:lstStyle>
          <a:p>
            <a:pPr>
              <a:defRPr/>
            </a:pPr>
            <a:r>
              <a:rPr lang="en-US"/>
              <a:t>Proprietary and Confidential Information</a:t>
            </a:r>
          </a:p>
        </p:txBody>
      </p:sp>
      <p:sp>
        <p:nvSpPr>
          <p:cNvPr id="6" name="Slide Number Placeholder 5">
            <a:extLst>
              <a:ext uri="{FF2B5EF4-FFF2-40B4-BE49-F238E27FC236}">
                <a16:creationId xmlns:a16="http://schemas.microsoft.com/office/drawing/2014/main" id="{524359CC-C817-48F8-BDD7-540920D89E3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2DD73F50-B142-4843-A30B-858EB5BF8DCB}" type="slidenum">
              <a:rPr lang="en-US" altLang="en-US"/>
              <a:pPr>
                <a:defRPr/>
              </a:pPr>
              <a:t>‹#›</a:t>
            </a:fld>
            <a:endParaRPr lang="en-US" altLang="en-US"/>
          </a:p>
        </p:txBody>
      </p:sp>
      <p:pic>
        <p:nvPicPr>
          <p:cNvPr id="1032" name="Picture 7" descr="PA-logo">
            <a:extLst>
              <a:ext uri="{FF2B5EF4-FFF2-40B4-BE49-F238E27FC236}">
                <a16:creationId xmlns:a16="http://schemas.microsoft.com/office/drawing/2014/main" id="{91C0F01C-4973-4217-BC7B-DA0608928E2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2400" y="5524500"/>
            <a:ext cx="26193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9.png"/><Relationship Id="rId5" Type="http://schemas.openxmlformats.org/officeDocument/2006/relationships/diagramColors" Target="../diagrams/colors1.xml"/><Relationship Id="rId10" Type="http://schemas.openxmlformats.org/officeDocument/2006/relationships/image" Target="../media/image8.png"/><Relationship Id="rId4" Type="http://schemas.openxmlformats.org/officeDocument/2006/relationships/diagramQuickStyle" Target="../diagrams/quickStyle1.xml"/><Relationship Id="rId9"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microsoft.com/office/2018/10/relationships/comments" Target="../comments/modernComment_116_0.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8/10/relationships/comments" Target="../comments/modernComment_18A_E236194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18B_3E7CA4CE.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www.peregrine.aero/"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microsoft.com/office/2018/10/relationships/comments" Target="../comments/modernComment_14A_C7BD7E10.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B222C4-BE1F-4F59-BEFC-7FD8D4F2E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250" y="1185225"/>
            <a:ext cx="6571500" cy="4384026"/>
          </a:xfrm>
          <a:prstGeom prst="rect">
            <a:avLst/>
          </a:prstGeom>
        </p:spPr>
      </p:pic>
      <p:sp>
        <p:nvSpPr>
          <p:cNvPr id="3074" name="Footer Placeholder 4">
            <a:extLst>
              <a:ext uri="{FF2B5EF4-FFF2-40B4-BE49-F238E27FC236}">
                <a16:creationId xmlns:a16="http://schemas.microsoft.com/office/drawing/2014/main" id="{FB5D0971-FC97-4875-AC34-E3EF2493FA63}"/>
              </a:ext>
            </a:extLst>
          </p:cNvPr>
          <p:cNvSpPr>
            <a:spLocks noGrp="1"/>
          </p:cNvSpPr>
          <p:nvPr>
            <p:ph type="ftr" sz="quarter" idx="11"/>
          </p:nvPr>
        </p:nvSpPr>
        <p:spPr bwMode="auto">
          <a:xfrm>
            <a:off x="3124200" y="5943600"/>
            <a:ext cx="2895600" cy="777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dirty="0">
                <a:solidFill>
                  <a:srgbClr val="898989"/>
                </a:solidFill>
                <a:cs typeface="Arial" panose="020B0604020202020204" pitchFamily="34" charset="0"/>
              </a:rPr>
              <a:t>Proprietary and Confidential Information</a:t>
            </a:r>
          </a:p>
          <a:p>
            <a:pPr>
              <a:spcBef>
                <a:spcPct val="0"/>
              </a:spcBef>
              <a:buFontTx/>
              <a:buNone/>
            </a:pPr>
            <a:r>
              <a:rPr lang="en-US" altLang="en-US" sz="1200" dirty="0">
                <a:solidFill>
                  <a:srgbClr val="898989"/>
                </a:solidFill>
                <a:cs typeface="Arial" panose="020B0604020202020204" pitchFamily="34" charset="0"/>
              </a:rPr>
              <a:t>All figures used in this presentation are unaudited and rough estimates only</a:t>
            </a:r>
          </a:p>
        </p:txBody>
      </p:sp>
      <p:sp>
        <p:nvSpPr>
          <p:cNvPr id="3076" name="Text Placeholder 7">
            <a:extLst>
              <a:ext uri="{FF2B5EF4-FFF2-40B4-BE49-F238E27FC236}">
                <a16:creationId xmlns:a16="http://schemas.microsoft.com/office/drawing/2014/main" id="{71844DB8-4CB3-4D8B-844C-E133AEC3CF09}"/>
              </a:ext>
            </a:extLst>
          </p:cNvPr>
          <p:cNvSpPr txBox="1">
            <a:spLocks/>
          </p:cNvSpPr>
          <p:nvPr/>
        </p:nvSpPr>
        <p:spPr bwMode="auto">
          <a:xfrm>
            <a:off x="381000" y="336550"/>
            <a:ext cx="838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4000" dirty="0">
                <a:solidFill>
                  <a:srgbClr val="002060"/>
                </a:solidFill>
                <a:latin typeface="+mn-lt"/>
                <a:cs typeface="Tahoma" panose="020B0604030504040204" pitchFamily="34" charset="0"/>
              </a:rPr>
              <a:t>Peregrine Introduction to GE Aerospace</a:t>
            </a:r>
          </a:p>
        </p:txBody>
      </p:sp>
      <p:sp>
        <p:nvSpPr>
          <p:cNvPr id="6" name="Subtitle 5">
            <a:extLst>
              <a:ext uri="{FF2B5EF4-FFF2-40B4-BE49-F238E27FC236}">
                <a16:creationId xmlns:a16="http://schemas.microsoft.com/office/drawing/2014/main" id="{BF8D5C5C-4DC2-42FD-9850-91C7F8958969}"/>
              </a:ext>
            </a:extLst>
          </p:cNvPr>
          <p:cNvSpPr>
            <a:spLocks noGrp="1"/>
          </p:cNvSpPr>
          <p:nvPr>
            <p:ph type="subTitle" idx="1"/>
          </p:nvPr>
        </p:nvSpPr>
        <p:spPr>
          <a:xfrm>
            <a:off x="1286250" y="1219200"/>
            <a:ext cx="6571500" cy="1752600"/>
          </a:xfrm>
        </p:spPr>
        <p:txBody>
          <a:bodyPr/>
          <a:lstStyle/>
          <a:p>
            <a:pPr>
              <a:spcBef>
                <a:spcPts val="600"/>
              </a:spcBef>
            </a:pPr>
            <a:r>
              <a:rPr lang="en-US" sz="2400" dirty="0">
                <a:solidFill>
                  <a:schemeClr val="bg1"/>
                </a:solidFill>
              </a:rPr>
              <a:t>System and Installation Designs, Approvals and Hardware: From the Drawing Board to the Sky </a:t>
            </a:r>
          </a:p>
        </p:txBody>
      </p:sp>
      <p:pic>
        <p:nvPicPr>
          <p:cNvPr id="4" name="Picture 3">
            <a:extLst>
              <a:ext uri="{FF2B5EF4-FFF2-40B4-BE49-F238E27FC236}">
                <a16:creationId xmlns:a16="http://schemas.microsoft.com/office/drawing/2014/main" id="{9D5BA784-87F8-84C6-0568-D2FDA6F91B07}"/>
              </a:ext>
            </a:extLst>
          </p:cNvPr>
          <p:cNvPicPr>
            <a:picLocks noChangeAspect="1"/>
          </p:cNvPicPr>
          <p:nvPr/>
        </p:nvPicPr>
        <p:blipFill>
          <a:blip r:embed="rId4"/>
          <a:stretch>
            <a:fillRect/>
          </a:stretch>
        </p:blipFill>
        <p:spPr>
          <a:xfrm>
            <a:off x="6081408" y="5943601"/>
            <a:ext cx="2883478" cy="810120"/>
          </a:xfrm>
          <a:prstGeom prst="rect">
            <a:avLst/>
          </a:prstGeom>
        </p:spPr>
      </p:pic>
    </p:spTree>
    <p:extLst>
      <p:ext uri="{BB962C8B-B14F-4D97-AF65-F5344CB8AC3E}">
        <p14:creationId xmlns:p14="http://schemas.microsoft.com/office/powerpoint/2010/main" val="3028248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DF4FF"/>
            </a:gs>
            <a:gs pos="100000">
              <a:srgbClr val="FFFFFF"/>
            </a:gs>
          </a:gsLst>
          <a:lin ang="5400000" scaled="1"/>
        </a:grad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73A27140-B804-4519-9A5F-8CB976E5FE88}"/>
              </a:ext>
            </a:extLst>
          </p:cNvPr>
          <p:cNvSpPr/>
          <p:nvPr/>
        </p:nvSpPr>
        <p:spPr>
          <a:xfrm>
            <a:off x="3564582" y="1906742"/>
            <a:ext cx="5105400" cy="3626389"/>
          </a:xfrm>
          <a:prstGeom prst="roundRect">
            <a:avLst/>
          </a:prstGeom>
          <a:solidFill>
            <a:srgbClr val="003399">
              <a:alpha val="4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Diagram 20">
            <a:extLst>
              <a:ext uri="{FF2B5EF4-FFF2-40B4-BE49-F238E27FC236}">
                <a16:creationId xmlns:a16="http://schemas.microsoft.com/office/drawing/2014/main" id="{D7C57513-5796-4C1B-9F85-443A3B5CE6F7}"/>
              </a:ext>
            </a:extLst>
          </p:cNvPr>
          <p:cNvGraphicFramePr/>
          <p:nvPr>
            <p:extLst>
              <p:ext uri="{D42A27DB-BD31-4B8C-83A1-F6EECF244321}">
                <p14:modId xmlns:p14="http://schemas.microsoft.com/office/powerpoint/2010/main" val="484320159"/>
              </p:ext>
            </p:extLst>
          </p:nvPr>
        </p:nvGraphicFramePr>
        <p:xfrm>
          <a:off x="3412182" y="1957030"/>
          <a:ext cx="5486400" cy="3553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507" name="Content Placeholder 2">
            <a:extLst>
              <a:ext uri="{FF2B5EF4-FFF2-40B4-BE49-F238E27FC236}">
                <a16:creationId xmlns:a16="http://schemas.microsoft.com/office/drawing/2014/main" id="{3880B9F7-C9EA-4A83-B3F5-AFCF1719FB29}"/>
              </a:ext>
            </a:extLst>
          </p:cNvPr>
          <p:cNvSpPr>
            <a:spLocks noGrp="1"/>
          </p:cNvSpPr>
          <p:nvPr>
            <p:ph idx="1"/>
          </p:nvPr>
        </p:nvSpPr>
        <p:spPr>
          <a:xfrm>
            <a:off x="2645716" y="5617987"/>
            <a:ext cx="6319169" cy="435850"/>
          </a:xfrm>
        </p:spPr>
        <p:txBody>
          <a:bodyPr/>
          <a:lstStyle/>
          <a:p>
            <a:pPr marL="400050" lvl="1" indent="0">
              <a:buFont typeface="Arial" panose="020B0604020202020204" pitchFamily="34" charset="0"/>
              <a:buNone/>
              <a:defRPr/>
            </a:pPr>
            <a:r>
              <a:rPr lang="en-US" altLang="en-US" sz="1100" i="1" dirty="0">
                <a:solidFill>
                  <a:srgbClr val="002060"/>
                </a:solidFill>
                <a:ea typeface="Tahoma" panose="020B0604030504040204" pitchFamily="34" charset="0"/>
                <a:cs typeface="Tahoma" panose="020B0604030504040204" pitchFamily="34" charset="0"/>
              </a:rPr>
              <a:t>An STC (</a:t>
            </a:r>
            <a:r>
              <a:rPr lang="en-US" altLang="en-US" sz="1100" b="1" i="1" dirty="0">
                <a:solidFill>
                  <a:srgbClr val="002060"/>
                </a:solidFill>
                <a:ea typeface="Tahoma" panose="020B0604030504040204" pitchFamily="34" charset="0"/>
                <a:cs typeface="Tahoma" panose="020B0604030504040204" pitchFamily="34" charset="0"/>
              </a:rPr>
              <a:t>S</a:t>
            </a:r>
            <a:r>
              <a:rPr lang="en-US" altLang="en-US" sz="1100" i="1" dirty="0">
                <a:solidFill>
                  <a:srgbClr val="002060"/>
                </a:solidFill>
                <a:ea typeface="Tahoma" panose="020B0604030504040204" pitchFamily="34" charset="0"/>
                <a:cs typeface="Tahoma" panose="020B0604030504040204" pitchFamily="34" charset="0"/>
              </a:rPr>
              <a:t>upplemental </a:t>
            </a:r>
            <a:r>
              <a:rPr lang="en-US" altLang="en-US" sz="1100" b="1" i="1" dirty="0">
                <a:solidFill>
                  <a:srgbClr val="002060"/>
                </a:solidFill>
                <a:ea typeface="Tahoma" panose="020B0604030504040204" pitchFamily="34" charset="0"/>
                <a:cs typeface="Tahoma" panose="020B0604030504040204" pitchFamily="34" charset="0"/>
              </a:rPr>
              <a:t>T</a:t>
            </a:r>
            <a:r>
              <a:rPr lang="en-US" altLang="en-US" sz="1100" i="1" dirty="0">
                <a:solidFill>
                  <a:srgbClr val="002060"/>
                </a:solidFill>
                <a:ea typeface="Tahoma" panose="020B0604030504040204" pitchFamily="34" charset="0"/>
                <a:cs typeface="Tahoma" panose="020B0604030504040204" pitchFamily="34" charset="0"/>
              </a:rPr>
              <a:t>ype </a:t>
            </a:r>
            <a:r>
              <a:rPr lang="en-US" altLang="en-US" sz="1100" b="1" i="1" dirty="0">
                <a:solidFill>
                  <a:srgbClr val="002060"/>
                </a:solidFill>
                <a:ea typeface="Tahoma" panose="020B0604030504040204" pitchFamily="34" charset="0"/>
                <a:cs typeface="Tahoma" panose="020B0604030504040204" pitchFamily="34" charset="0"/>
              </a:rPr>
              <a:t>C</a:t>
            </a:r>
            <a:r>
              <a:rPr lang="en-US" altLang="en-US" sz="1100" i="1" dirty="0">
                <a:solidFill>
                  <a:srgbClr val="002060"/>
                </a:solidFill>
                <a:ea typeface="Tahoma" panose="020B0604030504040204" pitchFamily="34" charset="0"/>
                <a:cs typeface="Tahoma" panose="020B0604030504040204" pitchFamily="34" charset="0"/>
              </a:rPr>
              <a:t>ertificate) is an FAA-approved design change that supports alteration of an aircraft for the purpose of improving safety, functionality, performance, or maintainability</a:t>
            </a:r>
          </a:p>
        </p:txBody>
      </p:sp>
      <p:sp>
        <p:nvSpPr>
          <p:cNvPr id="7171" name="Footer Placeholder 3">
            <a:extLst>
              <a:ext uri="{FF2B5EF4-FFF2-40B4-BE49-F238E27FC236}">
                <a16:creationId xmlns:a16="http://schemas.microsoft.com/office/drawing/2014/main" id="{5BBA7801-F882-40B8-8EEC-363B703E708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sp>
        <p:nvSpPr>
          <p:cNvPr id="7173" name="Text Placeholder 7">
            <a:extLst>
              <a:ext uri="{FF2B5EF4-FFF2-40B4-BE49-F238E27FC236}">
                <a16:creationId xmlns:a16="http://schemas.microsoft.com/office/drawing/2014/main" id="{E4D17B5F-0FE8-49CF-84FD-C46FC39DB6DB}"/>
              </a:ext>
            </a:extLst>
          </p:cNvPr>
          <p:cNvSpPr txBox="1">
            <a:spLocks/>
          </p:cNvSpPr>
          <p:nvPr/>
        </p:nvSpPr>
        <p:spPr bwMode="auto">
          <a:xfrm>
            <a:off x="-15875" y="325438"/>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4000" dirty="0">
                <a:solidFill>
                  <a:srgbClr val="002060"/>
                </a:solidFill>
                <a:latin typeface="+mn-lt"/>
                <a:cs typeface="Tahoma" panose="020B0604030504040204" pitchFamily="34" charset="0"/>
              </a:rPr>
              <a:t>Our Mission</a:t>
            </a:r>
          </a:p>
        </p:txBody>
      </p:sp>
      <p:sp>
        <p:nvSpPr>
          <p:cNvPr id="2" name="TextBox 1">
            <a:extLst>
              <a:ext uri="{FF2B5EF4-FFF2-40B4-BE49-F238E27FC236}">
                <a16:creationId xmlns:a16="http://schemas.microsoft.com/office/drawing/2014/main" id="{5A0F68E6-CA19-476D-9D63-FD4EEFA1354D}"/>
              </a:ext>
            </a:extLst>
          </p:cNvPr>
          <p:cNvSpPr txBox="1"/>
          <p:nvPr/>
        </p:nvSpPr>
        <p:spPr>
          <a:xfrm>
            <a:off x="1" y="1024018"/>
            <a:ext cx="9128124" cy="707886"/>
          </a:xfrm>
          <a:prstGeom prst="rect">
            <a:avLst/>
          </a:prstGeom>
          <a:noFill/>
        </p:spPr>
        <p:txBody>
          <a:bodyPr wrap="square" rtlCol="0">
            <a:spAutoFit/>
          </a:bodyPr>
          <a:lstStyle/>
          <a:p>
            <a:pPr marL="0" indent="0" algn="ctr">
              <a:buFont typeface="Arial" panose="020B0604020202020204" pitchFamily="34" charset="0"/>
              <a:buNone/>
              <a:defRPr/>
            </a:pPr>
            <a:r>
              <a:rPr lang="en-US" altLang="en-US" sz="2000" dirty="0">
                <a:solidFill>
                  <a:srgbClr val="002060"/>
                </a:solidFill>
                <a:latin typeface="+mn-lt"/>
                <a:ea typeface="Tahoma" panose="020B0604030504040204" pitchFamily="34" charset="0"/>
                <a:cs typeface="Tahoma" panose="020B0604030504040204" pitchFamily="34" charset="0"/>
              </a:rPr>
              <a:t>Provide end-to-end FAA-approved </a:t>
            </a:r>
            <a:r>
              <a:rPr lang="en-US" altLang="en-US" sz="2000" b="1" dirty="0">
                <a:solidFill>
                  <a:srgbClr val="002060"/>
                </a:solidFill>
                <a:latin typeface="+mn-lt"/>
                <a:ea typeface="Tahoma" panose="020B0604030504040204" pitchFamily="34" charset="0"/>
                <a:cs typeface="Tahoma" panose="020B0604030504040204" pitchFamily="34" charset="0"/>
              </a:rPr>
              <a:t>STC</a:t>
            </a:r>
            <a:r>
              <a:rPr lang="en-US" altLang="en-US" sz="2000" dirty="0">
                <a:solidFill>
                  <a:srgbClr val="002060"/>
                </a:solidFill>
                <a:latin typeface="+mn-lt"/>
                <a:ea typeface="Tahoma" panose="020B0604030504040204" pitchFamily="34" charset="0"/>
                <a:cs typeface="Tahoma" panose="020B0604030504040204" pitchFamily="34" charset="0"/>
              </a:rPr>
              <a:t> solutions for our </a:t>
            </a:r>
            <a:r>
              <a:rPr lang="en-US" altLang="en-US" sz="2000" b="1" dirty="0">
                <a:solidFill>
                  <a:srgbClr val="002060"/>
                </a:solidFill>
                <a:latin typeface="+mn-lt"/>
                <a:ea typeface="Tahoma" panose="020B0604030504040204" pitchFamily="34" charset="0"/>
                <a:cs typeface="Tahoma" panose="020B0604030504040204" pitchFamily="34" charset="0"/>
              </a:rPr>
              <a:t>customer/partner network</a:t>
            </a:r>
            <a:r>
              <a:rPr lang="en-US" altLang="en-US" sz="2000" dirty="0">
                <a:solidFill>
                  <a:srgbClr val="002060"/>
                </a:solidFill>
                <a:latin typeface="+mn-lt"/>
                <a:ea typeface="Tahoma" panose="020B0604030504040204" pitchFamily="34" charset="0"/>
                <a:cs typeface="Tahoma" panose="020B0604030504040204" pitchFamily="34" charset="0"/>
              </a:rPr>
              <a:t> using </a:t>
            </a:r>
            <a:r>
              <a:rPr lang="en-US" altLang="en-US" sz="2000" b="1" dirty="0">
                <a:solidFill>
                  <a:srgbClr val="002060"/>
                </a:solidFill>
                <a:latin typeface="+mn-lt"/>
                <a:ea typeface="Tahoma" panose="020B0604030504040204" pitchFamily="34" charset="0"/>
                <a:cs typeface="Tahoma" panose="020B0604030504040204" pitchFamily="34" charset="0"/>
              </a:rPr>
              <a:t>trusted avionics equipment</a:t>
            </a:r>
            <a:r>
              <a:rPr lang="en-US" altLang="en-US" sz="2000" dirty="0">
                <a:solidFill>
                  <a:srgbClr val="002060"/>
                </a:solidFill>
                <a:latin typeface="+mn-lt"/>
                <a:ea typeface="Tahoma" panose="020B0604030504040204" pitchFamily="34" charset="0"/>
                <a:cs typeface="Tahoma" panose="020B0604030504040204" pitchFamily="34" charset="0"/>
              </a:rPr>
              <a:t> and proven</a:t>
            </a:r>
            <a:r>
              <a:rPr lang="en-US" altLang="en-US" sz="2000" b="1" dirty="0">
                <a:solidFill>
                  <a:srgbClr val="002060"/>
                </a:solidFill>
                <a:latin typeface="+mn-lt"/>
                <a:ea typeface="Tahoma" panose="020B0604030504040204" pitchFamily="34" charset="0"/>
                <a:cs typeface="Tahoma" panose="020B0604030504040204" pitchFamily="34" charset="0"/>
              </a:rPr>
              <a:t> FAA certification methods</a:t>
            </a:r>
            <a:endParaRPr lang="en-US" altLang="en-US" sz="2000" dirty="0">
              <a:solidFill>
                <a:srgbClr val="002060"/>
              </a:solidFill>
              <a:latin typeface="+mn-lt"/>
              <a:ea typeface="Tahoma" panose="020B0604030504040204" pitchFamily="34" charset="0"/>
              <a:cs typeface="Tahoma" panose="020B0604030504040204" pitchFamily="34" charset="0"/>
            </a:endParaRPr>
          </a:p>
        </p:txBody>
      </p:sp>
      <p:pic>
        <p:nvPicPr>
          <p:cNvPr id="25" name="Picture 24">
            <a:extLst>
              <a:ext uri="{FF2B5EF4-FFF2-40B4-BE49-F238E27FC236}">
                <a16:creationId xmlns:a16="http://schemas.microsoft.com/office/drawing/2014/main" id="{7E453BCC-1DB2-4E1C-81C5-F23E6E9C8A18}"/>
              </a:ext>
            </a:extLst>
          </p:cNvPr>
          <p:cNvPicPr>
            <a:picLocks noChangeAspect="1"/>
          </p:cNvPicPr>
          <p:nvPr/>
        </p:nvPicPr>
        <p:blipFill>
          <a:blip r:embed="rId7"/>
          <a:stretch>
            <a:fillRect/>
          </a:stretch>
        </p:blipFill>
        <p:spPr>
          <a:xfrm>
            <a:off x="7298382" y="4581888"/>
            <a:ext cx="838200" cy="838200"/>
          </a:xfrm>
          <a:prstGeom prst="rect">
            <a:avLst/>
          </a:prstGeom>
        </p:spPr>
      </p:pic>
      <p:pic>
        <p:nvPicPr>
          <p:cNvPr id="6" name="Picture 5">
            <a:extLst>
              <a:ext uri="{FF2B5EF4-FFF2-40B4-BE49-F238E27FC236}">
                <a16:creationId xmlns:a16="http://schemas.microsoft.com/office/drawing/2014/main" id="{05B7FD12-ACC1-444A-BCC0-D9E7720BF5C9}"/>
              </a:ext>
            </a:extLst>
          </p:cNvPr>
          <p:cNvPicPr>
            <a:picLocks noChangeAspect="1"/>
          </p:cNvPicPr>
          <p:nvPr/>
        </p:nvPicPr>
        <p:blipFill>
          <a:blip r:embed="rId8"/>
          <a:stretch>
            <a:fillRect/>
          </a:stretch>
        </p:blipFill>
        <p:spPr>
          <a:xfrm>
            <a:off x="5164782" y="2971800"/>
            <a:ext cx="1710035" cy="1213186"/>
          </a:xfrm>
          <a:prstGeom prst="rect">
            <a:avLst/>
          </a:prstGeom>
          <a:blipFill dpi="0" rotWithShape="1">
            <a:blip r:embed="rId9">
              <a:alphaModFix amt="50000"/>
            </a:blip>
            <a:srcRect/>
            <a:tile tx="0" ty="0" sx="100000" sy="100000" flip="none" algn="tl"/>
          </a:blipFill>
          <a:effectLst>
            <a:glow rad="127000">
              <a:schemeClr val="accent1">
                <a:alpha val="27000"/>
              </a:schemeClr>
            </a:glow>
            <a:softEdge rad="431800"/>
          </a:effectLst>
        </p:spPr>
      </p:pic>
      <p:sp>
        <p:nvSpPr>
          <p:cNvPr id="12" name="TextBox 11">
            <a:extLst>
              <a:ext uri="{FF2B5EF4-FFF2-40B4-BE49-F238E27FC236}">
                <a16:creationId xmlns:a16="http://schemas.microsoft.com/office/drawing/2014/main" id="{3C0CBB4F-AFD3-4D54-8067-1DC5210E1CD1}"/>
              </a:ext>
            </a:extLst>
          </p:cNvPr>
          <p:cNvSpPr txBox="1"/>
          <p:nvPr/>
        </p:nvSpPr>
        <p:spPr>
          <a:xfrm>
            <a:off x="1203401" y="3554371"/>
            <a:ext cx="1981200" cy="523220"/>
          </a:xfrm>
          <a:prstGeom prst="rect">
            <a:avLst/>
          </a:prstGeom>
          <a:noFill/>
        </p:spPr>
        <p:txBody>
          <a:bodyPr wrap="square" rtlCol="0">
            <a:spAutoFit/>
          </a:bodyPr>
          <a:lstStyle/>
          <a:p>
            <a:pPr marL="0" indent="0" algn="ctr">
              <a:buFont typeface="Arial" panose="020B0604020202020204" pitchFamily="34" charset="0"/>
              <a:buNone/>
              <a:defRPr/>
            </a:pPr>
            <a:r>
              <a:rPr lang="en-US" altLang="en-US" sz="1400" i="1" dirty="0">
                <a:solidFill>
                  <a:srgbClr val="002060"/>
                </a:solidFill>
                <a:latin typeface="+mn-lt"/>
                <a:ea typeface="Tahoma" panose="020B0604030504040204" pitchFamily="34" charset="0"/>
                <a:cs typeface="Tahoma" panose="020B0604030504040204" pitchFamily="34" charset="0"/>
              </a:rPr>
              <a:t>Installing new avionics in existing airframes</a:t>
            </a:r>
          </a:p>
        </p:txBody>
      </p:sp>
      <p:sp>
        <p:nvSpPr>
          <p:cNvPr id="14" name="Arrow: Right 13">
            <a:extLst>
              <a:ext uri="{FF2B5EF4-FFF2-40B4-BE49-F238E27FC236}">
                <a16:creationId xmlns:a16="http://schemas.microsoft.com/office/drawing/2014/main" id="{50532766-E5D7-4435-8AA6-1DA5385856E4}"/>
              </a:ext>
            </a:extLst>
          </p:cNvPr>
          <p:cNvSpPr/>
          <p:nvPr/>
        </p:nvSpPr>
        <p:spPr>
          <a:xfrm rot="4951696">
            <a:off x="641965" y="3549337"/>
            <a:ext cx="673361" cy="523851"/>
          </a:xfrm>
          <a:prstGeom prst="rightArrow">
            <a:avLst/>
          </a:prstGeom>
          <a:solidFill>
            <a:srgbClr val="0070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9494109-484C-374F-35E1-990A659D67A0}"/>
              </a:ext>
            </a:extLst>
          </p:cNvPr>
          <p:cNvPicPr>
            <a:picLocks noChangeAspect="1"/>
          </p:cNvPicPr>
          <p:nvPr/>
        </p:nvPicPr>
        <p:blipFill>
          <a:blip r:embed="rId10"/>
          <a:stretch>
            <a:fillRect/>
          </a:stretch>
        </p:blipFill>
        <p:spPr>
          <a:xfrm>
            <a:off x="399198" y="1902400"/>
            <a:ext cx="2258808" cy="1481475"/>
          </a:xfrm>
          <a:prstGeom prst="rect">
            <a:avLst/>
          </a:prstGeom>
        </p:spPr>
      </p:pic>
      <p:pic>
        <p:nvPicPr>
          <p:cNvPr id="9" name="Picture 8">
            <a:extLst>
              <a:ext uri="{FF2B5EF4-FFF2-40B4-BE49-F238E27FC236}">
                <a16:creationId xmlns:a16="http://schemas.microsoft.com/office/drawing/2014/main" id="{5F3D577F-2252-986D-EF2E-0FCA4B93C0B8}"/>
              </a:ext>
            </a:extLst>
          </p:cNvPr>
          <p:cNvPicPr>
            <a:picLocks noChangeAspect="1"/>
          </p:cNvPicPr>
          <p:nvPr/>
        </p:nvPicPr>
        <p:blipFill>
          <a:blip r:embed="rId11"/>
          <a:stretch>
            <a:fillRect/>
          </a:stretch>
        </p:blipFill>
        <p:spPr>
          <a:xfrm>
            <a:off x="493683" y="4229433"/>
            <a:ext cx="2614949" cy="1190655"/>
          </a:xfrm>
          <a:prstGeom prst="rect">
            <a:avLst/>
          </a:prstGeom>
        </p:spPr>
      </p:pic>
    </p:spTree>
    <p:extLst>
      <p:ext uri="{BB962C8B-B14F-4D97-AF65-F5344CB8AC3E}">
        <p14:creationId xmlns:p14="http://schemas.microsoft.com/office/powerpoint/2010/main" val="2468593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4">
            <a:extLst>
              <a:ext uri="{FF2B5EF4-FFF2-40B4-BE49-F238E27FC236}">
                <a16:creationId xmlns:a16="http://schemas.microsoft.com/office/drawing/2014/main" id="{4C293F0A-D02C-47CD-BAFD-F350E346CD9E}"/>
              </a:ext>
            </a:extLst>
          </p:cNvPr>
          <p:cNvSpPr>
            <a:spLocks noGrp="1"/>
          </p:cNvSpPr>
          <p:nvPr>
            <p:ph type="ftr" sz="quarter" idx="11"/>
          </p:nvPr>
        </p:nvSpPr>
        <p:spPr bwMode="auto">
          <a:xfrm>
            <a:off x="3124200" y="6620007"/>
            <a:ext cx="28956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dirty="0">
                <a:solidFill>
                  <a:srgbClr val="898989"/>
                </a:solidFill>
                <a:cs typeface="Arial" panose="020B0604020202020204" pitchFamily="34" charset="0"/>
              </a:rPr>
              <a:t>Proprietary and Confidential Information</a:t>
            </a:r>
          </a:p>
        </p:txBody>
      </p:sp>
      <p:sp>
        <p:nvSpPr>
          <p:cNvPr id="10243" name="Text Placeholder 7">
            <a:extLst>
              <a:ext uri="{FF2B5EF4-FFF2-40B4-BE49-F238E27FC236}">
                <a16:creationId xmlns:a16="http://schemas.microsoft.com/office/drawing/2014/main" id="{0943AA18-7B0C-4E63-8D55-60649D1D0F6B}"/>
              </a:ext>
            </a:extLst>
          </p:cNvPr>
          <p:cNvSpPr txBox="1">
            <a:spLocks/>
          </p:cNvSpPr>
          <p:nvPr/>
        </p:nvSpPr>
        <p:spPr bwMode="auto">
          <a:xfrm>
            <a:off x="0" y="216897"/>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4000" dirty="0">
                <a:solidFill>
                  <a:srgbClr val="002060"/>
                </a:solidFill>
                <a:latin typeface="+mn-lt"/>
                <a:cs typeface="Tahoma" panose="020B0604030504040204" pitchFamily="34" charset="0"/>
              </a:rPr>
              <a:t>Peregrine Certification Experience</a:t>
            </a:r>
          </a:p>
        </p:txBody>
      </p:sp>
      <p:pic>
        <p:nvPicPr>
          <p:cNvPr id="3" name="Picture 2">
            <a:extLst>
              <a:ext uri="{FF2B5EF4-FFF2-40B4-BE49-F238E27FC236}">
                <a16:creationId xmlns:a16="http://schemas.microsoft.com/office/drawing/2014/main" id="{0DE2B1BE-BA66-416D-89B9-EB48E39F8996}"/>
              </a:ext>
            </a:extLst>
          </p:cNvPr>
          <p:cNvPicPr>
            <a:picLocks noChangeAspect="1"/>
          </p:cNvPicPr>
          <p:nvPr/>
        </p:nvPicPr>
        <p:blipFill>
          <a:blip r:embed="rId4"/>
          <a:stretch>
            <a:fillRect/>
          </a:stretch>
        </p:blipFill>
        <p:spPr>
          <a:xfrm>
            <a:off x="641554" y="1063178"/>
            <a:ext cx="4469780" cy="1981200"/>
          </a:xfrm>
          <a:prstGeom prst="rect">
            <a:avLst/>
          </a:prstGeom>
        </p:spPr>
      </p:pic>
      <p:sp>
        <p:nvSpPr>
          <p:cNvPr id="7" name="Content Placeholder 2">
            <a:extLst>
              <a:ext uri="{FF2B5EF4-FFF2-40B4-BE49-F238E27FC236}">
                <a16:creationId xmlns:a16="http://schemas.microsoft.com/office/drawing/2014/main" id="{96F1D539-F97E-4EA3-B6BE-74A60E4CDA06}"/>
              </a:ext>
            </a:extLst>
          </p:cNvPr>
          <p:cNvSpPr txBox="1">
            <a:spLocks/>
          </p:cNvSpPr>
          <p:nvPr/>
        </p:nvSpPr>
        <p:spPr>
          <a:xfrm>
            <a:off x="5257800" y="1202757"/>
            <a:ext cx="3648051" cy="3797257"/>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2000" dirty="0">
                <a:solidFill>
                  <a:srgbClr val="002060"/>
                </a:solidFill>
                <a:cs typeface="Tahoma" panose="020B0604030504040204" pitchFamily="34" charset="0"/>
              </a:rPr>
              <a:t>Flight deck updates</a:t>
            </a:r>
          </a:p>
          <a:p>
            <a:r>
              <a:rPr lang="en-US" altLang="en-US" sz="2000" dirty="0">
                <a:solidFill>
                  <a:srgbClr val="002060"/>
                </a:solidFill>
                <a:cs typeface="Tahoma" panose="020B0604030504040204" pitchFamily="34" charset="0"/>
              </a:rPr>
              <a:t>Attitude Heading Reference Systems (AHRS)</a:t>
            </a:r>
          </a:p>
          <a:p>
            <a:r>
              <a:rPr lang="en-US" altLang="en-US" sz="2000" dirty="0">
                <a:solidFill>
                  <a:srgbClr val="002060"/>
                </a:solidFill>
                <a:cs typeface="Tahoma" panose="020B0604030504040204" pitchFamily="34" charset="0"/>
              </a:rPr>
              <a:t>FANS 1/A system</a:t>
            </a:r>
          </a:p>
          <a:p>
            <a:r>
              <a:rPr lang="en-US" altLang="en-US" sz="2000" dirty="0">
                <a:solidFill>
                  <a:srgbClr val="002060"/>
                </a:solidFill>
                <a:cs typeface="Tahoma" panose="020B0604030504040204" pitchFamily="34" charset="0"/>
              </a:rPr>
              <a:t>ADS-B OUT system</a:t>
            </a:r>
          </a:p>
          <a:p>
            <a:r>
              <a:rPr lang="en-US" altLang="en-US" sz="2000" dirty="0">
                <a:solidFill>
                  <a:srgbClr val="002060"/>
                </a:solidFill>
                <a:cs typeface="Tahoma" panose="020B0604030504040204" pitchFamily="34" charset="0"/>
              </a:rPr>
              <a:t>ADS-B IN system</a:t>
            </a:r>
          </a:p>
          <a:p>
            <a:r>
              <a:rPr lang="en-US" altLang="en-US" sz="2000" dirty="0">
                <a:solidFill>
                  <a:srgbClr val="002060"/>
                </a:solidFill>
                <a:cs typeface="Tahoma" panose="020B0604030504040204" pitchFamily="34" charset="0"/>
              </a:rPr>
              <a:t>TCAS II system upgrades</a:t>
            </a:r>
          </a:p>
          <a:p>
            <a:r>
              <a:rPr lang="en-US" altLang="en-US" sz="2000" dirty="0">
                <a:solidFill>
                  <a:srgbClr val="002060"/>
                </a:solidFill>
                <a:cs typeface="Tahoma" panose="020B0604030504040204" pitchFamily="34" charset="0"/>
              </a:rPr>
              <a:t>TCAS II compatible Mode S</a:t>
            </a:r>
          </a:p>
          <a:p>
            <a:r>
              <a:rPr lang="en-US" altLang="en-US" sz="2000" dirty="0">
                <a:solidFill>
                  <a:srgbClr val="002060"/>
                </a:solidFill>
                <a:cs typeface="Tahoma" panose="020B0604030504040204" pitchFamily="34" charset="0"/>
              </a:rPr>
              <a:t>Flight data recorders</a:t>
            </a:r>
          </a:p>
          <a:p>
            <a:r>
              <a:rPr lang="en-US" altLang="en-US" sz="2000" dirty="0">
                <a:solidFill>
                  <a:srgbClr val="002060"/>
                </a:solidFill>
                <a:cs typeface="Tahoma" panose="020B0604030504040204" pitchFamily="34" charset="0"/>
              </a:rPr>
              <a:t>VHF COM radio</a:t>
            </a:r>
          </a:p>
          <a:p>
            <a:r>
              <a:rPr lang="en-US" altLang="en-US" sz="2000" dirty="0">
                <a:solidFill>
                  <a:srgbClr val="002060"/>
                </a:solidFill>
                <a:cs typeface="Tahoma" panose="020B0604030504040204" pitchFamily="34" charset="0"/>
              </a:rPr>
              <a:t>Parts obsolescence solutions</a:t>
            </a:r>
          </a:p>
        </p:txBody>
      </p:sp>
      <p:pic>
        <p:nvPicPr>
          <p:cNvPr id="10" name="Picture 9">
            <a:extLst>
              <a:ext uri="{FF2B5EF4-FFF2-40B4-BE49-F238E27FC236}">
                <a16:creationId xmlns:a16="http://schemas.microsoft.com/office/drawing/2014/main" id="{69D1A84A-8AED-4D01-89D7-2CAAB0898C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600000">
            <a:off x="257973" y="3248585"/>
            <a:ext cx="2879406" cy="1923443"/>
          </a:xfrm>
          <a:prstGeom prst="rect">
            <a:avLst/>
          </a:prstGeom>
          <a:effectLst>
            <a:outerShdw blurRad="50800" dist="38100" dir="8100000" algn="tr" rotWithShape="0">
              <a:prstClr val="black">
                <a:alpha val="40000"/>
              </a:prstClr>
            </a:outerShdw>
          </a:effectLst>
        </p:spPr>
      </p:pic>
      <p:sp>
        <p:nvSpPr>
          <p:cNvPr id="9" name="Arrow: Right 8">
            <a:extLst>
              <a:ext uri="{FF2B5EF4-FFF2-40B4-BE49-F238E27FC236}">
                <a16:creationId xmlns:a16="http://schemas.microsoft.com/office/drawing/2014/main" id="{9738523D-5DD9-483A-A828-24DFD8A482CB}"/>
              </a:ext>
            </a:extLst>
          </p:cNvPr>
          <p:cNvSpPr/>
          <p:nvPr/>
        </p:nvSpPr>
        <p:spPr>
          <a:xfrm rot="2054531">
            <a:off x="2908425" y="4944646"/>
            <a:ext cx="673361" cy="523851"/>
          </a:xfrm>
          <a:prstGeom prst="rightArrow">
            <a:avLst/>
          </a:prstGeom>
          <a:solidFill>
            <a:srgbClr val="0070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C7E02386-B570-4EC4-8AC0-34F6EBC38D4F}"/>
              </a:ext>
            </a:extLst>
          </p:cNvPr>
          <p:cNvSpPr txBox="1">
            <a:spLocks/>
          </p:cNvSpPr>
          <p:nvPr/>
        </p:nvSpPr>
        <p:spPr>
          <a:xfrm>
            <a:off x="3142073" y="4178595"/>
            <a:ext cx="1555496" cy="665398"/>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1400" i="1" dirty="0">
                <a:solidFill>
                  <a:srgbClr val="002060"/>
                </a:solidFill>
                <a:cs typeface="Tahoma" panose="020B0604030504040204" pitchFamily="34" charset="0"/>
              </a:rPr>
              <a:t>Replacing old avionics with modern systems</a:t>
            </a:r>
          </a:p>
        </p:txBody>
      </p:sp>
      <p:sp>
        <p:nvSpPr>
          <p:cNvPr id="14" name="Content Placeholder 2">
            <a:extLst>
              <a:ext uri="{FF2B5EF4-FFF2-40B4-BE49-F238E27FC236}">
                <a16:creationId xmlns:a16="http://schemas.microsoft.com/office/drawing/2014/main" id="{DC8A0B6F-643C-4DBF-95B6-08205805672D}"/>
              </a:ext>
            </a:extLst>
          </p:cNvPr>
          <p:cNvSpPr txBox="1">
            <a:spLocks/>
          </p:cNvSpPr>
          <p:nvPr/>
        </p:nvSpPr>
        <p:spPr>
          <a:xfrm>
            <a:off x="76200" y="960486"/>
            <a:ext cx="1828800" cy="377557"/>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2000" i="1" dirty="0">
                <a:solidFill>
                  <a:srgbClr val="002060"/>
                </a:solidFill>
                <a:cs typeface="Tahoma" panose="020B0604030504040204" pitchFamily="34" charset="0"/>
              </a:rPr>
              <a:t>Many aircraft:</a:t>
            </a:r>
          </a:p>
        </p:txBody>
      </p:sp>
      <p:sp>
        <p:nvSpPr>
          <p:cNvPr id="15" name="Content Placeholder 2">
            <a:extLst>
              <a:ext uri="{FF2B5EF4-FFF2-40B4-BE49-F238E27FC236}">
                <a16:creationId xmlns:a16="http://schemas.microsoft.com/office/drawing/2014/main" id="{5F01B749-54B2-4961-B9A0-9BFCFF26FD63}"/>
              </a:ext>
            </a:extLst>
          </p:cNvPr>
          <p:cNvSpPr txBox="1">
            <a:spLocks/>
          </p:cNvSpPr>
          <p:nvPr/>
        </p:nvSpPr>
        <p:spPr>
          <a:xfrm>
            <a:off x="5160421" y="874399"/>
            <a:ext cx="1718758" cy="377557"/>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2000" i="1" dirty="0">
                <a:solidFill>
                  <a:srgbClr val="002060"/>
                </a:solidFill>
                <a:cs typeface="Tahoma" panose="020B0604030504040204" pitchFamily="34" charset="0"/>
              </a:rPr>
              <a:t>Many systems:</a:t>
            </a:r>
          </a:p>
        </p:txBody>
      </p:sp>
      <p:pic>
        <p:nvPicPr>
          <p:cNvPr id="4" name="Picture 3">
            <a:extLst>
              <a:ext uri="{FF2B5EF4-FFF2-40B4-BE49-F238E27FC236}">
                <a16:creationId xmlns:a16="http://schemas.microsoft.com/office/drawing/2014/main" id="{28A5EDBE-839A-6617-16A7-6F0A42EF1079}"/>
              </a:ext>
            </a:extLst>
          </p:cNvPr>
          <p:cNvPicPr>
            <a:picLocks noChangeAspect="1"/>
          </p:cNvPicPr>
          <p:nvPr/>
        </p:nvPicPr>
        <p:blipFill>
          <a:blip r:embed="rId6"/>
          <a:stretch>
            <a:fillRect/>
          </a:stretch>
        </p:blipFill>
        <p:spPr>
          <a:xfrm>
            <a:off x="3876097" y="5213639"/>
            <a:ext cx="4353503" cy="1374212"/>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3">
            <a:extLst>
              <a:ext uri="{FF2B5EF4-FFF2-40B4-BE49-F238E27FC236}">
                <a16:creationId xmlns:a16="http://schemas.microsoft.com/office/drawing/2014/main" id="{EB534568-CB3A-4268-BC46-47BF760A0D5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latin typeface="+mn-lt"/>
                <a:cs typeface="Arial" panose="020B0604020202020204" pitchFamily="34" charset="0"/>
              </a:rPr>
              <a:t>Proprietary and Confidential Information</a:t>
            </a:r>
          </a:p>
        </p:txBody>
      </p:sp>
      <p:sp>
        <p:nvSpPr>
          <p:cNvPr id="23555" name="Text Placeholder 7">
            <a:extLst>
              <a:ext uri="{FF2B5EF4-FFF2-40B4-BE49-F238E27FC236}">
                <a16:creationId xmlns:a16="http://schemas.microsoft.com/office/drawing/2014/main" id="{697A9470-7020-4A94-BED8-3409607BE25E}"/>
              </a:ext>
            </a:extLst>
          </p:cNvPr>
          <p:cNvSpPr txBox="1">
            <a:spLocks/>
          </p:cNvSpPr>
          <p:nvPr/>
        </p:nvSpPr>
        <p:spPr bwMode="auto">
          <a:xfrm>
            <a:off x="-7938" y="466725"/>
            <a:ext cx="9144001"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4000" dirty="0">
                <a:solidFill>
                  <a:srgbClr val="002060"/>
                </a:solidFill>
                <a:latin typeface="+mn-lt"/>
                <a:cs typeface="Tahoma" panose="020B0604030504040204" pitchFamily="34" charset="0"/>
              </a:rPr>
              <a:t>Capabilities</a:t>
            </a:r>
          </a:p>
        </p:txBody>
      </p:sp>
      <p:sp>
        <p:nvSpPr>
          <p:cNvPr id="23556" name="Text Placeholder 7">
            <a:extLst>
              <a:ext uri="{FF2B5EF4-FFF2-40B4-BE49-F238E27FC236}">
                <a16:creationId xmlns:a16="http://schemas.microsoft.com/office/drawing/2014/main" id="{6068F6BD-B3E9-4DAC-B3F8-31D9F4739989}"/>
              </a:ext>
            </a:extLst>
          </p:cNvPr>
          <p:cNvSpPr txBox="1">
            <a:spLocks/>
          </p:cNvSpPr>
          <p:nvPr/>
        </p:nvSpPr>
        <p:spPr bwMode="auto">
          <a:xfrm>
            <a:off x="762000" y="1219200"/>
            <a:ext cx="7924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1825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600"/>
              </a:spcBef>
            </a:pPr>
            <a:r>
              <a:rPr lang="en-US" altLang="en-US" sz="2400" dirty="0">
                <a:solidFill>
                  <a:srgbClr val="002060"/>
                </a:solidFill>
                <a:latin typeface="+mn-lt"/>
                <a:cs typeface="Tahoma" panose="020B0604030504040204" pitchFamily="34" charset="0"/>
              </a:rPr>
              <a:t>Engineering, certification and manufacturing.</a:t>
            </a:r>
          </a:p>
          <a:p>
            <a:pPr lvl="1" eaLnBrk="1" hangingPunct="1">
              <a:spcBef>
                <a:spcPts val="600"/>
              </a:spcBef>
            </a:pPr>
            <a:r>
              <a:rPr lang="en-US" altLang="en-US" sz="2000" dirty="0">
                <a:solidFill>
                  <a:srgbClr val="002060"/>
                </a:solidFill>
                <a:latin typeface="+mn-lt"/>
                <a:cs typeface="Tahoma" panose="020B0604030504040204" pitchFamily="34" charset="0"/>
              </a:rPr>
              <a:t>ODA application submitted 2020; expecting 1Q23 award</a:t>
            </a:r>
          </a:p>
          <a:p>
            <a:pPr eaLnBrk="1" hangingPunct="1">
              <a:spcBef>
                <a:spcPts val="600"/>
              </a:spcBef>
            </a:pPr>
            <a:r>
              <a:rPr lang="en-US" altLang="en-US" sz="2400" dirty="0">
                <a:solidFill>
                  <a:srgbClr val="002060"/>
                </a:solidFill>
                <a:latin typeface="+mn-lt"/>
                <a:cs typeface="Tahoma" panose="020B0604030504040204" pitchFamily="34" charset="0"/>
              </a:rPr>
              <a:t>Peregrine has been in business 13 years.</a:t>
            </a:r>
          </a:p>
          <a:p>
            <a:pPr eaLnBrk="1" hangingPunct="1">
              <a:spcBef>
                <a:spcPts val="600"/>
              </a:spcBef>
            </a:pPr>
            <a:r>
              <a:rPr lang="en-US" altLang="en-US" sz="2400" dirty="0">
                <a:solidFill>
                  <a:srgbClr val="002060"/>
                </a:solidFill>
                <a:latin typeface="+mn-lt"/>
                <a:cs typeface="Tahoma" panose="020B0604030504040204" pitchFamily="34" charset="0"/>
              </a:rPr>
              <a:t>Has obtained 30 unique STC’s with installations and PMA’s on thousands of aircraft.</a:t>
            </a:r>
          </a:p>
          <a:p>
            <a:pPr eaLnBrk="1" hangingPunct="1">
              <a:spcBef>
                <a:spcPts val="600"/>
              </a:spcBef>
            </a:pPr>
            <a:r>
              <a:rPr lang="en-US" altLang="en-US" sz="2400" dirty="0">
                <a:solidFill>
                  <a:srgbClr val="002060"/>
                </a:solidFill>
                <a:latin typeface="+mn-lt"/>
                <a:cs typeface="Tahoma" panose="020B0604030504040204" pitchFamily="34" charset="0"/>
              </a:rPr>
              <a:t>Experience with Garmin, Honeywell, Universal, Becker, Mid-Continent/True Blue, Trig, </a:t>
            </a:r>
            <a:r>
              <a:rPr lang="en-US" altLang="en-US" sz="2400" dirty="0" err="1">
                <a:solidFill>
                  <a:srgbClr val="002060"/>
                </a:solidFill>
                <a:latin typeface="+mn-lt"/>
                <a:cs typeface="Tahoma" panose="020B0604030504040204" pitchFamily="34" charset="0"/>
              </a:rPr>
              <a:t>Freeflight</a:t>
            </a:r>
            <a:r>
              <a:rPr lang="en-US" altLang="en-US" sz="2400" dirty="0">
                <a:solidFill>
                  <a:srgbClr val="002060"/>
                </a:solidFill>
                <a:latin typeface="+mn-lt"/>
                <a:cs typeface="Tahoma" panose="020B0604030504040204" pitchFamily="34" charset="0"/>
              </a:rPr>
              <a:t>, and others.</a:t>
            </a:r>
          </a:p>
          <a:p>
            <a:pPr eaLnBrk="1" hangingPunct="1">
              <a:spcBef>
                <a:spcPts val="600"/>
              </a:spcBef>
            </a:pPr>
            <a:r>
              <a:rPr lang="en-US" altLang="en-US" sz="2400" dirty="0">
                <a:solidFill>
                  <a:srgbClr val="002060"/>
                </a:solidFill>
                <a:latin typeface="+mn-lt"/>
                <a:cs typeface="Tahoma" panose="020B0604030504040204" pitchFamily="34" charset="0"/>
              </a:rPr>
              <a:t>Gulfstream, Dassault, Bombardier, Lear, Textron</a:t>
            </a:r>
          </a:p>
        </p:txBody>
      </p:sp>
      <p:pic>
        <p:nvPicPr>
          <p:cNvPr id="3" name="Picture 2">
            <a:extLst>
              <a:ext uri="{FF2B5EF4-FFF2-40B4-BE49-F238E27FC236}">
                <a16:creationId xmlns:a16="http://schemas.microsoft.com/office/drawing/2014/main" id="{E17E3E60-1345-E831-BF2B-EAB7017993CD}"/>
              </a:ext>
            </a:extLst>
          </p:cNvPr>
          <p:cNvPicPr>
            <a:picLocks noChangeAspect="1"/>
          </p:cNvPicPr>
          <p:nvPr/>
        </p:nvPicPr>
        <p:blipFill>
          <a:blip r:embed="rId3"/>
          <a:stretch>
            <a:fillRect/>
          </a:stretch>
        </p:blipFill>
        <p:spPr>
          <a:xfrm>
            <a:off x="3328027" y="4475558"/>
            <a:ext cx="2584998" cy="2382442"/>
          </a:xfrm>
          <a:prstGeom prst="rect">
            <a:avLst/>
          </a:prstGeom>
        </p:spPr>
      </p:pic>
      <p:pic>
        <p:nvPicPr>
          <p:cNvPr id="5" name="Picture 4">
            <a:extLst>
              <a:ext uri="{FF2B5EF4-FFF2-40B4-BE49-F238E27FC236}">
                <a16:creationId xmlns:a16="http://schemas.microsoft.com/office/drawing/2014/main" id="{C58BDD5A-9713-1A62-BB6E-CF801FF422F2}"/>
              </a:ext>
            </a:extLst>
          </p:cNvPr>
          <p:cNvPicPr>
            <a:picLocks noChangeAspect="1"/>
          </p:cNvPicPr>
          <p:nvPr/>
        </p:nvPicPr>
        <p:blipFill>
          <a:blip r:embed="rId4"/>
          <a:stretch>
            <a:fillRect/>
          </a:stretch>
        </p:blipFill>
        <p:spPr>
          <a:xfrm>
            <a:off x="1869621" y="4562471"/>
            <a:ext cx="1471188" cy="1130304"/>
          </a:xfrm>
          <a:prstGeom prst="rect">
            <a:avLst/>
          </a:prstGeom>
        </p:spPr>
      </p:pic>
      <p:pic>
        <p:nvPicPr>
          <p:cNvPr id="9" name="Picture 8">
            <a:extLst>
              <a:ext uri="{FF2B5EF4-FFF2-40B4-BE49-F238E27FC236}">
                <a16:creationId xmlns:a16="http://schemas.microsoft.com/office/drawing/2014/main" id="{A33A3D0A-3939-A824-2385-68CD5D9F94EF}"/>
              </a:ext>
            </a:extLst>
          </p:cNvPr>
          <p:cNvPicPr>
            <a:picLocks noChangeAspect="1"/>
          </p:cNvPicPr>
          <p:nvPr/>
        </p:nvPicPr>
        <p:blipFill>
          <a:blip r:embed="rId5"/>
          <a:stretch>
            <a:fillRect/>
          </a:stretch>
        </p:blipFill>
        <p:spPr>
          <a:xfrm>
            <a:off x="6116852" y="4800600"/>
            <a:ext cx="2086946" cy="1676400"/>
          </a:xfrm>
          <a:prstGeom prst="rect">
            <a:avLst/>
          </a:prstGeom>
        </p:spPr>
      </p:pic>
    </p:spTree>
    <p:extLst>
      <p:ext uri="{BB962C8B-B14F-4D97-AF65-F5344CB8AC3E}">
        <p14:creationId xmlns:p14="http://schemas.microsoft.com/office/powerpoint/2010/main" val="3795196225"/>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3">
            <a:extLst>
              <a:ext uri="{FF2B5EF4-FFF2-40B4-BE49-F238E27FC236}">
                <a16:creationId xmlns:a16="http://schemas.microsoft.com/office/drawing/2014/main" id="{14512D13-86AF-409A-A200-3DAAC53A1B0A}"/>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sp>
        <p:nvSpPr>
          <p:cNvPr id="22531" name="Text Placeholder 7">
            <a:extLst>
              <a:ext uri="{FF2B5EF4-FFF2-40B4-BE49-F238E27FC236}">
                <a16:creationId xmlns:a16="http://schemas.microsoft.com/office/drawing/2014/main" id="{6830E7AA-B8AA-431D-B36F-C22CA79BCED1}"/>
              </a:ext>
            </a:extLst>
          </p:cNvPr>
          <p:cNvSpPr txBox="1">
            <a:spLocks/>
          </p:cNvSpPr>
          <p:nvPr/>
        </p:nvSpPr>
        <p:spPr bwMode="auto">
          <a:xfrm>
            <a:off x="-76200" y="348322"/>
            <a:ext cx="9144001"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4000" dirty="0">
                <a:solidFill>
                  <a:srgbClr val="002060"/>
                </a:solidFill>
                <a:latin typeface="+mn-lt"/>
                <a:cs typeface="Tahoma" panose="020B0604030504040204" pitchFamily="34" charset="0"/>
              </a:rPr>
              <a:t>Corporate Aviation:  a Growth Market</a:t>
            </a:r>
          </a:p>
        </p:txBody>
      </p:sp>
      <p:sp>
        <p:nvSpPr>
          <p:cNvPr id="6" name="Text Placeholder 7">
            <a:extLst>
              <a:ext uri="{FF2B5EF4-FFF2-40B4-BE49-F238E27FC236}">
                <a16:creationId xmlns:a16="http://schemas.microsoft.com/office/drawing/2014/main" id="{14EF90E3-BAC8-445B-9F97-A815380778BB}"/>
              </a:ext>
            </a:extLst>
          </p:cNvPr>
          <p:cNvSpPr txBox="1">
            <a:spLocks/>
          </p:cNvSpPr>
          <p:nvPr/>
        </p:nvSpPr>
        <p:spPr bwMode="auto">
          <a:xfrm>
            <a:off x="385160" y="1006119"/>
            <a:ext cx="5478080" cy="255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182880" eaLnBrk="1" hangingPunct="1">
              <a:defRPr/>
            </a:pPr>
            <a:r>
              <a:rPr lang="en-US" altLang="en-US" sz="2400" dirty="0">
                <a:solidFill>
                  <a:srgbClr val="002060"/>
                </a:solidFill>
                <a:ea typeface="Tahoma" panose="020B0604030504040204" pitchFamily="34" charset="0"/>
                <a:cs typeface="Tahoma" panose="020B0604030504040204" pitchFamily="34" charset="0"/>
              </a:rPr>
              <a:t>Honeywell forecasts continued rebound and growth in Business Aviation.</a:t>
            </a:r>
          </a:p>
          <a:p>
            <a:pPr indent="-182880" eaLnBrk="1" hangingPunct="1">
              <a:defRPr/>
            </a:pPr>
            <a:r>
              <a:rPr lang="en-US" altLang="en-US" sz="2400" dirty="0">
                <a:solidFill>
                  <a:srgbClr val="002060"/>
                </a:solidFill>
                <a:ea typeface="Tahoma" panose="020B0604030504040204" pitchFamily="34" charset="0"/>
                <a:cs typeface="Tahoma" panose="020B0604030504040204" pitchFamily="34" charset="0"/>
              </a:rPr>
              <a:t>AEA reports 16% increase in avionics segment 2022 over 2021.</a:t>
            </a:r>
          </a:p>
          <a:p>
            <a:pPr indent="-182880" eaLnBrk="1" hangingPunct="1">
              <a:defRPr/>
            </a:pPr>
            <a:r>
              <a:rPr lang="en-US" altLang="en-US" sz="2400" dirty="0">
                <a:solidFill>
                  <a:srgbClr val="002060"/>
                </a:solidFill>
                <a:ea typeface="Tahoma" panose="020B0604030504040204" pitchFamily="34" charset="0"/>
                <a:cs typeface="Tahoma" panose="020B0604030504040204" pitchFamily="34" charset="0"/>
              </a:rPr>
              <a:t>New aircraft sales up; older airframes are being retrofitted, not retired.</a:t>
            </a:r>
            <a:endParaRPr lang="en-US" altLang="en-US" sz="1800" dirty="0">
              <a:solidFill>
                <a:srgbClr val="002060"/>
              </a:solidFill>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D60C5643-0FE1-52EA-DB72-7E05268C5208}"/>
              </a:ext>
            </a:extLst>
          </p:cNvPr>
          <p:cNvPicPr>
            <a:picLocks noChangeAspect="1"/>
          </p:cNvPicPr>
          <p:nvPr/>
        </p:nvPicPr>
        <p:blipFill>
          <a:blip r:embed="rId2"/>
          <a:stretch>
            <a:fillRect/>
          </a:stretch>
        </p:blipFill>
        <p:spPr>
          <a:xfrm>
            <a:off x="2691159" y="5261460"/>
            <a:ext cx="1798186" cy="1188265"/>
          </a:xfrm>
          <a:prstGeom prst="rect">
            <a:avLst/>
          </a:prstGeom>
        </p:spPr>
      </p:pic>
      <p:pic>
        <p:nvPicPr>
          <p:cNvPr id="7" name="Picture 6">
            <a:extLst>
              <a:ext uri="{FF2B5EF4-FFF2-40B4-BE49-F238E27FC236}">
                <a16:creationId xmlns:a16="http://schemas.microsoft.com/office/drawing/2014/main" id="{62AB3349-91E8-F010-4614-F75A616CD540}"/>
              </a:ext>
            </a:extLst>
          </p:cNvPr>
          <p:cNvPicPr>
            <a:picLocks noChangeAspect="1"/>
          </p:cNvPicPr>
          <p:nvPr/>
        </p:nvPicPr>
        <p:blipFill>
          <a:blip r:embed="rId3"/>
          <a:stretch>
            <a:fillRect/>
          </a:stretch>
        </p:blipFill>
        <p:spPr>
          <a:xfrm>
            <a:off x="4388325" y="5180380"/>
            <a:ext cx="1911018" cy="1295400"/>
          </a:xfrm>
          <a:prstGeom prst="rect">
            <a:avLst/>
          </a:prstGeom>
        </p:spPr>
      </p:pic>
      <p:pic>
        <p:nvPicPr>
          <p:cNvPr id="5" name="Picture 4">
            <a:extLst>
              <a:ext uri="{FF2B5EF4-FFF2-40B4-BE49-F238E27FC236}">
                <a16:creationId xmlns:a16="http://schemas.microsoft.com/office/drawing/2014/main" id="{20B2594A-022E-2A90-3D59-0D630988B488}"/>
              </a:ext>
            </a:extLst>
          </p:cNvPr>
          <p:cNvPicPr>
            <a:picLocks noChangeAspect="1"/>
          </p:cNvPicPr>
          <p:nvPr/>
        </p:nvPicPr>
        <p:blipFill>
          <a:blip r:embed="rId4"/>
          <a:stretch>
            <a:fillRect/>
          </a:stretch>
        </p:blipFill>
        <p:spPr>
          <a:xfrm>
            <a:off x="5973304" y="3216463"/>
            <a:ext cx="2847281" cy="1206256"/>
          </a:xfrm>
          <a:prstGeom prst="rect">
            <a:avLst/>
          </a:prstGeom>
        </p:spPr>
      </p:pic>
      <p:sp>
        <p:nvSpPr>
          <p:cNvPr id="9" name="Text Placeholder 7">
            <a:extLst>
              <a:ext uri="{FF2B5EF4-FFF2-40B4-BE49-F238E27FC236}">
                <a16:creationId xmlns:a16="http://schemas.microsoft.com/office/drawing/2014/main" id="{DB40596E-43AF-903E-5F04-8C88794281F4}"/>
              </a:ext>
            </a:extLst>
          </p:cNvPr>
          <p:cNvSpPr txBox="1">
            <a:spLocks/>
          </p:cNvSpPr>
          <p:nvPr/>
        </p:nvSpPr>
        <p:spPr bwMode="auto">
          <a:xfrm>
            <a:off x="323415" y="3416966"/>
            <a:ext cx="6050451" cy="206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hangingPunct="1">
              <a:buNone/>
              <a:defRPr/>
            </a:pPr>
            <a:r>
              <a:rPr lang="en-US" altLang="en-US" sz="2400" u="sng" dirty="0">
                <a:solidFill>
                  <a:srgbClr val="002060"/>
                </a:solidFill>
                <a:ea typeface="Tahoma" panose="020B0604030504040204" pitchFamily="34" charset="0"/>
                <a:cs typeface="Tahoma" panose="020B0604030504040204" pitchFamily="34" charset="0"/>
              </a:rPr>
              <a:t>Avionics growth drivers</a:t>
            </a:r>
            <a:r>
              <a:rPr lang="en-US" altLang="en-US" sz="2400" dirty="0">
                <a:solidFill>
                  <a:srgbClr val="002060"/>
                </a:solidFill>
                <a:ea typeface="Tahoma" panose="020B0604030504040204" pitchFamily="34" charset="0"/>
                <a:cs typeface="Tahoma" panose="020B0604030504040204" pitchFamily="34" charset="0"/>
              </a:rPr>
              <a:t>:</a:t>
            </a:r>
          </a:p>
          <a:p>
            <a:pPr marL="502920" eaLnBrk="1" hangingPunct="1">
              <a:buFont typeface="Calibri" panose="020F0502020204030204" pitchFamily="34" charset="0"/>
              <a:buChar char="―"/>
              <a:defRPr/>
            </a:pPr>
            <a:r>
              <a:rPr lang="en-US" altLang="en-US" sz="2000" dirty="0">
                <a:solidFill>
                  <a:srgbClr val="002060"/>
                </a:solidFill>
                <a:ea typeface="Tahoma" panose="020B0604030504040204" pitchFamily="34" charset="0"/>
                <a:cs typeface="Tahoma" panose="020B0604030504040204" pitchFamily="34" charset="0"/>
              </a:rPr>
              <a:t> New products in high demand (airborne </a:t>
            </a:r>
            <a:r>
              <a:rPr lang="en-US" altLang="en-US" sz="2000" dirty="0" err="1">
                <a:solidFill>
                  <a:srgbClr val="002060"/>
                </a:solidFill>
                <a:ea typeface="Tahoma" panose="020B0604030504040204" pitchFamily="34" charset="0"/>
                <a:cs typeface="Tahoma" panose="020B0604030504040204" pitchFamily="34" charset="0"/>
              </a:rPr>
              <a:t>WiFi</a:t>
            </a:r>
            <a:r>
              <a:rPr lang="en-US" altLang="en-US" sz="2000" dirty="0">
                <a:solidFill>
                  <a:srgbClr val="002060"/>
                </a:solidFill>
                <a:ea typeface="Tahoma" panose="020B0604030504040204" pitchFamily="34" charset="0"/>
                <a:cs typeface="Tahoma" panose="020B0604030504040204" pitchFamily="34" charset="0"/>
              </a:rPr>
              <a:t>).</a:t>
            </a:r>
          </a:p>
          <a:p>
            <a:pPr marL="502920" eaLnBrk="1" hangingPunct="1">
              <a:buFont typeface="Calibri" panose="020F0502020204030204" pitchFamily="34" charset="0"/>
              <a:buChar char="―"/>
              <a:defRPr/>
            </a:pPr>
            <a:r>
              <a:rPr lang="en-US" altLang="en-US" sz="2000" dirty="0">
                <a:solidFill>
                  <a:srgbClr val="002060"/>
                </a:solidFill>
                <a:ea typeface="Tahoma" panose="020B0604030504040204" pitchFamily="34" charset="0"/>
                <a:cs typeface="Tahoma" panose="020B0604030504040204" pitchFamily="34" charset="0"/>
              </a:rPr>
              <a:t> Regulatory requirements (ADS-B, FANS, NextGen).</a:t>
            </a:r>
          </a:p>
          <a:p>
            <a:pPr marL="502920" eaLnBrk="1" hangingPunct="1">
              <a:buFont typeface="Calibri" panose="020F0502020204030204" pitchFamily="34" charset="0"/>
              <a:buChar char="―"/>
              <a:defRPr/>
            </a:pPr>
            <a:r>
              <a:rPr lang="en-US" altLang="en-US" sz="2000" dirty="0">
                <a:solidFill>
                  <a:srgbClr val="002060"/>
                </a:solidFill>
                <a:ea typeface="Tahoma" panose="020B0604030504040204" pitchFamily="34" charset="0"/>
                <a:cs typeface="Tahoma" panose="020B0604030504040204" pitchFamily="34" charset="0"/>
              </a:rPr>
              <a:t> Parts obsolescence solutions (OEM fleet support).</a:t>
            </a:r>
          </a:p>
          <a:p>
            <a:pPr marL="502920" eaLnBrk="1" hangingPunct="1">
              <a:buFont typeface="Calibri" panose="020F0502020204030204" pitchFamily="34" charset="0"/>
              <a:buChar char="―"/>
              <a:defRPr/>
            </a:pPr>
            <a:r>
              <a:rPr lang="en-US" altLang="en-US" sz="2000" dirty="0">
                <a:solidFill>
                  <a:srgbClr val="002060"/>
                </a:solidFill>
                <a:ea typeface="Tahoma" panose="020B0604030504040204" pitchFamily="34" charset="0"/>
                <a:cs typeface="Tahoma" panose="020B0604030504040204" pitchFamily="34" charset="0"/>
              </a:rPr>
              <a:t>Pilot retention</a:t>
            </a:r>
          </a:p>
        </p:txBody>
      </p:sp>
      <p:pic>
        <p:nvPicPr>
          <p:cNvPr id="11" name="Picture 10">
            <a:extLst>
              <a:ext uri="{FF2B5EF4-FFF2-40B4-BE49-F238E27FC236}">
                <a16:creationId xmlns:a16="http://schemas.microsoft.com/office/drawing/2014/main" id="{B80F08E7-0767-FAEE-EDD5-62F56FD71F48}"/>
              </a:ext>
            </a:extLst>
          </p:cNvPr>
          <p:cNvPicPr>
            <a:picLocks noChangeAspect="1"/>
          </p:cNvPicPr>
          <p:nvPr/>
        </p:nvPicPr>
        <p:blipFill>
          <a:blip r:embed="rId5"/>
          <a:stretch>
            <a:fillRect/>
          </a:stretch>
        </p:blipFill>
        <p:spPr>
          <a:xfrm>
            <a:off x="6578136" y="4747942"/>
            <a:ext cx="2242449" cy="1375495"/>
          </a:xfrm>
          <a:prstGeom prst="rect">
            <a:avLst/>
          </a:prstGeom>
        </p:spPr>
      </p:pic>
      <p:pic>
        <p:nvPicPr>
          <p:cNvPr id="13" name="Picture 12">
            <a:extLst>
              <a:ext uri="{FF2B5EF4-FFF2-40B4-BE49-F238E27FC236}">
                <a16:creationId xmlns:a16="http://schemas.microsoft.com/office/drawing/2014/main" id="{EB7356B9-A372-9AB7-6911-D0A1AE6156AD}"/>
              </a:ext>
            </a:extLst>
          </p:cNvPr>
          <p:cNvPicPr>
            <a:picLocks noChangeAspect="1"/>
          </p:cNvPicPr>
          <p:nvPr/>
        </p:nvPicPr>
        <p:blipFill>
          <a:blip r:embed="rId6"/>
          <a:stretch>
            <a:fillRect/>
          </a:stretch>
        </p:blipFill>
        <p:spPr>
          <a:xfrm>
            <a:off x="5977729" y="1040964"/>
            <a:ext cx="2847281" cy="19644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3">
            <a:extLst>
              <a:ext uri="{FF2B5EF4-FFF2-40B4-BE49-F238E27FC236}">
                <a16:creationId xmlns:a16="http://schemas.microsoft.com/office/drawing/2014/main" id="{EB534568-CB3A-4268-BC46-47BF760A0D5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latin typeface="+mn-lt"/>
                <a:cs typeface="Arial" panose="020B0604020202020204" pitchFamily="34" charset="0"/>
              </a:rPr>
              <a:t>Proprietary and Confidential Information</a:t>
            </a:r>
          </a:p>
        </p:txBody>
      </p:sp>
      <p:sp>
        <p:nvSpPr>
          <p:cNvPr id="23555" name="Text Placeholder 7">
            <a:extLst>
              <a:ext uri="{FF2B5EF4-FFF2-40B4-BE49-F238E27FC236}">
                <a16:creationId xmlns:a16="http://schemas.microsoft.com/office/drawing/2014/main" id="{697A9470-7020-4A94-BED8-3409607BE25E}"/>
              </a:ext>
            </a:extLst>
          </p:cNvPr>
          <p:cNvSpPr txBox="1">
            <a:spLocks/>
          </p:cNvSpPr>
          <p:nvPr/>
        </p:nvSpPr>
        <p:spPr bwMode="auto">
          <a:xfrm>
            <a:off x="-7938" y="466725"/>
            <a:ext cx="9144001"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4000" dirty="0">
                <a:solidFill>
                  <a:srgbClr val="002060"/>
                </a:solidFill>
                <a:latin typeface="+mn-lt"/>
                <a:cs typeface="Tahoma" panose="020B0604030504040204" pitchFamily="34" charset="0"/>
              </a:rPr>
              <a:t>Potential Project with GE Aerospace</a:t>
            </a:r>
          </a:p>
        </p:txBody>
      </p:sp>
      <p:sp>
        <p:nvSpPr>
          <p:cNvPr id="23556" name="Text Placeholder 7">
            <a:extLst>
              <a:ext uri="{FF2B5EF4-FFF2-40B4-BE49-F238E27FC236}">
                <a16:creationId xmlns:a16="http://schemas.microsoft.com/office/drawing/2014/main" id="{6068F6BD-B3E9-4DAC-B3F8-31D9F4739989}"/>
              </a:ext>
            </a:extLst>
          </p:cNvPr>
          <p:cNvSpPr txBox="1">
            <a:spLocks/>
          </p:cNvSpPr>
          <p:nvPr/>
        </p:nvSpPr>
        <p:spPr bwMode="auto">
          <a:xfrm>
            <a:off x="533400" y="4191000"/>
            <a:ext cx="79248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1825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600"/>
              </a:spcBef>
            </a:pPr>
            <a:r>
              <a:rPr lang="en-US" altLang="en-US" sz="2400" dirty="0">
                <a:solidFill>
                  <a:srgbClr val="002060"/>
                </a:solidFill>
                <a:latin typeface="+mn-lt"/>
                <a:cs typeface="Tahoma" panose="020B0604030504040204" pitchFamily="34" charset="0"/>
              </a:rPr>
              <a:t>STC on a corporate aircraft such as the Cessna 750 to install GE’s data management system as part of a FOQA program</a:t>
            </a:r>
          </a:p>
        </p:txBody>
      </p:sp>
      <p:pic>
        <p:nvPicPr>
          <p:cNvPr id="4" name="Picture 3">
            <a:extLst>
              <a:ext uri="{FF2B5EF4-FFF2-40B4-BE49-F238E27FC236}">
                <a16:creationId xmlns:a16="http://schemas.microsoft.com/office/drawing/2014/main" id="{4BDFD76A-699A-B04D-DCB6-4E80EB14B7D2}"/>
              </a:ext>
            </a:extLst>
          </p:cNvPr>
          <p:cNvPicPr>
            <a:picLocks noChangeAspect="1"/>
          </p:cNvPicPr>
          <p:nvPr/>
        </p:nvPicPr>
        <p:blipFill>
          <a:blip r:embed="rId3"/>
          <a:stretch>
            <a:fillRect/>
          </a:stretch>
        </p:blipFill>
        <p:spPr>
          <a:xfrm>
            <a:off x="833581" y="1390753"/>
            <a:ext cx="2976420" cy="786292"/>
          </a:xfrm>
          <a:prstGeom prst="rect">
            <a:avLst/>
          </a:prstGeom>
        </p:spPr>
      </p:pic>
      <p:pic>
        <p:nvPicPr>
          <p:cNvPr id="8" name="Picture 7">
            <a:extLst>
              <a:ext uri="{FF2B5EF4-FFF2-40B4-BE49-F238E27FC236}">
                <a16:creationId xmlns:a16="http://schemas.microsoft.com/office/drawing/2014/main" id="{4601A551-7935-6303-79D1-4D330F829913}"/>
              </a:ext>
            </a:extLst>
          </p:cNvPr>
          <p:cNvPicPr>
            <a:picLocks noChangeAspect="1"/>
          </p:cNvPicPr>
          <p:nvPr/>
        </p:nvPicPr>
        <p:blipFill>
          <a:blip r:embed="rId4"/>
          <a:stretch>
            <a:fillRect/>
          </a:stretch>
        </p:blipFill>
        <p:spPr>
          <a:xfrm>
            <a:off x="3810001" y="1396148"/>
            <a:ext cx="4909887" cy="2374907"/>
          </a:xfrm>
          <a:prstGeom prst="rect">
            <a:avLst/>
          </a:prstGeom>
        </p:spPr>
      </p:pic>
      <p:pic>
        <p:nvPicPr>
          <p:cNvPr id="10" name="Picture 9">
            <a:extLst>
              <a:ext uri="{FF2B5EF4-FFF2-40B4-BE49-F238E27FC236}">
                <a16:creationId xmlns:a16="http://schemas.microsoft.com/office/drawing/2014/main" id="{73AEA571-4BF3-C9B4-E45A-57D97BE9CDC9}"/>
              </a:ext>
            </a:extLst>
          </p:cNvPr>
          <p:cNvPicPr>
            <a:picLocks noChangeAspect="1"/>
          </p:cNvPicPr>
          <p:nvPr/>
        </p:nvPicPr>
        <p:blipFill>
          <a:blip r:embed="rId5"/>
          <a:stretch>
            <a:fillRect/>
          </a:stretch>
        </p:blipFill>
        <p:spPr>
          <a:xfrm>
            <a:off x="833581" y="2176105"/>
            <a:ext cx="2671619" cy="1594950"/>
          </a:xfrm>
          <a:prstGeom prst="rect">
            <a:avLst/>
          </a:prstGeom>
        </p:spPr>
      </p:pic>
    </p:spTree>
    <p:extLst>
      <p:ext uri="{BB962C8B-B14F-4D97-AF65-F5344CB8AC3E}">
        <p14:creationId xmlns:p14="http://schemas.microsoft.com/office/powerpoint/2010/main" val="1048356046"/>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8B9A1-5914-46E5-9637-1616B1F7DAB7}"/>
              </a:ext>
            </a:extLst>
          </p:cNvPr>
          <p:cNvSpPr>
            <a:spLocks noGrp="1"/>
          </p:cNvSpPr>
          <p:nvPr>
            <p:ph type="title"/>
          </p:nvPr>
        </p:nvSpPr>
        <p:spPr>
          <a:xfrm>
            <a:off x="457200" y="381000"/>
            <a:ext cx="8229600" cy="809897"/>
          </a:xfrm>
        </p:spPr>
        <p:txBody>
          <a:bodyPr/>
          <a:lstStyle/>
          <a:p>
            <a:r>
              <a:rPr lang="en-US" sz="4000" dirty="0">
                <a:solidFill>
                  <a:srgbClr val="002060"/>
                </a:solidFill>
                <a:latin typeface="+mn-lt"/>
                <a:ea typeface="Tahoma" panose="020B0604030504040204" pitchFamily="34" charset="0"/>
                <a:cs typeface="Tahoma" panose="020B0604030504040204" pitchFamily="34" charset="0"/>
              </a:rPr>
              <a:t>Expertise in Corporate Aviation</a:t>
            </a:r>
          </a:p>
        </p:txBody>
      </p:sp>
      <p:sp>
        <p:nvSpPr>
          <p:cNvPr id="3" name="Footer Placeholder 2">
            <a:extLst>
              <a:ext uri="{FF2B5EF4-FFF2-40B4-BE49-F238E27FC236}">
                <a16:creationId xmlns:a16="http://schemas.microsoft.com/office/drawing/2014/main" id="{2B4B8880-B76C-41EA-A5DF-59EE70E7A95D}"/>
              </a:ext>
            </a:extLst>
          </p:cNvPr>
          <p:cNvSpPr>
            <a:spLocks noGrp="1"/>
          </p:cNvSpPr>
          <p:nvPr>
            <p:ph type="ftr" sz="quarter" idx="11"/>
          </p:nvPr>
        </p:nvSpPr>
        <p:spPr/>
        <p:txBody>
          <a:bodyPr/>
          <a:lstStyle/>
          <a:p>
            <a:pPr>
              <a:defRPr/>
            </a:pPr>
            <a:r>
              <a:rPr lang="en-US"/>
              <a:t>Proprietary and Confidential Information</a:t>
            </a:r>
          </a:p>
        </p:txBody>
      </p:sp>
      <p:sp>
        <p:nvSpPr>
          <p:cNvPr id="28" name="TextBox 27">
            <a:extLst>
              <a:ext uri="{FF2B5EF4-FFF2-40B4-BE49-F238E27FC236}">
                <a16:creationId xmlns:a16="http://schemas.microsoft.com/office/drawing/2014/main" id="{9BB2D547-F4A3-4DFF-ADA3-5862C07BA05B}"/>
              </a:ext>
            </a:extLst>
          </p:cNvPr>
          <p:cNvSpPr txBox="1"/>
          <p:nvPr/>
        </p:nvSpPr>
        <p:spPr>
          <a:xfrm>
            <a:off x="381000" y="1219200"/>
            <a:ext cx="8458200" cy="2631490"/>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2000" dirty="0">
                <a:solidFill>
                  <a:srgbClr val="002060"/>
                </a:solidFill>
                <a:latin typeface="+mn-lt"/>
              </a:rPr>
              <a:t>Engineering + Certification + Manufacturing expertise is a rare combination.</a:t>
            </a:r>
          </a:p>
          <a:p>
            <a:pPr marL="342900" indent="-342900">
              <a:spcBef>
                <a:spcPts val="600"/>
              </a:spcBef>
              <a:buFont typeface="Arial" panose="020B0604020202020204" pitchFamily="34" charset="0"/>
              <a:buChar char="•"/>
            </a:pPr>
            <a:r>
              <a:rPr lang="en-US" sz="2000" dirty="0">
                <a:solidFill>
                  <a:srgbClr val="002060"/>
                </a:solidFill>
                <a:latin typeface="+mn-lt"/>
              </a:rPr>
              <a:t>Peregrine is known for high quality, on-budget, on-schedule.</a:t>
            </a:r>
          </a:p>
          <a:p>
            <a:pPr marL="342900" indent="-342900">
              <a:spcBef>
                <a:spcPts val="600"/>
              </a:spcBef>
              <a:buFont typeface="Arial" panose="020B0604020202020204" pitchFamily="34" charset="0"/>
              <a:buChar char="•"/>
            </a:pPr>
            <a:r>
              <a:rPr lang="en-US" sz="2000" dirty="0">
                <a:solidFill>
                  <a:srgbClr val="002060"/>
                </a:solidFill>
                <a:latin typeface="+mn-lt"/>
              </a:rPr>
              <a:t>Aircraft OEM’s focus on forward fit, not retrofit.</a:t>
            </a:r>
          </a:p>
          <a:p>
            <a:pPr marL="342900" indent="-342900">
              <a:spcBef>
                <a:spcPts val="600"/>
              </a:spcBef>
              <a:buFont typeface="Arial" panose="020B0604020202020204" pitchFamily="34" charset="0"/>
              <a:buChar char="•"/>
            </a:pPr>
            <a:r>
              <a:rPr lang="en-US" sz="2000" dirty="0">
                <a:solidFill>
                  <a:srgbClr val="002060"/>
                </a:solidFill>
                <a:latin typeface="+mn-lt"/>
              </a:rPr>
              <a:t>Equipment manufacturers are often resource-constrained due to primary emphasis on component level development.</a:t>
            </a:r>
          </a:p>
          <a:p>
            <a:pPr marL="342900" indent="-342900">
              <a:spcBef>
                <a:spcPts val="600"/>
              </a:spcBef>
              <a:buFont typeface="Arial" panose="020B0604020202020204" pitchFamily="34" charset="0"/>
              <a:buChar char="•"/>
            </a:pPr>
            <a:r>
              <a:rPr lang="en-US" sz="2000" dirty="0">
                <a:solidFill>
                  <a:srgbClr val="002060"/>
                </a:solidFill>
                <a:latin typeface="+mn-lt"/>
              </a:rPr>
              <a:t>Upgrade decisions are driven by commercial needs.</a:t>
            </a:r>
          </a:p>
          <a:p>
            <a:pPr marL="342900" indent="-342900">
              <a:spcBef>
                <a:spcPts val="600"/>
              </a:spcBef>
              <a:buFont typeface="Arial" panose="020B0604020202020204" pitchFamily="34" charset="0"/>
              <a:buChar char="•"/>
            </a:pPr>
            <a:r>
              <a:rPr lang="en-US" sz="2000" dirty="0">
                <a:solidFill>
                  <a:srgbClr val="002060"/>
                </a:solidFill>
                <a:latin typeface="+mn-lt"/>
              </a:rPr>
              <a:t>Business aviation traffic remains 16% above pre-COVID levels:</a:t>
            </a:r>
          </a:p>
        </p:txBody>
      </p:sp>
      <p:pic>
        <p:nvPicPr>
          <p:cNvPr id="7" name="Picture 6">
            <a:extLst>
              <a:ext uri="{FF2B5EF4-FFF2-40B4-BE49-F238E27FC236}">
                <a16:creationId xmlns:a16="http://schemas.microsoft.com/office/drawing/2014/main" id="{C0049979-508A-2079-E2D8-783ADF086EC3}"/>
              </a:ext>
            </a:extLst>
          </p:cNvPr>
          <p:cNvPicPr>
            <a:picLocks noChangeAspect="1"/>
          </p:cNvPicPr>
          <p:nvPr/>
        </p:nvPicPr>
        <p:blipFill>
          <a:blip r:embed="rId2"/>
          <a:stretch>
            <a:fillRect/>
          </a:stretch>
        </p:blipFill>
        <p:spPr>
          <a:xfrm>
            <a:off x="2209800" y="3810000"/>
            <a:ext cx="6729196" cy="2152866"/>
          </a:xfrm>
          <a:prstGeom prst="rect">
            <a:avLst/>
          </a:prstGeom>
        </p:spPr>
      </p:pic>
    </p:spTree>
    <p:extLst>
      <p:ext uri="{BB962C8B-B14F-4D97-AF65-F5344CB8AC3E}">
        <p14:creationId xmlns:p14="http://schemas.microsoft.com/office/powerpoint/2010/main" val="2234224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34CCFE-8AF3-43AE-95CD-513CF1B39D28}"/>
              </a:ext>
            </a:extLst>
          </p:cNvPr>
          <p:cNvSpPr>
            <a:spLocks noGrp="1"/>
          </p:cNvSpPr>
          <p:nvPr>
            <p:ph idx="1"/>
          </p:nvPr>
        </p:nvSpPr>
        <p:spPr>
          <a:xfrm>
            <a:off x="838200" y="3200400"/>
            <a:ext cx="8229600" cy="2546827"/>
          </a:xfrm>
        </p:spPr>
        <p:txBody>
          <a:bodyPr/>
          <a:lstStyle/>
          <a:p>
            <a:pPr marL="0" indent="0">
              <a:spcBef>
                <a:spcPts val="0"/>
              </a:spcBef>
              <a:spcAft>
                <a:spcPts val="300"/>
              </a:spcAft>
              <a:buFont typeface="Arial" panose="020B0604020202020204" pitchFamily="34" charset="0"/>
              <a:buNone/>
              <a:defRPr/>
            </a:pPr>
            <a:r>
              <a:rPr lang="en-US" sz="2400" b="1" dirty="0">
                <a:solidFill>
                  <a:srgbClr val="002060"/>
                </a:solidFill>
                <a:ea typeface="Tahoma" panose="020B0604030504040204" pitchFamily="34" charset="0"/>
                <a:cs typeface="Tahoma" panose="020B0604030504040204" pitchFamily="34" charset="0"/>
              </a:rPr>
              <a:t>Centennial Airport</a:t>
            </a:r>
          </a:p>
          <a:p>
            <a:pPr>
              <a:spcBef>
                <a:spcPts val="0"/>
              </a:spcBef>
              <a:spcAft>
                <a:spcPts val="300"/>
              </a:spcAft>
              <a:defRPr/>
            </a:pPr>
            <a:r>
              <a:rPr lang="en-US" sz="2400" dirty="0">
                <a:solidFill>
                  <a:srgbClr val="002060"/>
                </a:solidFill>
                <a:ea typeface="Tahoma" panose="020B0604030504040204" pitchFamily="34" charset="0"/>
                <a:cs typeface="Tahoma" panose="020B0604030504040204" pitchFamily="34" charset="0"/>
              </a:rPr>
              <a:t>Leased offices at </a:t>
            </a:r>
            <a:r>
              <a:rPr lang="en-US" sz="2400" dirty="0" err="1">
                <a:solidFill>
                  <a:srgbClr val="002060"/>
                </a:solidFill>
                <a:ea typeface="Tahoma" panose="020B0604030504040204" pitchFamily="34" charset="0"/>
                <a:cs typeface="Tahoma" panose="020B0604030504040204" pitchFamily="34" charset="0"/>
              </a:rPr>
              <a:t>TACAir</a:t>
            </a:r>
            <a:r>
              <a:rPr lang="en-US" sz="2400" dirty="0">
                <a:solidFill>
                  <a:srgbClr val="002060"/>
                </a:solidFill>
                <a:ea typeface="Tahoma" panose="020B0604030504040204" pitchFamily="34" charset="0"/>
                <a:cs typeface="Tahoma" panose="020B0604030504040204" pitchFamily="34" charset="0"/>
              </a:rPr>
              <a:t>, Centennial Airport (SE Denver area)</a:t>
            </a:r>
          </a:p>
          <a:p>
            <a:pPr>
              <a:spcBef>
                <a:spcPts val="0"/>
              </a:spcBef>
              <a:spcAft>
                <a:spcPts val="300"/>
              </a:spcAft>
              <a:defRPr/>
            </a:pPr>
            <a:r>
              <a:rPr lang="en-US" sz="2400" dirty="0">
                <a:solidFill>
                  <a:srgbClr val="002060"/>
                </a:solidFill>
                <a:ea typeface="Tahoma" panose="020B0604030504040204" pitchFamily="34" charset="0"/>
                <a:cs typeface="Tahoma" panose="020B0604030504040204" pitchFamily="34" charset="0"/>
              </a:rPr>
              <a:t>Engineering, admin. offices and shop space totaling 3,250 sf.</a:t>
            </a:r>
          </a:p>
          <a:p>
            <a:pPr marL="0" indent="0">
              <a:spcBef>
                <a:spcPts val="0"/>
              </a:spcBef>
              <a:spcAft>
                <a:spcPts val="300"/>
              </a:spcAft>
              <a:buFont typeface="Arial" panose="020B0604020202020204" pitchFamily="34" charset="0"/>
              <a:buNone/>
              <a:defRPr/>
            </a:pPr>
            <a:r>
              <a:rPr lang="en-US" sz="2400" b="1" dirty="0">
                <a:solidFill>
                  <a:srgbClr val="002060"/>
                </a:solidFill>
                <a:ea typeface="Tahoma" panose="020B0604030504040204" pitchFamily="34" charset="0"/>
                <a:cs typeface="Tahoma" panose="020B0604030504040204" pitchFamily="34" charset="0"/>
              </a:rPr>
              <a:t>Growth</a:t>
            </a:r>
            <a:r>
              <a:rPr lang="en-US" sz="2400" dirty="0">
                <a:solidFill>
                  <a:srgbClr val="002060"/>
                </a:solidFill>
                <a:ea typeface="Tahoma" panose="020B0604030504040204" pitchFamily="34" charset="0"/>
                <a:cs typeface="Tahoma" panose="020B0604030504040204" pitchFamily="34" charset="0"/>
              </a:rPr>
              <a:t> </a:t>
            </a:r>
          </a:p>
          <a:p>
            <a:pPr>
              <a:spcBef>
                <a:spcPts val="0"/>
              </a:spcBef>
              <a:spcAft>
                <a:spcPts val="300"/>
              </a:spcAft>
              <a:defRPr/>
            </a:pPr>
            <a:r>
              <a:rPr lang="en-US" sz="2400" dirty="0">
                <a:solidFill>
                  <a:srgbClr val="002060"/>
                </a:solidFill>
                <a:ea typeface="Tahoma" panose="020B0604030504040204" pitchFamily="34" charset="0"/>
                <a:cs typeface="Tahoma" panose="020B0604030504040204" pitchFamily="34" charset="0"/>
              </a:rPr>
              <a:t>Ability to expand into hangar space within same building</a:t>
            </a:r>
          </a:p>
          <a:p>
            <a:pPr>
              <a:spcBef>
                <a:spcPts val="0"/>
              </a:spcBef>
              <a:spcAft>
                <a:spcPts val="300"/>
              </a:spcAft>
              <a:defRPr/>
            </a:pPr>
            <a:r>
              <a:rPr lang="en-US" sz="2400" dirty="0">
                <a:solidFill>
                  <a:srgbClr val="002060"/>
                </a:solidFill>
                <a:ea typeface="Tahoma" panose="020B0604030504040204" pitchFamily="34" charset="0"/>
                <a:cs typeface="Tahoma" panose="020B0604030504040204" pitchFamily="34" charset="0"/>
              </a:rPr>
              <a:t>Denver has large, diverse aerospace business &amp; labor base</a:t>
            </a:r>
          </a:p>
          <a:p>
            <a:pPr marL="0" indent="0">
              <a:spcBef>
                <a:spcPts val="0"/>
              </a:spcBef>
              <a:spcAft>
                <a:spcPts val="300"/>
              </a:spcAft>
              <a:buFont typeface="Arial" panose="020B0604020202020204" pitchFamily="34" charset="0"/>
              <a:buNone/>
              <a:defRPr/>
            </a:pPr>
            <a:endParaRPr lang="en-US" sz="2400" dirty="0">
              <a:solidFill>
                <a:srgbClr val="002060"/>
              </a:solidFill>
              <a:ea typeface="Tahoma" panose="020B0604030504040204" pitchFamily="34" charset="0"/>
              <a:cs typeface="Tahoma" panose="020B0604030504040204" pitchFamily="34" charset="0"/>
            </a:endParaRPr>
          </a:p>
          <a:p>
            <a:pPr>
              <a:spcBef>
                <a:spcPts val="0"/>
              </a:spcBef>
              <a:spcAft>
                <a:spcPts val="300"/>
              </a:spcAft>
              <a:defRPr/>
            </a:pPr>
            <a:endParaRPr lang="en-US" sz="2400" dirty="0">
              <a:solidFill>
                <a:srgbClr val="002060"/>
              </a:solidFill>
              <a:ea typeface="Tahoma" panose="020B0604030504040204" pitchFamily="34" charset="0"/>
              <a:cs typeface="Tahoma" panose="020B0604030504040204" pitchFamily="34" charset="0"/>
            </a:endParaRPr>
          </a:p>
        </p:txBody>
      </p:sp>
      <p:sp>
        <p:nvSpPr>
          <p:cNvPr id="9219" name="Footer Placeholder 3">
            <a:extLst>
              <a:ext uri="{FF2B5EF4-FFF2-40B4-BE49-F238E27FC236}">
                <a16:creationId xmlns:a16="http://schemas.microsoft.com/office/drawing/2014/main" id="{AC2B4611-20A2-4793-A960-ACDBB78677A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sp>
        <p:nvSpPr>
          <p:cNvPr id="9222" name="Text Placeholder 7">
            <a:extLst>
              <a:ext uri="{FF2B5EF4-FFF2-40B4-BE49-F238E27FC236}">
                <a16:creationId xmlns:a16="http://schemas.microsoft.com/office/drawing/2014/main" id="{28FFFAA2-6FB4-49F9-ADB4-C19ED4D87221}"/>
              </a:ext>
            </a:extLst>
          </p:cNvPr>
          <p:cNvSpPr txBox="1">
            <a:spLocks/>
          </p:cNvSpPr>
          <p:nvPr/>
        </p:nvSpPr>
        <p:spPr bwMode="auto">
          <a:xfrm>
            <a:off x="0" y="239713"/>
            <a:ext cx="91440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4000" dirty="0">
                <a:solidFill>
                  <a:srgbClr val="002060"/>
                </a:solidFill>
                <a:latin typeface="+mn-lt"/>
                <a:cs typeface="Tahoma" panose="020B0604030504040204" pitchFamily="34" charset="0"/>
              </a:rPr>
              <a:t>Excellent Facilities with Expansion Potential</a:t>
            </a:r>
          </a:p>
        </p:txBody>
      </p:sp>
      <p:pic>
        <p:nvPicPr>
          <p:cNvPr id="9220" name="Picture 3">
            <a:extLst>
              <a:ext uri="{FF2B5EF4-FFF2-40B4-BE49-F238E27FC236}">
                <a16:creationId xmlns:a16="http://schemas.microsoft.com/office/drawing/2014/main" id="{E78DED53-F711-42E1-BFCA-846042047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33549"/>
            <a:ext cx="2184710" cy="1506686"/>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ACCEC35-7A03-435A-8705-28B9A8DAC995}"/>
              </a:ext>
            </a:extLst>
          </p:cNvPr>
          <p:cNvSpPr txBox="1"/>
          <p:nvPr/>
        </p:nvSpPr>
        <p:spPr>
          <a:xfrm>
            <a:off x="6019800" y="1241638"/>
            <a:ext cx="2446118" cy="461665"/>
          </a:xfrm>
          <a:prstGeom prst="rect">
            <a:avLst/>
          </a:prstGeom>
          <a:noFill/>
        </p:spPr>
        <p:txBody>
          <a:bodyPr wrap="none" rtlCol="0">
            <a:spAutoFit/>
          </a:bodyPr>
          <a:lstStyle/>
          <a:p>
            <a:pPr algn="r"/>
            <a:r>
              <a:rPr lang="en-US" altLang="en-US" sz="1200" dirty="0">
                <a:solidFill>
                  <a:srgbClr val="002060"/>
                </a:solidFill>
                <a:latin typeface="+mn-lt"/>
                <a:cs typeface="Tahoma" panose="020B0604030504040204" pitchFamily="34" charset="0"/>
              </a:rPr>
              <a:t>Denver, Colorado Metropolitan Area</a:t>
            </a:r>
          </a:p>
          <a:p>
            <a:pPr algn="r"/>
            <a:r>
              <a:rPr lang="en-US" altLang="en-US" sz="1200" dirty="0">
                <a:solidFill>
                  <a:srgbClr val="002060"/>
                </a:solidFill>
                <a:latin typeface="+mn-lt"/>
                <a:cs typeface="Tahoma" panose="020B0604030504040204" pitchFamily="34" charset="0"/>
              </a:rPr>
              <a:t> Centennial Airport (APA)</a:t>
            </a:r>
          </a:p>
        </p:txBody>
      </p:sp>
      <p:sp>
        <p:nvSpPr>
          <p:cNvPr id="9" name="Rectangle 8">
            <a:extLst>
              <a:ext uri="{FF2B5EF4-FFF2-40B4-BE49-F238E27FC236}">
                <a16:creationId xmlns:a16="http://schemas.microsoft.com/office/drawing/2014/main" id="{48DBB3BF-5A44-4C61-8197-AB90E2C1CBBB}"/>
              </a:ext>
            </a:extLst>
          </p:cNvPr>
          <p:cNvSpPr/>
          <p:nvPr/>
        </p:nvSpPr>
        <p:spPr>
          <a:xfrm>
            <a:off x="6934200" y="1633549"/>
            <a:ext cx="1808780" cy="1015663"/>
          </a:xfrm>
          <a:prstGeom prst="rect">
            <a:avLst/>
          </a:prstGeom>
        </p:spPr>
        <p:txBody>
          <a:bodyPr wrap="square">
            <a:spAutoFit/>
          </a:bodyPr>
          <a:lstStyle/>
          <a:p>
            <a:r>
              <a:rPr lang="en-US" sz="1200" b="1" dirty="0">
                <a:solidFill>
                  <a:srgbClr val="002060"/>
                </a:solidFill>
                <a:latin typeface="+mn-lt"/>
                <a:cs typeface="Tahoma" panose="020B0604030504040204" pitchFamily="34" charset="0"/>
              </a:rPr>
              <a:t>Peregrine</a:t>
            </a:r>
            <a:r>
              <a:rPr lang="en-US" sz="1200" dirty="0">
                <a:solidFill>
                  <a:srgbClr val="002060"/>
                </a:solidFill>
                <a:latin typeface="+mn-lt"/>
                <a:cs typeface="Tahoma" panose="020B0604030504040204" pitchFamily="34" charset="0"/>
              </a:rPr>
              <a:t> </a:t>
            </a:r>
            <a:br>
              <a:rPr lang="en-US" sz="1200" dirty="0">
                <a:solidFill>
                  <a:srgbClr val="002060"/>
                </a:solidFill>
                <a:latin typeface="+mn-lt"/>
                <a:cs typeface="Tahoma" panose="020B0604030504040204" pitchFamily="34" charset="0"/>
              </a:rPr>
            </a:br>
            <a:r>
              <a:rPr lang="en-US" sz="1200" dirty="0">
                <a:solidFill>
                  <a:srgbClr val="002060"/>
                </a:solidFill>
                <a:latin typeface="+mn-lt"/>
                <a:cs typeface="Tahoma" panose="020B0604030504040204" pitchFamily="34" charset="0"/>
              </a:rPr>
              <a:t>7385 S Peoria Road </a:t>
            </a:r>
            <a:br>
              <a:rPr lang="en-US" sz="1200" dirty="0">
                <a:solidFill>
                  <a:srgbClr val="002060"/>
                </a:solidFill>
                <a:latin typeface="+mn-lt"/>
                <a:cs typeface="Tahoma" panose="020B0604030504040204" pitchFamily="34" charset="0"/>
              </a:rPr>
            </a:br>
            <a:r>
              <a:rPr lang="en-US" sz="1200" dirty="0">
                <a:solidFill>
                  <a:srgbClr val="002060"/>
                </a:solidFill>
                <a:latin typeface="+mn-lt"/>
                <a:cs typeface="Tahoma" panose="020B0604030504040204" pitchFamily="34" charset="0"/>
              </a:rPr>
              <a:t>Englewood, CO 80112</a:t>
            </a:r>
          </a:p>
          <a:p>
            <a:r>
              <a:rPr lang="en-US" sz="1200" dirty="0">
                <a:solidFill>
                  <a:srgbClr val="002060"/>
                </a:solidFill>
                <a:latin typeface="+mn-lt"/>
                <a:cs typeface="Tahoma" panose="020B0604030504040204" pitchFamily="34" charset="0"/>
              </a:rPr>
              <a:t>+1-303-325-3873</a:t>
            </a:r>
          </a:p>
          <a:p>
            <a:r>
              <a:rPr lang="en-US" sz="1200" dirty="0">
                <a:solidFill>
                  <a:srgbClr val="002060"/>
                </a:solidFill>
                <a:latin typeface="+mn-lt"/>
                <a:cs typeface="Tahoma" panose="020B0604030504040204" pitchFamily="34" charset="0"/>
                <a:hlinkClick r:id="rId3"/>
              </a:rPr>
              <a:t>www.peregrine.aero</a:t>
            </a:r>
            <a:endParaRPr lang="en-US" sz="1200" dirty="0">
              <a:solidFill>
                <a:srgbClr val="002060"/>
              </a:solidFill>
              <a:latin typeface="+mn-lt"/>
              <a:cs typeface="Tahoma" panose="020B0604030504040204" pitchFamily="34" charset="0"/>
            </a:endParaRPr>
          </a:p>
        </p:txBody>
      </p:sp>
      <p:pic>
        <p:nvPicPr>
          <p:cNvPr id="9221" name="Picture 4">
            <a:extLst>
              <a:ext uri="{FF2B5EF4-FFF2-40B4-BE49-F238E27FC236}">
                <a16:creationId xmlns:a16="http://schemas.microsoft.com/office/drawing/2014/main" id="{17C5CDBE-D42D-4840-966A-22312BFAF1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8" y="933420"/>
            <a:ext cx="4169026" cy="2206815"/>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107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ECA28-7B37-4B86-9ACF-62F28471A325}"/>
              </a:ext>
            </a:extLst>
          </p:cNvPr>
          <p:cNvSpPr>
            <a:spLocks noGrp="1"/>
          </p:cNvSpPr>
          <p:nvPr>
            <p:ph type="title"/>
          </p:nvPr>
        </p:nvSpPr>
        <p:spPr>
          <a:xfrm>
            <a:off x="457200" y="274638"/>
            <a:ext cx="8229600" cy="639762"/>
          </a:xfrm>
        </p:spPr>
        <p:txBody>
          <a:bodyPr/>
          <a:lstStyle/>
          <a:p>
            <a:r>
              <a:rPr lang="en-US" sz="3600" dirty="0">
                <a:solidFill>
                  <a:srgbClr val="002060"/>
                </a:solidFill>
                <a:latin typeface="+mn-lt"/>
                <a:ea typeface="Tahoma" panose="020B0604030504040204" pitchFamily="34" charset="0"/>
                <a:cs typeface="Tahoma" panose="020B0604030504040204" pitchFamily="34" charset="0"/>
              </a:rPr>
              <a:t>David Rankin, CEO</a:t>
            </a:r>
          </a:p>
        </p:txBody>
      </p:sp>
      <p:sp>
        <p:nvSpPr>
          <p:cNvPr id="3" name="Footer Placeholder 2">
            <a:extLst>
              <a:ext uri="{FF2B5EF4-FFF2-40B4-BE49-F238E27FC236}">
                <a16:creationId xmlns:a16="http://schemas.microsoft.com/office/drawing/2014/main" id="{397CCCE8-2932-400A-8F97-B2EB2DF73004}"/>
              </a:ext>
            </a:extLst>
          </p:cNvPr>
          <p:cNvSpPr>
            <a:spLocks noGrp="1"/>
          </p:cNvSpPr>
          <p:nvPr>
            <p:ph type="ftr" sz="quarter" idx="11"/>
          </p:nvPr>
        </p:nvSpPr>
        <p:spPr/>
        <p:txBody>
          <a:bodyPr/>
          <a:lstStyle/>
          <a:p>
            <a:pPr>
              <a:defRPr/>
            </a:pPr>
            <a:r>
              <a:rPr lang="en-US"/>
              <a:t>Proprietary and Confidential Information</a:t>
            </a:r>
          </a:p>
        </p:txBody>
      </p:sp>
      <p:sp>
        <p:nvSpPr>
          <p:cNvPr id="6" name="Content Placeholder 3">
            <a:extLst>
              <a:ext uri="{FF2B5EF4-FFF2-40B4-BE49-F238E27FC236}">
                <a16:creationId xmlns:a16="http://schemas.microsoft.com/office/drawing/2014/main" id="{8E4DF320-2B99-4317-AFEE-55624EC8EDDA}"/>
              </a:ext>
            </a:extLst>
          </p:cNvPr>
          <p:cNvSpPr txBox="1">
            <a:spLocks/>
          </p:cNvSpPr>
          <p:nvPr/>
        </p:nvSpPr>
        <p:spPr>
          <a:xfrm>
            <a:off x="228600" y="939152"/>
            <a:ext cx="8763000" cy="4547247"/>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Peregrine Avionics                                                                                                  2009 - present</a:t>
            </a:r>
          </a:p>
          <a:p>
            <a:pPr lvl="1"/>
            <a:r>
              <a:rPr lang="en-US" sz="1400" dirty="0"/>
              <a:t>Founder, President and Electrical Systems DER.</a:t>
            </a:r>
          </a:p>
          <a:p>
            <a:pPr lvl="1"/>
            <a:r>
              <a:rPr lang="en-US" sz="1400" dirty="0"/>
              <a:t>Led development of 20 STC’s covering Parts 23, 25, 27 and 29 aircraft including Gulfstream, Challenger, Falcon, Hawker, Lear, Sikorsky, Piper, Beechcraft, Bell, Robinson, MD Helicopters, Airbus Helicopters, Augusta, Cessna, Citation Jet, and several AML’s.</a:t>
            </a:r>
          </a:p>
          <a:p>
            <a:pPr lvl="1"/>
            <a:r>
              <a:rPr lang="en-US" sz="1400" dirty="0"/>
              <a:t>Grew company to 10 employees and $1.9m in revenue.</a:t>
            </a:r>
          </a:p>
          <a:p>
            <a:r>
              <a:rPr lang="en-US" sz="1800" b="1" dirty="0"/>
              <a:t>Adam Aircraft Industries                                                                                            2001 - 2009</a:t>
            </a:r>
          </a:p>
          <a:p>
            <a:pPr lvl="1"/>
            <a:r>
              <a:rPr lang="en-US" sz="1400" dirty="0"/>
              <a:t>Director of Systems Engineering: Led 25 engineers and designers to develop electrical and avionics systems included in the Type Certificate for the A500 aircraft in conjunction with both the Denver and Chicago ACO’s.</a:t>
            </a:r>
          </a:p>
          <a:p>
            <a:pPr lvl="1"/>
            <a:r>
              <a:rPr lang="en-US" sz="1400" dirty="0"/>
              <a:t>FAA Designated Engineering Representative for electrical systems on the A500 aircraft.</a:t>
            </a:r>
          </a:p>
          <a:p>
            <a:pPr lvl="1"/>
            <a:r>
              <a:rPr lang="en-US" sz="1400" dirty="0"/>
              <a:t>Electrical Systems Manager for systems on A500 and A700 models; supported flight test.</a:t>
            </a:r>
          </a:p>
          <a:p>
            <a:r>
              <a:rPr lang="en-US" sz="1800" b="1" dirty="0"/>
              <a:t>US Air Force                                                                                                                  1995 - 2001</a:t>
            </a:r>
          </a:p>
          <a:p>
            <a:pPr lvl="1"/>
            <a:r>
              <a:rPr lang="en-US" sz="1400" dirty="0"/>
              <a:t>Officer, Development Engineer, Defense Contract Management Agency - Lockheed Martin Astronautics </a:t>
            </a:r>
          </a:p>
          <a:p>
            <a:pPr lvl="1"/>
            <a:r>
              <a:rPr lang="en-US" sz="1400" dirty="0"/>
              <a:t>Officer, Development Engineer, Electronic Combat Support Flight - Special Operations Command </a:t>
            </a:r>
          </a:p>
          <a:p>
            <a:r>
              <a:rPr lang="en-US" sz="1800" b="1" dirty="0"/>
              <a:t>Education</a:t>
            </a:r>
          </a:p>
          <a:p>
            <a:pPr lvl="1"/>
            <a:r>
              <a:rPr lang="en-US" sz="1400" b="1" dirty="0"/>
              <a:t>Georgia College &amp; State University </a:t>
            </a:r>
            <a:r>
              <a:rPr lang="en-US" sz="1400" dirty="0"/>
              <a:t>– Masters of Business Administration, 1998</a:t>
            </a:r>
          </a:p>
          <a:p>
            <a:pPr lvl="1"/>
            <a:r>
              <a:rPr lang="en-US" sz="1400" b="1" dirty="0"/>
              <a:t>United States Air Force Academy </a:t>
            </a:r>
            <a:r>
              <a:rPr lang="en-US" sz="1400" dirty="0"/>
              <a:t>– Bachelors of Science in Electrical Engineering, 1995</a:t>
            </a:r>
          </a:p>
          <a:p>
            <a:pPr marL="457200" lvl="1" indent="0">
              <a:buNone/>
            </a:pPr>
            <a:endParaRPr lang="en-US" sz="1400" dirty="0"/>
          </a:p>
        </p:txBody>
      </p:sp>
    </p:spTree>
    <p:extLst>
      <p:ext uri="{BB962C8B-B14F-4D97-AF65-F5344CB8AC3E}">
        <p14:creationId xmlns:p14="http://schemas.microsoft.com/office/powerpoint/2010/main" val="3351084560"/>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7922</TotalTime>
  <Words>722</Words>
  <Application>Microsoft Office PowerPoint</Application>
  <PresentationFormat>On-screen Show (4:3)</PresentationFormat>
  <Paragraphs>88</Paragraphs>
  <Slides>9</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Expertise in Corporate Aviation</vt:lpstr>
      <vt:lpstr>PowerPoint Presentation</vt:lpstr>
      <vt:lpstr>David Rankin, CEO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dc:creator>
  <cp:lastModifiedBy>Lee Carlson</cp:lastModifiedBy>
  <cp:revision>577</cp:revision>
  <cp:lastPrinted>2015-02-24T15:38:07Z</cp:lastPrinted>
  <dcterms:created xsi:type="dcterms:W3CDTF">2012-03-17T16:17:21Z</dcterms:created>
  <dcterms:modified xsi:type="dcterms:W3CDTF">2022-10-31T18:14:21Z</dcterms:modified>
</cp:coreProperties>
</file>