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9" r:id="rId3"/>
    <p:sldId id="280" r:id="rId4"/>
    <p:sldId id="302" r:id="rId5"/>
    <p:sldId id="281" r:id="rId6"/>
    <p:sldId id="283" r:id="rId7"/>
    <p:sldId id="282" r:id="rId8"/>
    <p:sldId id="284" r:id="rId9"/>
    <p:sldId id="285" r:id="rId10"/>
    <p:sldId id="295" r:id="rId11"/>
    <p:sldId id="286" r:id="rId12"/>
    <p:sldId id="301" r:id="rId13"/>
    <p:sldId id="290" r:id="rId14"/>
    <p:sldId id="291" r:id="rId15"/>
    <p:sldId id="287" r:id="rId16"/>
    <p:sldId id="292" r:id="rId17"/>
    <p:sldId id="289" r:id="rId18"/>
    <p:sldId id="294" r:id="rId19"/>
    <p:sldId id="25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121A8-1305-4581-9C14-2E5E5CC900EC}" type="datetimeFigureOut">
              <a:rPr lang="en-US" smtClean="0"/>
              <a:t>03-Dec-20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2ED48-972B-4DDC-9B6A-67684AB597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77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EACD-7D6B-4E03-B8B4-030C19F9B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BE02A-78D3-4F2F-AA71-3301974B9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F319427-44E2-48F2-A71D-6057949E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45F8-D82D-4191-9D87-98BD83AB9AB2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27D153D-F689-4C18-BC30-B5C7452C4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A570-706F-4AA4-9CB9-E034119C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1BDDE-DF59-43D4-8BFF-3ACBDE2A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0B3C6-D8D0-4345-908F-0FAB5089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E4D71-99EE-4E4C-B04A-488D5EE83ED2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A6EFB-74C7-4A60-90A6-EE1D1BEA5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CE382-378F-4AFF-91AF-2A642AB4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B82879-7A24-4804-9B3F-829B851E8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A8D4A-38A4-4076-BF6B-C2908FD3F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2F61C-12A6-4736-B794-75BDA40D4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7597-2720-4995-A7EC-945801FD9542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18F5C-E95C-46BE-9956-577A01F9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0C1CB-B7D8-4692-BC78-3B6EF4B1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754D-D2BF-4421-B91C-C46309F0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49A2-8312-45EC-BC83-5D8CFA652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67575-2AE9-479C-9E29-B036C05F9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4E2B-5B7C-483F-911F-1F2D1B70B764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AFC8D-DD1D-4D48-BCAD-E13BA51E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2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F2310-8507-48B9-827F-4C916EA5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238C6-1F0A-4699-8FEA-513A84D9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F167A-A691-4E6C-8927-67B6956D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F9DBA-2C9A-4235-BB37-23DB98DF7DCA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31010-D9DE-4BD4-A3D3-34D128DED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11C82-C527-4B26-82DC-725A56267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4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F051-0D1C-4CC6-8BB1-361720C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A7D8B-F52E-4597-835C-2145A78B4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4424-E0CB-410B-9283-8A864423C7E5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C75EA-14D9-43D4-9F91-50168A12F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8CD05-376B-468A-9208-DF174ACC2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CE84-2038-42C9-A0BC-5F572F2F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B2B4E-06F7-487C-A8D6-0831AC184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481F4-BF12-41FA-AAAB-59283D62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3784-015E-4FCD-A438-19E7202E6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DC0E3-B0C8-4E88-8DA7-D6BD9489D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EBE6AB-D6C6-414A-B371-B693F1246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113A-B20A-465C-A442-15AD357C3941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E51BD3-63AB-4F8D-AFDC-EAB510443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3EF55B-3F31-407D-AC12-B3F1BCA60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5315-CF83-4A2D-B4FD-7A7A1A75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C69D9-FCF8-4D55-ACB9-0F6DECF43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22577-2241-4F5F-B1AB-C415740080A8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1A6D80-83D7-402B-8FE3-47F38068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2005CE-5EFA-4F6C-B119-C8E13159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5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4EB59E-6948-45F3-9F1B-0EFD133D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274F-0708-4BA3-811E-88AC00DB2204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49D63-5E53-4E42-B540-13DE663B3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EEF88-7EAF-4E4C-8672-1056BF647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3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B29A-1FEF-4DB5-B728-53536618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26DE-D67D-4D6C-907A-608C726F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AC926-DC22-4599-B81E-F666732B2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C5C89-9ED9-48C6-B919-128CF8936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E1C66-3AE4-4366-AB15-13645350A901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E9D1C-6EA3-4DB6-9A7C-47D1D0F3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EF06B-4E7B-43D6-A5D0-BB8CDCF2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F0DF-5782-482F-B20F-5E4749BD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B9F9B-E8C2-4A5F-9DF9-29FB608D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95AE-4FB6-48CC-96A5-79FADE64C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A84C8-42D6-407D-AD93-EFF249B6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0746-1472-4906-AB33-F802DD8AFC47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B7B26-6B87-4347-BCD9-D5C06F39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5471A-7162-45EC-9367-7C70F42B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4E955-235E-4E3E-8A02-874BC3E5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4785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4B00-CAAF-4923-8B6A-6F393DC8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085EA-F3A8-412D-B630-D6E2CE2A9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54E2B-5B7C-483F-911F-1F2D1B70B764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16F29-EB4D-478A-96BF-55DAADCF3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91272-4039-4296-BCE2-AD93FBBE5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PeregrineACA GAP DRAFT v06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8E9BA0-6E96-4CBB-9907-26610A9CEB2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382" y="103663"/>
            <a:ext cx="1477231" cy="66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6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articles/d41586-020-00974-w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alplasmasolutions.com/ionization/" TargetMode="External"/><Relationship Id="rId2" Type="http://schemas.openxmlformats.org/officeDocument/2006/relationships/hyperlink" Target="https://www.aviationcleanair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.smartbrief.com/resp/mDvuCHdjwjDlcOqUCifClECicNIkNN?format=multipar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web.com/insider/the-airline-biz-clawing-back-can-hardly-be-called-a-recovery/?MailingID=39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B2D3-8639-4E48-BC8D-2D267D9B2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Flying &amp; COVID-19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908B2-8170-4423-BD26-166FFDD62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3526"/>
            <a:ext cx="9144000" cy="306688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9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Helping Eliminate The Airline Exposure GAP</a:t>
            </a:r>
            <a:endParaRPr lang="en-US" sz="3900" dirty="0"/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sz="1800" i="1" dirty="0">
                <a:solidFill>
                  <a:srgbClr val="002060"/>
                </a:solidFill>
              </a:rPr>
              <a:t>Aviation Clean Air Ionization System Solution</a:t>
            </a:r>
          </a:p>
          <a:p>
            <a:r>
              <a:rPr lang="en-US" sz="1800" i="1" dirty="0">
                <a:solidFill>
                  <a:srgbClr val="002060"/>
                </a:solidFill>
              </a:rPr>
              <a:t>Peregrine &amp; AviaGlobal Group Turnkey - ACA Device Provider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2F69C-0AF2-4115-8D22-C9EC0987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5C81706-0978-4DB7-94DD-B5F3C4414BCA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8222A-872A-44C5-86E6-7D7109456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859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2060"/>
                </a:solidFill>
              </a:rPr>
              <a:t>Problematic</a:t>
            </a:r>
            <a:r>
              <a:rPr lang="en-US" b="1" dirty="0">
                <a:solidFill>
                  <a:srgbClr val="002060"/>
                </a:solidFill>
              </a:rPr>
              <a:t> Onboard Social Distancing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Some Airlines Are Examples Of Trying To Social Distance By Blocking Seats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Some Airlines Are Not Blocking Any Seats = </a:t>
            </a:r>
            <a:r>
              <a:rPr lang="en-US" b="1" dirty="0">
                <a:solidFill>
                  <a:srgbClr val="002060"/>
                </a:solidFill>
              </a:rPr>
              <a:t>NO EFFECTIVE SOCIAL DISTANCING ON BOARD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Boarding &amp; Leaving Aircraft Using Social Distancing Is Helpful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D9DC3-162F-4D91-8943-7B178038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A030CFF-12E0-482A-9862-339295A0C961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E5EDC-8033-437F-8033-4C1C4D8A9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10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b="1" i="1" dirty="0">
                <a:solidFill>
                  <a:srgbClr val="002060"/>
                </a:solidFill>
              </a:rPr>
              <a:t>HEPA</a:t>
            </a:r>
            <a:r>
              <a:rPr lang="en-US" dirty="0">
                <a:solidFill>
                  <a:srgbClr val="002060"/>
                </a:solidFill>
              </a:rPr>
              <a:t> Filters Are </a:t>
            </a:r>
            <a:r>
              <a:rPr lang="en-US" b="1" i="1" dirty="0">
                <a:solidFill>
                  <a:srgbClr val="002060"/>
                </a:solidFill>
              </a:rPr>
              <a:t>Key Element Of The Layered Defense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Inflight Cabin Air Is </a:t>
            </a:r>
            <a:r>
              <a:rPr lang="en-US" b="1" i="1" dirty="0">
                <a:solidFill>
                  <a:srgbClr val="C00000"/>
                </a:solidFill>
              </a:rPr>
              <a:t>Mixed With Outside, Clean Air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Engine Bleed Air On All But B787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All Air Introduced To Aircraft, Ground &amp; Flight, Pass Air Through HEPAs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Aircraft Air Distribution Replenishes Air Every 2-4 Minutes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Faster On Flight Deck, Then Cabin Front To Back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Replenishment Slower In Back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Aerosols Pathogens, Like Covid-19 Virus, Lingers &amp; Settles, </a:t>
            </a:r>
            <a:r>
              <a:rPr lang="en-US" b="1" i="1" dirty="0">
                <a:solidFill>
                  <a:srgbClr val="C00000"/>
                </a:solidFill>
              </a:rPr>
              <a:t>Not All HEPA Captured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HEPA </a:t>
            </a:r>
            <a:r>
              <a:rPr lang="en-US" b="1" i="1" dirty="0">
                <a:solidFill>
                  <a:srgbClr val="002060"/>
                </a:solidFill>
              </a:rPr>
              <a:t>Does Not </a:t>
            </a:r>
            <a:r>
              <a:rPr lang="en-US" dirty="0">
                <a:solidFill>
                  <a:srgbClr val="002060"/>
                </a:solidFill>
              </a:rPr>
              <a:t>Filter Virus That Is Not Sent Though The ECS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Pathogens Settle On Surfaces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People, Seats, Tray Tables, Floors,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5225B-0E2E-42C8-8CA9-E3AE860F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8810C95-4687-4074-BE3E-000C1C3639C7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AE28B-4DA7-47FF-A66D-FCA7C71F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36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5E8E-A0A9-4876-BFAC-15BDC434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Aircraft Ground Operation = Layer GAP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3A05B1-97B7-40AC-B757-B00981E6D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31" y="1938043"/>
            <a:ext cx="5892688" cy="36829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D253B9-FA3D-4E05-954C-866B2918EA1C}"/>
              </a:ext>
            </a:extLst>
          </p:cNvPr>
          <p:cNvSpPr txBox="1"/>
          <p:nvPr/>
        </p:nvSpPr>
        <p:spPr>
          <a:xfrm>
            <a:off x="6894414" y="2039193"/>
            <a:ext cx="5100884" cy="33733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C00000"/>
                </a:solidFill>
              </a:rPr>
              <a:t>Ground Operation Higher Risk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Air Flowing Through HEPAs Comes From Cabin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On Ground, APU/ Engines Not Operating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Mixed With Un-, Poorly Filtered PCA Air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See “</a:t>
            </a:r>
            <a:r>
              <a:rPr lang="en-US" b="1" dirty="0"/>
              <a:t>LP Ground Inlets</a:t>
            </a:r>
            <a:r>
              <a:rPr lang="en-US" dirty="0"/>
              <a:t>” In Diagram</a:t>
            </a:r>
          </a:p>
          <a:p>
            <a:pPr marL="1657350" lvl="3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Introduction Point For Ground Air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APU Or Engines In Operation, ECS On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Mixed With Bleed Air, Heat Sterile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E1D6246-CDD6-48AE-A84D-9ED3A210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87B333B-D922-4BA4-AF8B-2816ACD8DBF2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6318D6B-98ED-450C-A3B0-73AACBB8B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621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45370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Covid-19 Virus Can Be Transmitted In Aerosol Form, Per Below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“</a:t>
            </a:r>
            <a:r>
              <a:rPr lang="en-US" sz="2000" dirty="0"/>
              <a:t>Converging Lines Of Evidence Indicate That SARS-CoV-2, The Coronavirus Responsible For The COVID-19 Pandemic, Can Pass From Person To Person In Tiny Droplets Called Aerosols That Waft Through The Air And Accumulate Over Time. After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Months Of Debate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/>
              <a:t>About Whether People Can Transmit The Virus Through Exhaled Air, There Is Growing Concern Among Scientists About This Transmission Route.</a:t>
            </a:r>
            <a:r>
              <a:rPr lang="en-US" dirty="0">
                <a:solidFill>
                  <a:srgbClr val="002060"/>
                </a:solidFill>
              </a:rPr>
              <a:t>” “Nature” Magazine, 08 July 2020</a:t>
            </a:r>
          </a:p>
          <a:p>
            <a:pPr lvl="1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Aerosol Virus Can Suspend In The Air For 2-8 Minutes Before Flowing Into The ECS Intake To Be Captured By The HEPAs</a:t>
            </a:r>
          </a:p>
          <a:p>
            <a:pPr lvl="1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While HEPAs Are ~99.7% Effective, Not All The Cabin Particulates, Including The Virus Make It To The HEPAs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2C978-9F30-4D53-846F-832FF88D70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B0D0A0B-5102-46EF-B0BC-70556EB27DCA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24C5C-7A1A-49E5-819E-0DA52C8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02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4537075"/>
          </a:xfrm>
        </p:spPr>
        <p:txBody>
          <a:bodyPr>
            <a:normAutofit/>
          </a:bodyPr>
          <a:lstStyle/>
          <a:p>
            <a:pPr lvl="1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Virus Settles On Physical Surfaces – People, Clothes, Seats, Seat Trays, Bulkhead, Decks, Aircraft Cabin Equip, Etc.</a:t>
            </a:r>
          </a:p>
          <a:p>
            <a:pPr lvl="2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Surface Virus Active For Up To 72 Hours</a:t>
            </a:r>
          </a:p>
          <a:p>
            <a:pPr lvl="2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Particular Issue In Small Concentrate Areas Like Galley And Restrooms</a:t>
            </a:r>
          </a:p>
          <a:p>
            <a:pPr lvl="2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ECS Mixes Outside Air And Filtered Cabin Air</a:t>
            </a:r>
          </a:p>
          <a:p>
            <a:pPr lvl="3">
              <a:tabLst>
                <a:tab pos="2000250" algn="r"/>
              </a:tabLst>
            </a:pPr>
            <a:r>
              <a:rPr lang="en-US" dirty="0">
                <a:solidFill>
                  <a:srgbClr val="002060"/>
                </a:solidFill>
              </a:rPr>
              <a:t>While Airborne, The Outside Air Is Likely Not To Contain Active Virus</a:t>
            </a:r>
          </a:p>
          <a:p>
            <a:pPr lvl="3">
              <a:tabLst>
                <a:tab pos="2000250" algn="r"/>
              </a:tabLst>
            </a:pPr>
            <a:r>
              <a:rPr lang="en-US" b="1" i="1" dirty="0">
                <a:solidFill>
                  <a:srgbClr val="C00000"/>
                </a:solidFill>
              </a:rPr>
              <a:t>Ground Operation Can Introduce Virus Through Ground PCA Unit Via ECS Using Outside Ramp Air To Mix With HEPA Filtered Air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12752-4330-494A-A8C4-9E20C081F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19FF9CB-C75E-4D09-B208-C5029704C18E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F0CF9-9368-40DD-9811-2FE26825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474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2060"/>
                </a:solidFill>
              </a:rPr>
              <a:t>Airlines Marketing Spin Is That Aircraft Are Indeed Safe, But Only Tell Part Of The Story</a:t>
            </a:r>
          </a:p>
          <a:p>
            <a:pPr lvl="0"/>
            <a:r>
              <a:rPr lang="en-US" dirty="0">
                <a:solidFill>
                  <a:srgbClr val="002060"/>
                </a:solidFill>
              </a:rPr>
              <a:t>Does Not Address The Ground &amp; Airborne Gap In Virus Defense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Will The Spin Work Or Will PAX, Media Decode The Spin And Airlines Face Blow-back?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3F1DF-D0A5-491A-82FD-9C887304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E0653CA-87ED-46A8-A3BA-288C86304081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1910A-7F0E-4C82-849E-AACCD4146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174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FEBC-EFC1-49D8-A93E-591EF06A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 Ionization – </a:t>
            </a:r>
            <a:r>
              <a:rPr lang="en-US" b="1" i="1" dirty="0">
                <a:solidFill>
                  <a:srgbClr val="C00000"/>
                </a:solidFill>
              </a:rPr>
              <a:t>Filling Defense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1BF6-0495-4DDE-BB95-9431E2F3DA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ACA (Aviation Clean Air) Ionization Systems Solution </a:t>
            </a:r>
          </a:p>
          <a:p>
            <a:pPr lvl="1"/>
            <a:r>
              <a:rPr lang="en-US" dirty="0"/>
              <a:t>Aviation Adaptation Of Solution Used, Approved For Clean Room Applications, Such As Hospitals – ACA Design Patented (</a:t>
            </a:r>
            <a:r>
              <a:rPr lang="en-US" dirty="0">
                <a:hlinkClick r:id="rId2"/>
              </a:rPr>
              <a:t>https://www.aviationcleanair.com/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Independent Lab Testing Reports Available Online</a:t>
            </a:r>
          </a:p>
          <a:p>
            <a:pPr lvl="1"/>
            <a:r>
              <a:rPr lang="en-US" dirty="0"/>
              <a:t>Licensed Technology From GlobalPlasma (</a:t>
            </a:r>
            <a:r>
              <a:rPr lang="en-US" dirty="0">
                <a:hlinkClick r:id="rId3"/>
              </a:rPr>
              <a:t>https://globalplasmasolutions.com/ionization/</a:t>
            </a:r>
            <a:r>
              <a:rPr lang="en-US" dirty="0"/>
              <a:t>), Utility Patented</a:t>
            </a:r>
          </a:p>
          <a:p>
            <a:r>
              <a:rPr lang="en-US" dirty="0"/>
              <a:t>Simple Installation &amp; Cert</a:t>
            </a:r>
          </a:p>
          <a:p>
            <a:pPr lvl="1"/>
            <a:r>
              <a:rPr lang="en-US" dirty="0"/>
              <a:t>Component Mounted On To The Existing Environmental Control System (ECS) Supply Duct</a:t>
            </a:r>
          </a:p>
          <a:p>
            <a:pPr lvl="1"/>
            <a:r>
              <a:rPr lang="en-US" dirty="0"/>
              <a:t>Electronically Creates Positive &amp; Negative Ions From The Hydrogen And Oxygen Molecules In The Water Vapor Present In The Air</a:t>
            </a:r>
          </a:p>
          <a:p>
            <a:pPr lvl="1"/>
            <a:r>
              <a:rPr lang="en-US" dirty="0"/>
              <a:t>Ions Cluster Around Micro Particles, Gases, Airborne Mold Spores, </a:t>
            </a:r>
            <a:r>
              <a:rPr lang="en-US" b="1" i="1" dirty="0"/>
              <a:t>Viruses</a:t>
            </a:r>
            <a:r>
              <a:rPr lang="en-US" dirty="0"/>
              <a:t> And Bacteria</a:t>
            </a:r>
            <a:endParaRPr lang="en-US" b="1" i="1" dirty="0"/>
          </a:p>
          <a:p>
            <a:r>
              <a:rPr lang="en-US" b="1" i="1" dirty="0"/>
              <a:t>Natural Reaction Results, Pathogens Are </a:t>
            </a:r>
            <a:r>
              <a:rPr lang="en-US" b="1" i="1" dirty="0">
                <a:solidFill>
                  <a:srgbClr val="C00000"/>
                </a:solidFill>
              </a:rPr>
              <a:t>Inactivated</a:t>
            </a:r>
            <a:r>
              <a:rPr lang="en-US" b="1" i="1" dirty="0"/>
              <a:t>, Dissipate Quickly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14991-A0B8-428D-96E0-04644865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A1ED41-97CF-4525-946B-C3FEE9D61FB1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E8FCB-2687-4926-9CD7-598DB123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4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A3F4119-F6BE-4CDC-BDB0-78C297E60A8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3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96074" y="2494801"/>
            <a:ext cx="4086225" cy="27883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FB4F46-D609-4AC0-B172-F5D1F7C11C6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5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67852" y="4406900"/>
            <a:ext cx="2423096" cy="1905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 Ionization – Filling Defense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</a:rPr>
              <a:t>The ACA Component Is Designed To Be Simple To Install On Virtually Any Aircraft With An Environmental Control System/ Recirculator</a:t>
            </a:r>
            <a:endParaRPr lang="en-US" dirty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Integrates Into Existing Aircraft Cabin (Bleed) Air System Ducts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Utilizes Existing System Airflow To Distribute Ions Throughout The Aircraft Interior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No Additional Fans, Filters Or Air Handling Equipment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Can Be Easily Installed By Qualified Technicians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FAA STC Or 337 Field Approval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Tested &amp; Meets DO-160 Environmentals</a:t>
            </a: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9251C-2651-4C26-A05A-6AB9D078D0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C9227A4-BA4D-4B38-BFFC-84C8CF055A07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FD5518-8230-4ECF-AEA3-F372363C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63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C01C-853B-4592-9074-4615E8FE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C00000"/>
                </a:solidFill>
              </a:rPr>
              <a:t>TOTAL</a:t>
            </a:r>
            <a:r>
              <a:rPr lang="en-US" dirty="0"/>
              <a:t> Layered COVID-19 Defense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EE091-2F55-4BE6-A774-C44CAF7565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604408"/>
            <a:ext cx="10515600" cy="1527175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2060"/>
                </a:solidFill>
              </a:rPr>
              <a:t>Flying Needs Holistic Approach To COVID-19 Defense</a:t>
            </a:r>
          </a:p>
          <a:p>
            <a:r>
              <a:rPr lang="en-US" dirty="0">
                <a:solidFill>
                  <a:srgbClr val="002060"/>
                </a:solidFill>
              </a:rPr>
              <a:t>Exposure &amp; Layer Defense COVID-19 (SARS-CoV-2 Virus)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ACA Ionization System Solution Completes The Defense – Closes “GAP”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201808-E1AF-4558-97EB-8190AEF10865}"/>
              </a:ext>
            </a:extLst>
          </p:cNvPr>
          <p:cNvGrpSpPr/>
          <p:nvPr/>
        </p:nvGrpSpPr>
        <p:grpSpPr>
          <a:xfrm>
            <a:off x="1011504" y="3120406"/>
            <a:ext cx="9835870" cy="668350"/>
            <a:chOff x="1011504" y="3625231"/>
            <a:chExt cx="9835870" cy="6683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1A8004C-5938-41DB-87C1-9769A29343A6}"/>
                </a:ext>
              </a:extLst>
            </p:cNvPr>
            <p:cNvSpPr/>
            <p:nvPr/>
          </p:nvSpPr>
          <p:spPr>
            <a:xfrm>
              <a:off x="1011504" y="3625231"/>
              <a:ext cx="1988871" cy="4884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</a:rPr>
                <a:t>Airport GROUND SIDE DEPATURE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4C5ABD-4CFF-4803-BA02-2855F15507CE}"/>
                </a:ext>
              </a:extLst>
            </p:cNvPr>
            <p:cNvSpPr/>
            <p:nvPr/>
          </p:nvSpPr>
          <p:spPr>
            <a:xfrm>
              <a:off x="3000122" y="3627613"/>
              <a:ext cx="1952878" cy="488472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90000"/>
                  </a:schemeClr>
                </a:gs>
                <a:gs pos="70000">
                  <a:schemeClr val="accent1">
                    <a:tint val="44500"/>
                    <a:satMod val="16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	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CA46AD-7E60-48D2-99F1-9427113574C0}"/>
                </a:ext>
              </a:extLst>
            </p:cNvPr>
            <p:cNvSpPr/>
            <p:nvPr/>
          </p:nvSpPr>
          <p:spPr>
            <a:xfrm>
              <a:off x="6905878" y="3625231"/>
              <a:ext cx="1952878" cy="488472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24000">
                  <a:schemeClr val="accent1">
                    <a:tint val="44500"/>
                    <a:satMod val="16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	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C6B3464-3EA1-4EFE-B17F-2831F6480610}"/>
                </a:ext>
              </a:extLst>
            </p:cNvPr>
            <p:cNvSpPr/>
            <p:nvPr/>
          </p:nvSpPr>
          <p:spPr>
            <a:xfrm>
              <a:off x="8858503" y="3625231"/>
              <a:ext cx="1988871" cy="4884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</a:rPr>
                <a:t>Airport GROUND SIDE ARRIVAL</a:t>
              </a:r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E9855225-97D9-4C60-9E17-5115C0BA54A4}"/>
                </a:ext>
              </a:extLst>
            </p:cNvPr>
            <p:cNvSpPr/>
            <p:nvPr/>
          </p:nvSpPr>
          <p:spPr>
            <a:xfrm>
              <a:off x="3376221" y="4112606"/>
              <a:ext cx="5191125" cy="180975"/>
            </a:xfrm>
            <a:prstGeom prst="parallelogram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ON Aircraft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955B8C-C2CB-45FE-9A3A-89DFEE3E5C7C}"/>
                </a:ext>
              </a:extLst>
            </p:cNvPr>
            <p:cNvSpPr/>
            <p:nvPr/>
          </p:nvSpPr>
          <p:spPr>
            <a:xfrm>
              <a:off x="3376220" y="3625607"/>
              <a:ext cx="5191125" cy="4884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ONBOARD - “COMPLETE LAYERED DEFNSE”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54FFC94-31B0-46CF-B938-85FDB65A816B}"/>
              </a:ext>
            </a:extLst>
          </p:cNvPr>
          <p:cNvSpPr txBox="1"/>
          <p:nvPr/>
        </p:nvSpPr>
        <p:spPr>
          <a:xfrm>
            <a:off x="1011504" y="3935118"/>
            <a:ext cx="18776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Social Distancing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Masks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PAX Temp Checks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Touchless Check In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Faster TSA Checks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TSA Staff PPE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Expanded Air Filtering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Ionization Installations</a:t>
            </a:r>
          </a:p>
          <a:p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0D6033-37AB-495D-8090-4CA2FC15BFD2}"/>
              </a:ext>
            </a:extLst>
          </p:cNvPr>
          <p:cNvSpPr txBox="1"/>
          <p:nvPr/>
        </p:nvSpPr>
        <p:spPr>
          <a:xfrm>
            <a:off x="8989255" y="3935118"/>
            <a:ext cx="219124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Social Distancing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Masks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Faster Bag Delivery - UNKN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Bag Disinfecting - UNKN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Expanded Air Filtering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Ionization Installations</a:t>
            </a:r>
          </a:p>
          <a:p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7922A7-FE4B-485F-B192-B4C5B4397AE6}"/>
              </a:ext>
            </a:extLst>
          </p:cNvPr>
          <p:cNvSpPr txBox="1"/>
          <p:nvPr/>
        </p:nvSpPr>
        <p:spPr>
          <a:xfrm>
            <a:off x="4545256" y="3890962"/>
            <a:ext cx="30747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Social Distancing – Very Limited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Masks – Defense Limited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Disinfecting – Self &amp; Cabin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ECS HEPA Filters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Airflow Capture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Captures COVID-19 Virus In ECS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Mixes With Outside 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2-8 Minute Complete Refresh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rgbClr val="C00000"/>
                </a:solidFill>
              </a:rPr>
              <a:t>ACA Ionization Realtime Capture &amp; Inactivation Of The COVID-19 Virus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12DFB7-3CE7-45CE-B772-F8557A84D395}"/>
              </a:ext>
            </a:extLst>
          </p:cNvPr>
          <p:cNvSpPr txBox="1"/>
          <p:nvPr/>
        </p:nvSpPr>
        <p:spPr>
          <a:xfrm>
            <a:off x="2522833" y="6098658"/>
            <a:ext cx="6813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Layer Defense Against COVID-19 (SAR-CoV-2) Virus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B4DAB-8644-4A3A-A303-F0E8DB41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03F1E64-C54A-43F4-A7D2-D43A33722777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2313C22-951E-4789-B9F0-21AAA5D8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04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7ECD9-1816-4A4B-A780-0928C4F1C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9661525" algn="r"/>
              </a:tabLst>
            </a:pPr>
            <a:r>
              <a:rPr lang="en-US" dirty="0"/>
              <a:t>Peregrine Turnkey ACA Solution</a:t>
            </a:r>
            <a:br>
              <a:rPr lang="en-US" dirty="0"/>
            </a:br>
            <a:r>
              <a:rPr lang="en-US" dirty="0"/>
              <a:t>	</a:t>
            </a:r>
            <a:r>
              <a:rPr lang="en-US" sz="27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Drawing Board to the Sky 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C6EDF-D997-4FE3-B333-231D2B90A6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2060"/>
                </a:solidFill>
              </a:rPr>
              <a:t>Authorized Reseller of Aviation Clean Air Ionization System</a:t>
            </a:r>
          </a:p>
          <a:p>
            <a:r>
              <a:rPr lang="en-US" dirty="0">
                <a:solidFill>
                  <a:srgbClr val="002060"/>
                </a:solidFill>
              </a:rPr>
              <a:t>Designs and Approvals – ODA Process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</a:rPr>
              <a:t>US FAA ODA – Organization Design Authorization – STC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</a:rPr>
              <a:t>End-to-end FAA-approved STC solution &amp; proven FAA certification methods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</a:rPr>
              <a:t>Extensive US FAA STC Experience</a:t>
            </a:r>
          </a:p>
          <a:p>
            <a:r>
              <a:rPr lang="en-US" altLang="en-US" dirty="0">
                <a:solidFill>
                  <a:srgbClr val="002060"/>
                </a:solidFill>
              </a:rPr>
              <a:t>Operator Product Support Via ACA??</a:t>
            </a:r>
          </a:p>
          <a:p>
            <a:pPr lvl="1"/>
            <a:endParaRPr lang="en-US" altLang="en-US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BBB67D-43A4-4E4B-A40B-05A8227541F9}"/>
              </a:ext>
            </a:extLst>
          </p:cNvPr>
          <p:cNvSpPr txBox="1"/>
          <p:nvPr/>
        </p:nvSpPr>
        <p:spPr>
          <a:xfrm>
            <a:off x="2654188" y="5486400"/>
            <a:ext cx="655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Hal Note: Needs new Peregrine overview, relevant to ACA Ionization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62482-01C0-40F2-B797-3326A0C6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A335999-962D-46D3-B0C4-45B18F72D28F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800AB-CF7E-4A76-8B72-5E5E79CE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7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alpha val="60000"/>
                <a:lumMod val="16000"/>
                <a:lumOff val="84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86DE6-5AD3-424B-8C78-96C592C1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Air Travel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912CA-F3DF-420C-AD85-8B238D164D8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883197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Issues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Fear Of Flying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Economic Restrictions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Business Travel Reductions Due to Budgets &amp; Health Safety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Reduced Or Complete Loss Of Discretionary Income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Institutional Restrictions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Governmental Barriers On Travel</a:t>
            </a:r>
          </a:p>
          <a:p>
            <a:r>
              <a:rPr lang="en-US" dirty="0">
                <a:solidFill>
                  <a:srgbClr val="002060"/>
                </a:solidFill>
              </a:rPr>
              <a:t>Impacts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Extreme Airline Business Interruption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Idled Aircraft Per A4A = 1,758 (16AUG20 – not flown in previous 7 days)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Extremely Low PAX Totals &amp; Low Load Factors = Reduced Cash Flow/ Revenue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Negative Multiplier Effect Throughout World Economies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21A64-37A1-414C-966A-2F0BDA5F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53ACB17-180D-4732-A4B8-3DB0F1A1CFBE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9B01C-4DC1-4BF0-B8E0-E55CC1F6879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Peregrine Avionics PRIVATE DATA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35B56-4915-493D-8EC4-3A448187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16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alpha val="60000"/>
                <a:lumMod val="16000"/>
                <a:lumOff val="84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912CA-F3DF-420C-AD85-8B238D164D8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4"/>
            <a:ext cx="10515600" cy="403147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Addressable, Problematic Solutions – “Afraid To Fly”</a:t>
            </a:r>
          </a:p>
          <a:p>
            <a:r>
              <a:rPr lang="en-US" dirty="0">
                <a:solidFill>
                  <a:srgbClr val="002060"/>
                </a:solidFill>
              </a:rPr>
              <a:t>Less Controllable Solutions – Institutional, Economic Restrictions</a:t>
            </a:r>
          </a:p>
          <a:p>
            <a:r>
              <a:rPr lang="en-US" dirty="0">
                <a:solidFill>
                  <a:srgbClr val="002060"/>
                </a:solidFill>
              </a:rPr>
              <a:t>PAX Volume </a:t>
            </a:r>
            <a:r>
              <a:rPr lang="en-US" b="1" i="1" dirty="0">
                <a:solidFill>
                  <a:srgbClr val="002060"/>
                </a:solidFill>
              </a:rPr>
              <a:t>Slowly</a:t>
            </a:r>
            <a:r>
              <a:rPr lang="en-US" dirty="0">
                <a:solidFill>
                  <a:srgbClr val="002060"/>
                </a:solidFill>
              </a:rPr>
              <a:t> Increasing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Load Factors About 50%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Flights Better Match Demand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Parked Aircraft Factor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Sustainable? Est 2024 &gt; Recover Growth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Relapses?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Recovery A Series Of “W” Curves?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Vaccine Seems To Be Cure To Travel Recovery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Overwhelming Need - Immediately Accelerate Increase In PAX Count </a:t>
            </a:r>
          </a:p>
          <a:p>
            <a:r>
              <a:rPr lang="en-US" dirty="0">
                <a:solidFill>
                  <a:srgbClr val="002060"/>
                </a:solidFill>
              </a:rPr>
              <a:t>Addressable Solutions Are In Progress – Lower Fear, Instill Confidence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86DE6-5AD3-424B-8C78-96C592C17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Air Travel Situation - PAX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9CD476-44E8-486E-BA57-5906F89A5EAF}"/>
              </a:ext>
            </a:extLst>
          </p:cNvPr>
          <p:cNvSpPr txBox="1"/>
          <p:nvPr/>
        </p:nvSpPr>
        <p:spPr>
          <a:xfrm>
            <a:off x="2270738" y="5857103"/>
            <a:ext cx="7507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Obvious To Airline Businesses – We Understand, Can Help, ON Aircraft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62B6E0-8836-47AB-8EFF-904C6B14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156C322-2B46-40C7-A832-0C80C58928B6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5E7099-B9C1-4C5E-B70B-BD70BE2D4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DA971E-889B-4D83-AEE0-EB535AD715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2708" y="2532808"/>
            <a:ext cx="4151214" cy="2329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5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9368F10-D867-4F4E-BC78-93EAA3BDB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&amp; Air Travel Situation - Aircraft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CCAFC-F0AD-4F36-91A3-3103C0BF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54AD09-7FB2-4D10-B95A-4B7FA1F7FC3A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8CE39-5C47-462A-B12A-B6314052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9BDA0B8-6D09-4313-9150-AB9FE9CEDB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828" y="1690688"/>
            <a:ext cx="8166343" cy="455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26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C01C-853B-4592-9074-4615E8FE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 Of Flying – Most Controllable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EE091-2F55-4BE6-A774-C44CAF7565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527175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IF</a:t>
            </a:r>
            <a:r>
              <a:rPr lang="en-US" dirty="0">
                <a:solidFill>
                  <a:srgbClr val="002060"/>
                </a:solidFill>
              </a:rPr>
              <a:t> Safe To Fly, Then Create &amp; Deliver The Message – In Progress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Individual Airlines &amp; A4A Ramping Up Safe To Fly Messaging … Daily!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Joint RTCA SC-241/ EUROCAE WG-121 To Issue Harmonized Cleaning Guidance ~08DEC20</a:t>
            </a:r>
          </a:p>
          <a:p>
            <a:r>
              <a:rPr lang="en-US" dirty="0">
                <a:solidFill>
                  <a:srgbClr val="002060"/>
                </a:solidFill>
              </a:rPr>
              <a:t>Flying Needs Holistic Approach To COVID-19 Defense</a:t>
            </a:r>
          </a:p>
          <a:p>
            <a:r>
              <a:rPr lang="en-US" dirty="0">
                <a:solidFill>
                  <a:srgbClr val="002060"/>
                </a:solidFill>
              </a:rPr>
              <a:t>Exposure &amp; Layer Defense COVID-19 (SARS-CoV-2 Virus)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7201808-E1AF-4558-97EB-8190AEF10865}"/>
              </a:ext>
            </a:extLst>
          </p:cNvPr>
          <p:cNvGrpSpPr/>
          <p:nvPr/>
        </p:nvGrpSpPr>
        <p:grpSpPr>
          <a:xfrm>
            <a:off x="1011504" y="3625231"/>
            <a:ext cx="9835870" cy="668350"/>
            <a:chOff x="1011504" y="3625231"/>
            <a:chExt cx="9835870" cy="6683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1A8004C-5938-41DB-87C1-9769A29343A6}"/>
                </a:ext>
              </a:extLst>
            </p:cNvPr>
            <p:cNvSpPr/>
            <p:nvPr/>
          </p:nvSpPr>
          <p:spPr>
            <a:xfrm>
              <a:off x="1011504" y="3625231"/>
              <a:ext cx="1988871" cy="4884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</a:rPr>
                <a:t>Airport GROUND SIDE DEPATURE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4C5ABD-4CFF-4803-BA02-2855F15507CE}"/>
                </a:ext>
              </a:extLst>
            </p:cNvPr>
            <p:cNvSpPr/>
            <p:nvPr/>
          </p:nvSpPr>
          <p:spPr>
            <a:xfrm>
              <a:off x="3000122" y="3627613"/>
              <a:ext cx="1952878" cy="488472"/>
            </a:xfrm>
            <a:prstGeom prst="rect">
              <a:avLst/>
            </a:prstGeom>
            <a:gradFill flip="none" rotWithShape="1">
              <a:gsLst>
                <a:gs pos="0">
                  <a:schemeClr val="bg2">
                    <a:lumMod val="90000"/>
                  </a:schemeClr>
                </a:gs>
                <a:gs pos="70000">
                  <a:schemeClr val="accent1">
                    <a:tint val="44500"/>
                    <a:satMod val="16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	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6955B8C-C2CB-45FE-9A3A-89DFEE3E5C7C}"/>
                </a:ext>
              </a:extLst>
            </p:cNvPr>
            <p:cNvSpPr/>
            <p:nvPr/>
          </p:nvSpPr>
          <p:spPr>
            <a:xfrm>
              <a:off x="4953000" y="3625607"/>
              <a:ext cx="1952878" cy="4884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AIRBORNE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CCA46AD-7E60-48D2-99F1-9427113574C0}"/>
                </a:ext>
              </a:extLst>
            </p:cNvPr>
            <p:cNvSpPr/>
            <p:nvPr/>
          </p:nvSpPr>
          <p:spPr>
            <a:xfrm>
              <a:off x="6905878" y="3625231"/>
              <a:ext cx="1952878" cy="488472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24000">
                  <a:schemeClr val="accent1">
                    <a:tint val="44500"/>
                    <a:satMod val="16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2060"/>
                  </a:solidFill>
                </a:rPr>
                <a:t>	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C6B3464-3EA1-4EFE-B17F-2831F6480610}"/>
                </a:ext>
              </a:extLst>
            </p:cNvPr>
            <p:cNvSpPr/>
            <p:nvPr/>
          </p:nvSpPr>
          <p:spPr>
            <a:xfrm>
              <a:off x="8858503" y="3625231"/>
              <a:ext cx="1988871" cy="48847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2060"/>
                  </a:solidFill>
                </a:rPr>
                <a:t>Airport GROUND SIDE ARRIVAL</a:t>
              </a:r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E9855225-97D9-4C60-9E17-5115C0BA54A4}"/>
                </a:ext>
              </a:extLst>
            </p:cNvPr>
            <p:cNvSpPr/>
            <p:nvPr/>
          </p:nvSpPr>
          <p:spPr>
            <a:xfrm>
              <a:off x="3376221" y="4112606"/>
              <a:ext cx="5191125" cy="180975"/>
            </a:xfrm>
            <a:prstGeom prst="parallelogram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83000">
                  <a:schemeClr val="accent2">
                    <a:lumMod val="60000"/>
                    <a:lumOff val="4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ON Aircraft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54FFC94-31B0-46CF-B938-85FDB65A816B}"/>
              </a:ext>
            </a:extLst>
          </p:cNvPr>
          <p:cNvSpPr txBox="1"/>
          <p:nvPr/>
        </p:nvSpPr>
        <p:spPr>
          <a:xfrm>
            <a:off x="1011504" y="4195293"/>
            <a:ext cx="25620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Social Distancing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Masks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PAX Temp Checks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Touchless Check In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Faster TSA Checks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TSA Staff PPE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Expanded Air Filtering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Facilities Ionization Installations</a:t>
            </a:r>
          </a:p>
          <a:p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0D6033-37AB-495D-8090-4CA2FC15BFD2}"/>
              </a:ext>
            </a:extLst>
          </p:cNvPr>
          <p:cNvSpPr txBox="1"/>
          <p:nvPr/>
        </p:nvSpPr>
        <p:spPr>
          <a:xfrm>
            <a:off x="8707752" y="4205159"/>
            <a:ext cx="256204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Social Distancing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Masks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Faster Bag Delivery - UNKN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Bag Disinfecting - UNKN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Expanded Air Filtering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Facilities Ionization Installations</a:t>
            </a:r>
          </a:p>
          <a:p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32DDB5-51DE-4A57-8C6E-E893415C171F}"/>
              </a:ext>
            </a:extLst>
          </p:cNvPr>
          <p:cNvSpPr txBox="1"/>
          <p:nvPr/>
        </p:nvSpPr>
        <p:spPr>
          <a:xfrm>
            <a:off x="7882317" y="5626893"/>
            <a:ext cx="3604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 Airport Transportation Is Still An Issue &amp; Extent Of Defense Is Unknown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7922A7-FE4B-485F-B192-B4C5B4397AE6}"/>
              </a:ext>
            </a:extLst>
          </p:cNvPr>
          <p:cNvSpPr txBox="1"/>
          <p:nvPr/>
        </p:nvSpPr>
        <p:spPr>
          <a:xfrm>
            <a:off x="4545255" y="4395787"/>
            <a:ext cx="280384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Social Distancing – Very Limited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Masks – Defense Limited</a:t>
            </a: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Disinfecting – Self &amp; Cabin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ECS HEPA Filters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Airflow Capture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Captures COVID-19 Virus In ECS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Mixes With Outside 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2-8 Minute Complete Refresh</a:t>
            </a:r>
            <a:endParaRPr lang="en-US" sz="1400" b="1" i="1" dirty="0">
              <a:solidFill>
                <a:srgbClr val="C00000"/>
              </a:solidFill>
            </a:endParaRPr>
          </a:p>
          <a:p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821E0-3474-459E-9771-782D1B99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9949AA2-4FCE-4CF5-BF38-5165E510EEDF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56581F6-36B6-4516-89AE-2C56B199F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8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4AB83-3AEC-4349-A433-523C701A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A4A SmartBrief – COVID-19 Defense PR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ED3E28-2F70-4376-B114-1FC68721B039}"/>
              </a:ext>
            </a:extLst>
          </p:cNvPr>
          <p:cNvSpPr txBox="1"/>
          <p:nvPr/>
        </p:nvSpPr>
        <p:spPr>
          <a:xfrm>
            <a:off x="1038225" y="1690688"/>
            <a:ext cx="10315575" cy="4651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u="none" strike="noStrike" dirty="0">
                <a:effectLst/>
                <a:hlinkClick r:id="rId2"/>
              </a:rPr>
              <a:t>Behind the scenes how airlines are protecting passengers</a:t>
            </a:r>
            <a:r>
              <a:rPr lang="en-US" sz="2000" dirty="0">
                <a:effectLst/>
              </a:rPr>
              <a:t> 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NBC took an inside look at how Delta Air Lines is protecting passengers and crew onboard with HEPA air filtration filters. The filters circulate a combination of fresh and </a:t>
            </a:r>
            <a:r>
              <a:rPr lang="en-US" sz="2400" b="1" i="1" dirty="0">
                <a:effectLst/>
              </a:rPr>
              <a:t>filtered air through the aircraft every two to four minutes</a:t>
            </a:r>
            <a:r>
              <a:rPr lang="en-US" sz="2400" dirty="0">
                <a:effectLst/>
              </a:rPr>
              <a:t>, resulting in the quality of air circulated being </a:t>
            </a:r>
            <a:r>
              <a:rPr lang="en-US" sz="2400" b="1" i="1" dirty="0">
                <a:effectLst/>
              </a:rPr>
              <a:t>similar to that of a hospital operating room</a:t>
            </a:r>
            <a:r>
              <a:rPr lang="en-US" sz="2400" dirty="0">
                <a:effectLst/>
              </a:rPr>
              <a:t>. "It turns out the time on the </a:t>
            </a:r>
            <a:r>
              <a:rPr lang="en-US" sz="2400" b="1" i="1" dirty="0">
                <a:effectLst/>
              </a:rPr>
              <a:t>airplane in the seat is the lowest risk</a:t>
            </a:r>
            <a:r>
              <a:rPr lang="en-US" sz="2400" dirty="0">
                <a:effectLst/>
              </a:rPr>
              <a:t>," according to an expert.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</a:rPr>
              <a:t>Full Story: </a:t>
            </a:r>
            <a:r>
              <a:rPr lang="en-US" sz="2400" u="none" strike="noStrike" dirty="0">
                <a:effectLst/>
                <a:hlinkClick r:id="rId2"/>
              </a:rPr>
              <a:t>Today</a:t>
            </a:r>
            <a:r>
              <a:rPr lang="en-US" sz="2400" dirty="0">
                <a:effectLst/>
              </a:rPr>
              <a:t> (7/7)</a:t>
            </a:r>
            <a:r>
              <a:rPr lang="en-US" sz="1100" dirty="0">
                <a:effectLst/>
              </a:rPr>
              <a:t>  </a:t>
            </a:r>
            <a:endParaRPr lang="en-US" sz="2400" dirty="0">
              <a:effectLst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5F33B-EBF8-46F2-8646-8595800FDA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0194B59-B405-40C4-8643-862AE41CB47C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5DD9A-C667-42AD-B895-126A2B4B6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6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D6693-176F-4B2A-B44B-740AD8093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Onboard Issue – “GAP” In Defenses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CA1A2-3246-4A60-8822-D870038A09D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/>
              <a:t>“Anyone who’s paying attention knows that increasingly, virologists are finding that fomites (surfaces) are a minor infection path. </a:t>
            </a:r>
            <a:r>
              <a:rPr lang="en-US" sz="2000" b="1" i="1" dirty="0"/>
              <a:t>Exhaled droplets and aerosols are the real worry </a:t>
            </a:r>
            <a:r>
              <a:rPr lang="en-US" sz="2000" dirty="0"/>
              <a:t>and the physical distancing that airliner cabins simply can’t provide is the best defense against that, with masks as a distant second. The airlines may be catching on to this, too. I saw an in-depth story on how cabin air is </a:t>
            </a:r>
            <a:r>
              <a:rPr lang="en-US" sz="2000" b="1" i="1" dirty="0"/>
              <a:t>cleaned through HEPA filters </a:t>
            </a:r>
            <a:r>
              <a:rPr lang="en-US" sz="2000" dirty="0"/>
              <a:t>in the air packs. All good stuff, of course, but still </a:t>
            </a:r>
            <a:r>
              <a:rPr lang="en-US" sz="2000" b="1" i="1" dirty="0"/>
              <a:t>ignores that a person coughing or sneezing nearby represents some level of unknown risk</a:t>
            </a:r>
            <a:r>
              <a:rPr lang="en-US" sz="2000" dirty="0"/>
              <a:t> and it overlooks the crowd on the jet bridge, in the boarding area and when deplaning.”</a:t>
            </a:r>
          </a:p>
          <a:p>
            <a:pPr marL="0" indent="0">
              <a:buNone/>
            </a:pPr>
            <a:r>
              <a:rPr lang="en-US" sz="1600" dirty="0"/>
              <a:t>“</a:t>
            </a:r>
            <a:r>
              <a:rPr lang="en-US" sz="1600" dirty="0" err="1"/>
              <a:t>Avweb</a:t>
            </a:r>
            <a:r>
              <a:rPr lang="en-US" sz="1600" dirty="0"/>
              <a:t>” – Paul </a:t>
            </a:r>
            <a:r>
              <a:rPr lang="en-US" sz="1600" dirty="0" err="1"/>
              <a:t>Bertorelli</a:t>
            </a:r>
            <a:r>
              <a:rPr lang="en-US" sz="1600" dirty="0"/>
              <a:t>, 09 July 2020</a:t>
            </a:r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https://www.avweb.com/insider/the-airline-biz-clawing-back-can-hardly-be-called-a-recovery/?MailingID=393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7C09E-A056-4327-A9AA-B04E9EE4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6D190D9-34B1-4C9B-A41E-1C8F6C56462A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E35C2-997A-4D7F-B18A-5B45437F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3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rgbClr val="002060"/>
                </a:solidFill>
              </a:rPr>
              <a:t>Temp Check </a:t>
            </a:r>
            <a:r>
              <a:rPr lang="en-US" dirty="0">
                <a:solidFill>
                  <a:srgbClr val="002060"/>
                </a:solidFill>
              </a:rPr>
              <a:t>Is A Feel Good Measure That Does Not Begin To Catch All COVID-19 Carriers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COVID-19 Carriers Can Be On A Flight – No Way To Catch 100%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If There Is A COVID-19 Carrier On Board, The Virus Has Good Chance Of Escaping Into The Cabin, In Form Of Aerosol And Surface Distribution</a:t>
            </a:r>
          </a:p>
          <a:p>
            <a:pPr lvl="0"/>
            <a:r>
              <a:rPr lang="en-US" dirty="0">
                <a:solidFill>
                  <a:srgbClr val="002060"/>
                </a:solidFill>
              </a:rPr>
              <a:t>Problematic </a:t>
            </a:r>
            <a:r>
              <a:rPr lang="en-US" b="1" dirty="0">
                <a:solidFill>
                  <a:srgbClr val="002060"/>
                </a:solidFill>
              </a:rPr>
              <a:t>Masks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Homemade, Ineffective Masks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Not Constantly In Place – Breathing, Eating, Drinking, Sneezing, Coughing, Not Wearing In Defiance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Even When Wearing A Mask, Sneezing Send Aerosol Virus Out As Far As Two Rows Forward And Aft As Well As Laterally Past Several Seats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64CD1-1BA4-4FC3-82EF-D844A4EE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379206B-411A-416D-AE9B-74F126E5CB99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859EF-680A-44F3-B869-E64A18F94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5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CF7AD-88AF-4107-BD64-5DCE157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Virus Defense “GAPs”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C117B-EC29-452D-BF65-7596B2B46C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rgbClr val="002060"/>
                </a:solidFill>
              </a:rPr>
              <a:t>Limitations To</a:t>
            </a:r>
            <a:r>
              <a:rPr lang="en-US" b="1" dirty="0">
                <a:solidFill>
                  <a:srgbClr val="002060"/>
                </a:solidFill>
              </a:rPr>
              <a:t> Aircraft Preparation Disinfecting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Many Variables To Manage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Skill Set, Motivation Of Cleaners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Repetitive Task Diligence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Span Of Control - Supervision &amp; Quality Control</a:t>
            </a:r>
          </a:p>
          <a:p>
            <a:r>
              <a:rPr lang="en-US" dirty="0">
                <a:solidFill>
                  <a:srgbClr val="002060"/>
                </a:solidFill>
              </a:rPr>
              <a:t>Limitations To</a:t>
            </a:r>
            <a:r>
              <a:rPr lang="en-US" b="1" dirty="0">
                <a:solidFill>
                  <a:srgbClr val="002060"/>
                </a:solidFill>
              </a:rPr>
              <a:t> In-Operation Onboard Disinfecting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Generally Limited To Wipes, Some Unique Use of UV-C On Flight Decks, </a:t>
            </a:r>
            <a:r>
              <a:rPr lang="en-US" dirty="0" err="1">
                <a:solidFill>
                  <a:srgbClr val="002060"/>
                </a:solidFill>
              </a:rPr>
              <a:t>Lavs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Aerosol Disinfectants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Limited Use Or Not Allowed Due to Allergies &amp; Toxicity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Portable Ionization Sprayer Use?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As Good As Use 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Takes Active Participation By PAX And Crew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D9DC3-162F-4D91-8943-7B17803813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3CA19640-CBB9-4C6D-A0D7-741109F4348C}" type="datetime1">
              <a:rPr lang="en-US" smtClean="0"/>
              <a:t>03-Dec-20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E5EDC-8033-437F-8033-4C1C4D8A9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4FA3ABB-534F-408E-BDBD-561EFFF1B84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0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B6C7C1F-B7A2-4A95-8C9E-5ED43326C0AC}" vid="{3AFB4AB6-136B-43C8-B000-218A459576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PPT Master BLUE v01</Template>
  <TotalTime>782</TotalTime>
  <Words>1768</Words>
  <Application>Microsoft Office PowerPoint</Application>
  <PresentationFormat>Widescreen</PresentationFormat>
  <Paragraphs>244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Flying &amp; COVID-19 </vt:lpstr>
      <vt:lpstr>COVID-19 &amp; Air Travel Situation</vt:lpstr>
      <vt:lpstr>COVID-19 &amp; Air Travel Situation - PAX</vt:lpstr>
      <vt:lpstr>COVID-19 &amp; Air Travel Situation - Aircraft</vt:lpstr>
      <vt:lpstr>Fear Of Flying – Most Controllable</vt:lpstr>
      <vt:lpstr>A4A SmartBrief – COVID-19 Defense PR</vt:lpstr>
      <vt:lpstr>The Onboard Issue – “GAP” In Defenses</vt:lpstr>
      <vt:lpstr>COVID-19 Virus Defense “GAPs”</vt:lpstr>
      <vt:lpstr>COVID-19 Virus Defense “GAPs”</vt:lpstr>
      <vt:lpstr>COVID-19 Virus Defense “GAPs”</vt:lpstr>
      <vt:lpstr>COVID-19 Virus Defense “GAPs”</vt:lpstr>
      <vt:lpstr>Aircraft Ground Operation = Layer GAP</vt:lpstr>
      <vt:lpstr>COVID-19 Virus Defense “GAPs”</vt:lpstr>
      <vt:lpstr>COVID-19 Virus Defense “GAPs”</vt:lpstr>
      <vt:lpstr>COVID-19 Virus Defense “GAPs”</vt:lpstr>
      <vt:lpstr>ACA Ionization – Filling Defense GAP</vt:lpstr>
      <vt:lpstr>ACA Ionization – Filling Defense GAP</vt:lpstr>
      <vt:lpstr>TOTAL Layered COVID-19 Defense</vt:lpstr>
      <vt:lpstr>Peregrine Turnkey ACA Solution  From the Drawing Board to the Sky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Flying &amp; COVID-19 Cover The Exposure GAP</dc:title>
  <dc:creator>Hal Adams</dc:creator>
  <cp:lastModifiedBy>Hal Adams</cp:lastModifiedBy>
  <cp:revision>90</cp:revision>
  <dcterms:created xsi:type="dcterms:W3CDTF">2020-07-12T19:09:15Z</dcterms:created>
  <dcterms:modified xsi:type="dcterms:W3CDTF">2020-12-03T21:01:11Z</dcterms:modified>
</cp:coreProperties>
</file>