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265" r:id="rId3"/>
    <p:sldId id="415" r:id="rId4"/>
    <p:sldId id="262" r:id="rId5"/>
    <p:sldId id="269" r:id="rId6"/>
    <p:sldId id="418" r:id="rId7"/>
    <p:sldId id="271" r:id="rId8"/>
    <p:sldId id="410" r:id="rId9"/>
    <p:sldId id="413" r:id="rId10"/>
    <p:sldId id="412" r:id="rId11"/>
    <p:sldId id="414" r:id="rId12"/>
    <p:sldId id="407" r:id="rId13"/>
    <p:sldId id="267" r:id="rId14"/>
    <p:sldId id="268" r:id="rId15"/>
    <p:sldId id="266" r:id="rId16"/>
    <p:sldId id="258" r:id="rId17"/>
    <p:sldId id="416" r:id="rId18"/>
    <p:sldId id="270" r:id="rId19"/>
    <p:sldId id="256" r:id="rId20"/>
    <p:sldId id="259" r:id="rId21"/>
    <p:sldId id="257" r:id="rId22"/>
    <p:sldId id="264" r:id="rId23"/>
    <p:sldId id="260" r:id="rId24"/>
    <p:sldId id="261" r:id="rId25"/>
    <p:sldId id="417" r:id="rId26"/>
    <p:sldId id="26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ABA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1" d="100"/>
          <a:sy n="71" d="100"/>
        </p:scale>
        <p:origin x="8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72632-DA00-42DF-9CE7-D1D062D982E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1BC39-A5D9-4731-A1F7-68EE92BA9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93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66A34D0E-87C1-429E-B1B9-92BB9147DE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0B5C7FC4-CBCA-453D-9775-29EE0FEAE1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DDA34FA8-4C8E-4091-A8C5-D0B01F3799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4225" indent="-3016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0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0688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5" indent="-2413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320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92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464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03675" indent="-2413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61B452-E986-4914-B700-5BF58FB9FF30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876FE-607E-EF42-61A5-702870D868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9EEA9E-FFA4-09B6-86D2-8E03CB1504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092E1-7EC4-E180-7C35-BAF519B42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9B68-F461-4555-AF02-844A485D953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1342B-F1DE-A080-C797-D73BA0DB2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4146D-0DA4-42EA-CA12-4D711B3A0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84ED-29F6-4F19-9F3E-63C64F137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1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9B803-32FA-7676-35CD-FDB05799F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48F6E2-4E99-1576-A6DA-0C52877E18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F7C27-A3E4-137A-0198-664A6B06B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9B68-F461-4555-AF02-844A485D953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D0071-AD13-0E92-295E-9393B921B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3C4DC-8D98-1841-A01C-4953C0DAB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84ED-29F6-4F19-9F3E-63C64F137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57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E64175-156B-256B-5A24-9828DB6A9E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2164AA-F20D-0FEA-767C-FAD9B15209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95D29-B6C0-DCCC-6678-E1EB6E955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9B68-F461-4555-AF02-844A485D953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F667D-0F92-41B2-53C4-52BCBF57D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58A74-1A1D-DA6D-D190-4298F785A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84ED-29F6-4F19-9F3E-63C64F137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50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94159-DE86-4407-925B-3572DB207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A4DEF-CE22-4BE7-8EB8-FD1E37CA4650}" type="datetime1">
              <a:rPr lang="en-US"/>
              <a:pPr>
                <a:defRPr/>
              </a:pPr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F32A5-143E-4B43-B6BC-824222326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Proprietary and Confidential Information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B0238-F532-4D24-BD9A-7EB0385BB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4A384-7244-4D10-9AF6-67CC7D1B5A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4848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9E40A-69CB-4A75-AF11-3FC6473A5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3385A-CBB3-4913-8441-D80D11317F6D}" type="datetime1">
              <a:rPr lang="en-US"/>
              <a:pPr>
                <a:defRPr/>
              </a:pPr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AD6A2-EA30-4F6A-84AD-608F6D1B1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Proprietary and Confidential Information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5CAA7-6A38-4CC2-8B62-C67EC1602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265C9-3FB3-45F2-8CF0-5DD3557E2C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1675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B072A-29F0-4C50-8491-F4ECFD4B0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F9688-8ABA-4224-9561-B0E934F69051}" type="datetime1">
              <a:rPr lang="en-US"/>
              <a:pPr>
                <a:defRPr/>
              </a:pPr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069C3-2114-4513-A8CF-468434AA4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Proprietary and Confidential Information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9FEE9-C105-4D08-BA58-523D393F9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35F32-5E2A-4227-9839-B0B2D7B0DC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6620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459A2C6-2A29-47EC-8E80-944326AFD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C804F-D81D-49C2-AD38-0C9517951DC4}" type="datetime1">
              <a:rPr lang="en-US"/>
              <a:pPr>
                <a:defRPr/>
              </a:pPr>
              <a:t>8/9/2023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A1F22EC-4D5F-4DB9-A4EB-49C07E2AD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Proprietary and Confidential Information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EDAA0B5-9B8E-4DA1-A97E-95C75732A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003F9-3C88-4C75-913C-8C613DAEC8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1756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13CDDC9-13B9-44CE-A0E4-A9F011A75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657DF-0634-4437-AE38-3EFD21DA2FFC}" type="datetime1">
              <a:rPr lang="en-US"/>
              <a:pPr>
                <a:defRPr/>
              </a:pPr>
              <a:t>8/9/2023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4CA9E98-5E70-4312-A0FA-243C22945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Proprietary and Confidential Information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37A023A-13F8-4D57-BBEA-11691C704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BFF95-BCA4-4B8F-9842-91F74225E2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5833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532" y="136526"/>
            <a:ext cx="10972800" cy="809897"/>
          </a:xfrm>
        </p:spPr>
        <p:txBody>
          <a:bodyPr/>
          <a:lstStyle>
            <a:lvl1pPr marL="342900" indent="-34290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lang="en-US" sz="3600" kern="1200" dirty="0">
                <a:solidFill>
                  <a:srgbClr val="00206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E954702-1BCA-4954-A61A-BC9BE2F21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01327-DE72-4E4F-B535-5ECB1C283C7E}" type="datetime1">
              <a:rPr lang="en-US"/>
              <a:pPr>
                <a:defRPr/>
              </a:pPr>
              <a:t>8/9/2023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352F7AA-4768-44CB-8CCF-290DB927F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Proprietary and Confidential Information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8C4B032-3F21-48D1-9555-49E0A0C27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84881-6A60-40A9-854D-3E1F742CDA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27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ADCCAE0-2399-451E-BF3C-8D5574BF6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F91BE-DD24-403F-B1D9-8543EBE8F0CC}" type="datetime1">
              <a:rPr lang="en-US"/>
              <a:pPr>
                <a:defRPr/>
              </a:pPr>
              <a:t>8/9/2023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ACC18A6-49B6-40AE-AEA4-CE80EE920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Proprietary and Confidential Information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8A9821B-874E-45B9-87CC-0EC5ABAC3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FEE8A-F8CA-4036-A060-4C31AF897F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2139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074E8AA-A76F-4882-B468-1C1CEC372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30094-D77E-440E-956B-06749CB0A814}" type="datetime1">
              <a:rPr lang="en-US"/>
              <a:pPr>
                <a:defRPr/>
              </a:pPr>
              <a:t>8/9/2023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8856A00-AFDB-4CA2-BC19-C97E2AAA0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Proprietary and Confidential Information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8C1D17-691B-47B9-8228-1EB59346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3757B-B9DF-4EF6-8A57-852652AF7B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4547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CA3D5-8E39-E152-174B-D28CCBE37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68B5E-D748-05CF-DCEE-FEF3EF29D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ADE61-1993-75CD-1FB2-A2DFCFC82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9B68-F461-4555-AF02-844A485D953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7BC6A-B723-3ECD-C56A-89B56C380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4E705-FBF1-0075-426B-F30438515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84ED-29F6-4F19-9F3E-63C64F137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98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1D33C8C-F6AC-4CE7-91DE-834856A4D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F9CFA-281D-4EA0-BE06-449DFD7F1672}" type="datetime1">
              <a:rPr lang="en-US"/>
              <a:pPr>
                <a:defRPr/>
              </a:pPr>
              <a:t>8/9/2023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D34AE3B-59D0-4200-80A6-743077941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Proprietary and Confidential Information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9B69E8-33A1-4648-BC67-223187EDD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E73AE-77DD-4AC6-9433-FF05D18C39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419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90CFB-FFDC-4DDC-8FD1-5BB6A8470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F4950-DB04-47E5-95B0-0A1ED376CDFC}" type="datetime1">
              <a:rPr lang="en-US"/>
              <a:pPr>
                <a:defRPr/>
              </a:pPr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760DC-0D8C-459B-9392-FEAAA203E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Proprietary and Confidential Information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15A89-EEFA-43D1-B0FB-8901A035D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7D408-01C8-4477-B311-7E8058C614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87868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ACABF-37F1-4799-B3BF-7F39230AB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7F565-CDAC-4D19-88D8-C15289D639FB}" type="datetime1">
              <a:rPr lang="en-US"/>
              <a:pPr>
                <a:defRPr/>
              </a:pPr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39EB5-5420-4661-992B-C4EEB4DDD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Proprietary and Confidential Information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C6800-51E7-4702-9352-465844212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2CF3B-61AC-4A7B-9086-3C98EC3E69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14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D24EC-514D-6BCF-F0A6-DD3E08930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FB511-1907-DF38-104B-A7BF3B3E9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4EB92-DC5E-9C22-07E2-E4D79AA76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9B68-F461-4555-AF02-844A485D953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3446F-08F9-C307-6D74-3C45F6208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54CAD-51B6-A9DE-303E-3147230BF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84ED-29F6-4F19-9F3E-63C64F137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45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BD90C-D7B7-35C9-C66F-9EFE67811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57F44-1274-CE1F-E4A0-ABCC8707E8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2AC47F-C609-7B0F-7A23-9FF056D772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BB079-9ABA-13E7-ADF8-20120468E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9B68-F461-4555-AF02-844A485D953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456102-12F6-8210-DBB9-107D07EB7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19EA6F-91CE-9E6F-0541-5B683628A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84ED-29F6-4F19-9F3E-63C64F137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93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F675F-7231-C483-5CCC-6719443CC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333C46-BA4B-069B-4808-261DB9B04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229566-4F00-143B-CD39-36562F09A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F9A2DF-70B7-6599-32A3-80F484B42C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31E2A6-8FBD-DABF-163B-32F064610D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8299B2-E709-DEFD-FAAF-6E58D9359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9B68-F461-4555-AF02-844A485D953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8E1878-B327-B963-068C-97D0B91C0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A09F2B-90AF-1A8C-51DD-1FD180896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84ED-29F6-4F19-9F3E-63C64F137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87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BA02A-FFB5-07F6-1DFD-47C4B9E6F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CEF92C-B5BC-A31C-44AF-164BCDED4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9B68-F461-4555-AF02-844A485D953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3F360A-B4BC-331E-BB29-D70B8BF2E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9C8BBE-911B-2E14-1BF5-38307BEA7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84ED-29F6-4F19-9F3E-63C64F137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42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C61240-5B42-649A-760D-A236C19CE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9B68-F461-4555-AF02-844A485D953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FAF8D6-E168-BA8B-3588-E55DCCC12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CAE8D-D542-1D5C-8241-3A433EF65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84ED-29F6-4F19-9F3E-63C64F137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6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739DA-59F6-1CFB-6F12-2CD97C8B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2CA2A-7B3C-A249-5F30-5CDACDAD0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26652-FFF2-522D-2649-0795CDAC7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4FD333-A8CB-4B21-6B75-4917622D7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9B68-F461-4555-AF02-844A485D953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45008A-5752-850F-1F7B-C9E563B32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B0C676-E45A-70F1-85AB-00F0A6267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84ED-29F6-4F19-9F3E-63C64F137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34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B04FA-A716-96B7-3748-9F76FD9FF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E3179D-B223-ED26-7260-18865C24A0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F50D84-0E03-9641-E13D-38681CDBE1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CA6513-E095-FDA4-E282-7E63E9B33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F9B68-F461-4555-AF02-844A485D953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10FF64-E3F9-F4C3-D022-104613250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3E2DED-A146-6430-7736-48019BAD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084ED-29F6-4F19-9F3E-63C64F137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74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A0553A-3FFB-6BC4-065D-BECA37E47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C425F-CB6E-4F9A-B343-6359CDF5D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76694-9510-E9E0-9955-FC7B1B755E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F9B68-F461-4555-AF02-844A485D953F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10B9E-7575-4ED7-5697-76BD65871F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2DA9B-E723-A13F-34EC-BE6B51A445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084ED-29F6-4F19-9F3E-63C64F137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94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DF4FF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header-bg">
            <a:extLst>
              <a:ext uri="{FF2B5EF4-FFF2-40B4-BE49-F238E27FC236}">
                <a16:creationId xmlns:a16="http://schemas.microsoft.com/office/drawing/2014/main" id="{061B4433-BCD7-41F7-8D81-76028FA03A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4876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E97A9B45-4F80-4EEF-8183-DC43F4B08C9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C60FFC23-6105-4BC9-A7E2-DD027E5E9D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E7878-1CF8-4E6F-AED8-2CDEFCC33A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3FE2AD-7878-438A-A3DF-46777E00B26D}" type="datetime1">
              <a:rPr lang="en-US"/>
              <a:pPr>
                <a:defRPr/>
              </a:pPr>
              <a:t>8/9/2023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2513A-AFD7-4487-BBF2-915B3BF7A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Proprietary and Confidential Information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359CC-C817-48F8-BDD7-540920D89E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DD73F50-B142-4843-A30B-858EB5BF8D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2" name="Picture 7" descr="PA-logo">
            <a:extLst>
              <a:ext uri="{FF2B5EF4-FFF2-40B4-BE49-F238E27FC236}">
                <a16:creationId xmlns:a16="http://schemas.microsoft.com/office/drawing/2014/main" id="{91C0F01C-4973-4217-BC7B-DA0608928E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5524500"/>
            <a:ext cx="34925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08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hyperlink" Target="https://www.flickr.com/photos/24874528@N04/14349568311" TargetMode="External"/><Relationship Id="rId3" Type="http://schemas.openxmlformats.org/officeDocument/2006/relationships/hyperlink" Target="https://pxhere.com/en/photo/535678" TargetMode="External"/><Relationship Id="rId7" Type="http://schemas.openxmlformats.org/officeDocument/2006/relationships/hyperlink" Target="http://desarrollodefensaytecnologiabelica.blogspot.com/2017/03/helicopteros-para-la-defensa-y-cuerpos.html" TargetMode="External"/><Relationship Id="rId12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hyperlink" Target="https://www.flickr.com/photos/tomasdelcoro/50484724323" TargetMode="External"/><Relationship Id="rId5" Type="http://schemas.openxmlformats.org/officeDocument/2006/relationships/hyperlink" Target="https://aircraftwallpapergalleries.blogspot.com/2018/01/gulfstream-g650-business-jet-cruising.html" TargetMode="External"/><Relationship Id="rId10" Type="http://schemas.openxmlformats.org/officeDocument/2006/relationships/image" Target="../media/image10.jpg"/><Relationship Id="rId4" Type="http://schemas.openxmlformats.org/officeDocument/2006/relationships/image" Target="../media/image7.jpg"/><Relationship Id="rId9" Type="http://schemas.openxmlformats.org/officeDocument/2006/relationships/hyperlink" Target="https://www.pexels.com/photo/photo-of-ams-helicopter-in-flight-1549308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03F754C-BA36-D417-E0F6-D81D0F211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233933"/>
              </p:ext>
            </p:extLst>
          </p:nvPr>
        </p:nvGraphicFramePr>
        <p:xfrm>
          <a:off x="976206" y="404535"/>
          <a:ext cx="10239587" cy="604893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778934">
                  <a:extLst>
                    <a:ext uri="{9D8B030D-6E8A-4147-A177-3AD203B41FA5}">
                      <a16:colId xmlns:a16="http://schemas.microsoft.com/office/drawing/2014/main" val="2238726815"/>
                    </a:ext>
                  </a:extLst>
                </a:gridCol>
                <a:gridCol w="925142">
                  <a:extLst>
                    <a:ext uri="{9D8B030D-6E8A-4147-A177-3AD203B41FA5}">
                      <a16:colId xmlns:a16="http://schemas.microsoft.com/office/drawing/2014/main" val="3133405065"/>
                    </a:ext>
                  </a:extLst>
                </a:gridCol>
                <a:gridCol w="1902724">
                  <a:extLst>
                    <a:ext uri="{9D8B030D-6E8A-4147-A177-3AD203B41FA5}">
                      <a16:colId xmlns:a16="http://schemas.microsoft.com/office/drawing/2014/main" val="2755532916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3388650120"/>
                    </a:ext>
                  </a:extLst>
                </a:gridCol>
                <a:gridCol w="2810934">
                  <a:extLst>
                    <a:ext uri="{9D8B030D-6E8A-4147-A177-3AD203B41FA5}">
                      <a16:colId xmlns:a16="http://schemas.microsoft.com/office/drawing/2014/main" val="2315592206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4159384799"/>
                    </a:ext>
                  </a:extLst>
                </a:gridCol>
                <a:gridCol w="977053">
                  <a:extLst>
                    <a:ext uri="{9D8B030D-6E8A-4147-A177-3AD203B41FA5}">
                      <a16:colId xmlns:a16="http://schemas.microsoft.com/office/drawing/2014/main" val="534745114"/>
                    </a:ext>
                  </a:extLst>
                </a:gridCol>
              </a:tblGrid>
              <a:tr h="20083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Date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Name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Email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Telephone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Message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STC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Disposition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5837268"/>
                  </a:ext>
                </a:extLst>
              </a:tr>
              <a:tr h="20083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22-Jun-23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Sergio Blazquez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sergio.blazquez@avionics.com.br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+55-11-5031-2801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I would like a quotation for use of the STC No. ST00790DE in a Citation C550 in Brazil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ST00790DE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TJ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extLst>
                  <a:ext uri="{0D108BD9-81ED-4DB2-BD59-A6C34878D82A}">
                    <a16:rowId xmlns:a16="http://schemas.microsoft.com/office/drawing/2014/main" val="528183657"/>
                  </a:ext>
                </a:extLst>
              </a:tr>
              <a:tr h="20083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22-Jun-23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Fred Elliott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fred.elliott@flyglobalnow.com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5038070265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I would like pricing for the kit to install ST01070DE in a Lear 35A.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ST01070DE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TJ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extLst>
                  <a:ext uri="{0D108BD9-81ED-4DB2-BD59-A6C34878D82A}">
                    <a16:rowId xmlns:a16="http://schemas.microsoft.com/office/drawing/2014/main" val="2694720895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26-Jun-23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Jordan Salmons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jordan@rotorgearsolutions.com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We are a helicopter equipment manufacturer looking to gain certification on some of our current spray systems.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ST01070DE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TJ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extLst>
                  <a:ext uri="{0D108BD9-81ED-4DB2-BD59-A6C34878D82A}">
                    <a16:rowId xmlns:a16="http://schemas.microsoft.com/office/drawing/2014/main" val="3242667529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27-Jun-23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nixon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hincapie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ingenieria@centralaerospace.com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3058126455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It is possible to install the STC SA00765DE in an aircraft model DC-3 and BT-67 belonging to the Colombian National Police.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SA00765DE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TJ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extLst>
                  <a:ext uri="{0D108BD9-81ED-4DB2-BD59-A6C34878D82A}">
                    <a16:rowId xmlns:a16="http://schemas.microsoft.com/office/drawing/2014/main" val="2934353284"/>
                  </a:ext>
                </a:extLst>
              </a:tr>
              <a:tr h="13388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29-Jun-23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Matthew Fahrenkrog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mfahrenkrog@elliottaviation.com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5633706634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The Exchange unit for TCAS 7.1 is coming from Peregrine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ST00790DE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TJ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extLst>
                  <a:ext uri="{0D108BD9-81ED-4DB2-BD59-A6C34878D82A}">
                    <a16:rowId xmlns:a16="http://schemas.microsoft.com/office/drawing/2014/main" val="3765333142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5-Jul-23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Blankenship Dry Goods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tj@blankenshipdrygoods.com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2034410872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Blankenship Dry Goods - we have interest in becoming a new vendor for your firm's corporate embroidered apparel.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TJ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extLst>
                  <a:ext uri="{0D108BD9-81ED-4DB2-BD59-A6C34878D82A}">
                    <a16:rowId xmlns:a16="http://schemas.microsoft.com/office/drawing/2014/main" val="1863776335"/>
                  </a:ext>
                </a:extLst>
              </a:tr>
              <a:tr h="20083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5-Jul-23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MIGUEL VITE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vite.miguel.als@gmail.com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+52 722 468 8918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STC for a TEXTRON CESSNA 500 S/N 0409 ADS-B CAPABILITY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ST00882DE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TJ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extLst>
                  <a:ext uri="{0D108BD9-81ED-4DB2-BD59-A6C34878D82A}">
                    <a16:rowId xmlns:a16="http://schemas.microsoft.com/office/drawing/2014/main" val="286397060"/>
                  </a:ext>
                </a:extLst>
              </a:tr>
              <a:tr h="20083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6-Jul-23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Colt dos Santos Frazão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frazaocsf@fab.mil.br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+55 31 97157-0376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logistics and engineering of the EMB-120 aircraft modernization project.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ST00895DE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TJ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extLst>
                  <a:ext uri="{0D108BD9-81ED-4DB2-BD59-A6C34878D82A}">
                    <a16:rowId xmlns:a16="http://schemas.microsoft.com/office/drawing/2014/main" val="3416476651"/>
                  </a:ext>
                </a:extLst>
              </a:tr>
              <a:tr h="40166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6-Jul-23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Nelson Brown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brown@scaviation.net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16083288400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Hello, we are interested in your STC ST01985WI for our Hawker 800XP. Can you please advise if kits are available and what costs may be associated.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ST01985WI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TJ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extLst>
                  <a:ext uri="{0D108BD9-81ED-4DB2-BD59-A6C34878D82A}">
                    <a16:rowId xmlns:a16="http://schemas.microsoft.com/office/drawing/2014/main" val="3713941002"/>
                  </a:ext>
                </a:extLst>
              </a:tr>
              <a:tr h="40166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6-Jul-23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John Ricardo Amortegui Sayer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ngcavionica@hotmail.com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+573103412760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avionics company in South America and we have a client with an AirBus helicopter model MBB-BK 117 A-4, we are interested in the STC No. SR00925DE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SR00925DE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TJ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extLst>
                  <a:ext uri="{0D108BD9-81ED-4DB2-BD59-A6C34878D82A}">
                    <a16:rowId xmlns:a16="http://schemas.microsoft.com/office/drawing/2014/main" val="560988752"/>
                  </a:ext>
                </a:extLst>
              </a:tr>
              <a:tr h="26777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11-Jul-23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Amy Watts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amy.watts@luzdata.net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8888888888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Would you be interested in an email list of Aerospace and Aviation Industry Executives?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TJ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extLst>
                  <a:ext uri="{0D108BD9-81ED-4DB2-BD59-A6C34878D82A}">
                    <a16:rowId xmlns:a16="http://schemas.microsoft.com/office/drawing/2014/main" val="1970678874"/>
                  </a:ext>
                </a:extLst>
              </a:tr>
              <a:tr h="26777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11-Jul-23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Alexander Petschelt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alexander.petschelt@fai.ag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+49-30-634118-0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customer with a Hawker 800XP SN: 258417 and he wants to install a Flight Data Recorder.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ST01070DE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TJ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extLst>
                  <a:ext uri="{0D108BD9-81ED-4DB2-BD59-A6C34878D82A}">
                    <a16:rowId xmlns:a16="http://schemas.microsoft.com/office/drawing/2014/main" val="502211972"/>
                  </a:ext>
                </a:extLst>
              </a:tr>
              <a:tr h="26777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17-Jul-23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John Amortegui Sayer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ngcavionica@hotmail.com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+573103412760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I have two MBB-BK117A-4 helicopters and I am interested in the STC SR00851DE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SR00851DE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TJ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extLst>
                  <a:ext uri="{0D108BD9-81ED-4DB2-BD59-A6C34878D82A}">
                    <a16:rowId xmlns:a16="http://schemas.microsoft.com/office/drawing/2014/main" val="2938510090"/>
                  </a:ext>
                </a:extLst>
              </a:tr>
              <a:tr h="20083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18-Jul-23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John Lachmann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satecsa@hotmail.com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3053964729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Hello, we </a:t>
                      </a:r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arr</a:t>
                      </a:r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distributor for Colombia of Trig Avionics. We sold some TT31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SA00744DE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Jon Roper @ Trig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extLst>
                  <a:ext uri="{0D108BD9-81ED-4DB2-BD59-A6C34878D82A}">
                    <a16:rowId xmlns:a16="http://schemas.microsoft.com/office/drawing/2014/main" val="1315570525"/>
                  </a:ext>
                </a:extLst>
              </a:tr>
              <a:tr h="13388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19-Jul-23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Kevin Gould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kevinjgould@hotmail.com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14252183723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Should we add a section for job postings?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TJ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extLst>
                  <a:ext uri="{0D108BD9-81ED-4DB2-BD59-A6C34878D82A}">
                    <a16:rowId xmlns:a16="http://schemas.microsoft.com/office/drawing/2014/main" val="940577970"/>
                  </a:ext>
                </a:extLst>
              </a:tr>
              <a:tr h="20083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20-Jul-23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Thevenon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gthevenon@dassault-business.com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+41797999265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We currently have in our hangar the following aircraft : PC-12/45, SN 0538, S2-AED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SA00765DE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TJ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extLst>
                  <a:ext uri="{0D108BD9-81ED-4DB2-BD59-A6C34878D82A}">
                    <a16:rowId xmlns:a16="http://schemas.microsoft.com/office/drawing/2014/main" val="2339954401"/>
                  </a:ext>
                </a:extLst>
              </a:tr>
              <a:tr h="26777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20-Jul-23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Linda Hopkins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lindahopkinsmkt@gmail.com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-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Send you a comprehensive SEO strategy &amp; Proposal to help improve your Google rankings dramatically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TJ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47" marR="3347" marT="3347" marB="0"/>
                </a:tc>
                <a:extLst>
                  <a:ext uri="{0D108BD9-81ED-4DB2-BD59-A6C34878D82A}">
                    <a16:rowId xmlns:a16="http://schemas.microsoft.com/office/drawing/2014/main" val="2611453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3016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DEF4B-A24A-439F-BE34-19ABD640F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0" y="762000"/>
            <a:ext cx="8382000" cy="525780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>
                <a:solidFill>
                  <a:srgbClr val="002060"/>
                </a:solidFill>
              </a:rPr>
              <a:t>Channels:</a:t>
            </a:r>
          </a:p>
          <a:p>
            <a:r>
              <a:rPr lang="en-US" sz="2400" dirty="0">
                <a:solidFill>
                  <a:srgbClr val="002060"/>
                </a:solidFill>
              </a:rPr>
              <a:t>Conferences:  Booth or just have meetings?  Presentations?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NBAA in October 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AEA conference gatherings 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MRO trade show (4/9/24 in Chicago)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Heli-Expo (partner with someone who knows rotorcraft arena) </a:t>
            </a:r>
          </a:p>
          <a:p>
            <a:pPr lvl="1"/>
            <a:r>
              <a:rPr lang="en-US" sz="2000" dirty="0">
                <a:solidFill>
                  <a:srgbClr val="002060"/>
                </a:solidFill>
              </a:rPr>
              <a:t>OEM owner/operator major conferences </a:t>
            </a:r>
          </a:p>
          <a:p>
            <a:r>
              <a:rPr lang="en-US" sz="2400" dirty="0">
                <a:solidFill>
                  <a:srgbClr val="002060"/>
                </a:solidFill>
                <a:highlight>
                  <a:srgbClr val="FFFF00"/>
                </a:highlight>
              </a:rPr>
              <a:t>Scholarly articles re avionics STC’s (like Mike Ingraham)</a:t>
            </a:r>
          </a:p>
          <a:p>
            <a:r>
              <a:rPr lang="en-US" sz="2400" dirty="0">
                <a:solidFill>
                  <a:srgbClr val="002060"/>
                </a:solidFill>
              </a:rPr>
              <a:t>Call 145’s and 135’s we don’t have relationship with for 30 minute introductory meetings (Zoom or face-to-face).</a:t>
            </a:r>
          </a:p>
          <a:p>
            <a:pPr lvl="1"/>
            <a:r>
              <a:rPr lang="en-US" sz="2400" dirty="0">
                <a:solidFill>
                  <a:srgbClr val="002060"/>
                </a:solidFill>
              </a:rPr>
              <a:t>Powerpoint + digital brochure</a:t>
            </a:r>
          </a:p>
          <a:p>
            <a:pPr marL="0" indent="0">
              <a:buNone/>
            </a:pPr>
            <a:endParaRPr lang="en-US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E2A615-426C-4C30-8EB9-390BE482A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Proprietary and Confidential Information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E5D91B7-145F-678B-663E-ECE0B9982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2420"/>
            <a:ext cx="9144000" cy="548481"/>
          </a:xfrm>
        </p:spPr>
        <p:txBody>
          <a:bodyPr/>
          <a:lstStyle/>
          <a:p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Phase II:  After Initial ODA announcement</a:t>
            </a:r>
          </a:p>
        </p:txBody>
      </p:sp>
    </p:spTree>
    <p:extLst>
      <p:ext uri="{BB962C8B-B14F-4D97-AF65-F5344CB8AC3E}">
        <p14:creationId xmlns:p14="http://schemas.microsoft.com/office/powerpoint/2010/main" val="1325346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20D64-0A6C-427A-8F93-3678A669A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304800"/>
            <a:ext cx="8229600" cy="639762"/>
          </a:xfrm>
        </p:spPr>
        <p:txBody>
          <a:bodyPr/>
          <a:lstStyle/>
          <a:p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Action Plan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E2A615-426C-4C30-8EB9-390BE482A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Proprietary and Confidential Information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758885B-6C8D-89E8-2CD7-D06681E38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1" y="1147675"/>
            <a:ext cx="3930611" cy="4343400"/>
          </a:xfrm>
        </p:spPr>
        <p:txBody>
          <a:bodyPr/>
          <a:lstStyle/>
          <a:p>
            <a:pPr marL="0" indent="0">
              <a:spcBef>
                <a:spcPts val="300"/>
              </a:spcBef>
              <a:buNone/>
            </a:pPr>
            <a:r>
              <a:rPr lang="en-US" sz="2400" u="sng" dirty="0">
                <a:solidFill>
                  <a:srgbClr val="002060"/>
                </a:solidFill>
              </a:rPr>
              <a:t>Phase I: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</a:rPr>
              <a:t>AGG to draft website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</a:rPr>
              <a:t>Draft emails to Trusted Partners and Customers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</a:rPr>
              <a:t>Draft text of LinkedIn article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</a:rPr>
              <a:t>AGG to draft direct mailing / postcards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</a:rPr>
              <a:t>Ask AGG re other channels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eriod"/>
            </a:pPr>
            <a:endParaRPr lang="en-US" sz="2400" dirty="0">
              <a:solidFill>
                <a:srgbClr val="002060"/>
              </a:solidFill>
            </a:endParaRPr>
          </a:p>
          <a:p>
            <a:pPr marL="457200" indent="-457200">
              <a:spcBef>
                <a:spcPts val="300"/>
              </a:spcBef>
              <a:buFont typeface="+mj-lt"/>
              <a:buAutoNum type="arabicPeriod"/>
            </a:pPr>
            <a:endParaRPr lang="en-US" sz="2400" dirty="0">
              <a:solidFill>
                <a:srgbClr val="002060"/>
              </a:solidFill>
            </a:endParaRPr>
          </a:p>
          <a:p>
            <a:pPr marL="457200" indent="-457200">
              <a:spcBef>
                <a:spcPts val="300"/>
              </a:spcBef>
              <a:buFont typeface="+mj-lt"/>
              <a:buAutoNum type="arabicPeriod"/>
            </a:pPr>
            <a:endParaRPr lang="en-US" sz="2400" dirty="0">
              <a:solidFill>
                <a:srgbClr val="002060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6449F5C-D14B-4B8F-0BC8-A24A3D09E9E2}"/>
              </a:ext>
            </a:extLst>
          </p:cNvPr>
          <p:cNvSpPr txBox="1">
            <a:spLocks/>
          </p:cNvSpPr>
          <p:nvPr/>
        </p:nvSpPr>
        <p:spPr bwMode="auto">
          <a:xfrm>
            <a:off x="6326470" y="1147675"/>
            <a:ext cx="4189130" cy="47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buNone/>
            </a:pPr>
            <a:r>
              <a:rPr lang="en-US" sz="2400" u="sng" dirty="0">
                <a:solidFill>
                  <a:srgbClr val="002060"/>
                </a:solidFill>
                <a:latin typeface="Calibri"/>
              </a:rPr>
              <a:t>Phase II: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Calibri"/>
              </a:rPr>
              <a:t>Identify conferences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Calibri"/>
              </a:rPr>
              <a:t>Decide mode of participation at each conference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Calibri"/>
              </a:rPr>
              <a:t>Identify 145’s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Calibri"/>
              </a:rPr>
              <a:t>Identify 135’s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Calibri"/>
              </a:rPr>
              <a:t>Make outreach to schedule 145 and 135 meetings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Calibri"/>
              </a:rPr>
              <a:t>Prepare ppt and brochure for 145 and 135 meetings</a:t>
            </a:r>
          </a:p>
          <a:p>
            <a:pPr marL="457200" indent="-457200">
              <a:spcBef>
                <a:spcPts val="300"/>
              </a:spcBef>
              <a:buFont typeface="+mj-lt"/>
              <a:buAutoNum type="arabicPeriod"/>
            </a:pPr>
            <a:endParaRPr lang="en-US" sz="2400" dirty="0">
              <a:solidFill>
                <a:srgbClr val="002060"/>
              </a:solidFill>
              <a:latin typeface="Calibri"/>
            </a:endParaRPr>
          </a:p>
          <a:p>
            <a:pPr marL="0" indent="0">
              <a:spcBef>
                <a:spcPts val="300"/>
              </a:spcBef>
              <a:buNone/>
            </a:pPr>
            <a:endParaRPr lang="en-US" sz="2400" dirty="0">
              <a:solidFill>
                <a:srgbClr val="002060"/>
              </a:solidFill>
              <a:latin typeface="Calibri"/>
            </a:endParaRPr>
          </a:p>
          <a:p>
            <a:pPr marL="0" indent="0">
              <a:spcBef>
                <a:spcPts val="300"/>
              </a:spcBef>
              <a:buNone/>
            </a:pPr>
            <a:endParaRPr lang="en-US" sz="2400" dirty="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5173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6C0A2-88EF-C165-5C5D-3A8297044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Overshadowing The Rest</a:t>
            </a:r>
            <a:endParaRPr lang="en-US" dirty="0"/>
          </a:p>
        </p:txBody>
      </p:sp>
      <p:pic>
        <p:nvPicPr>
          <p:cNvPr id="4" name="Picture 3" descr="An wing of an airplane over water&#10;&#10;Description automatically generated">
            <a:extLst>
              <a:ext uri="{FF2B5EF4-FFF2-40B4-BE49-F238E27FC236}">
                <a16:creationId xmlns:a16="http://schemas.microsoft.com/office/drawing/2014/main" id="{76703A3B-3B7F-ED7A-129F-F0231D591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64" y="1825372"/>
            <a:ext cx="4779818" cy="2788920"/>
          </a:xfrm>
          <a:prstGeom prst="rect">
            <a:avLst/>
          </a:prstGeom>
        </p:spPr>
      </p:pic>
      <p:pic>
        <p:nvPicPr>
          <p:cNvPr id="6" name="Picture 5" descr="A wing of an airplane over water&#10;&#10;Description automatically generated">
            <a:extLst>
              <a:ext uri="{FF2B5EF4-FFF2-40B4-BE49-F238E27FC236}">
                <a16:creationId xmlns:a16="http://schemas.microsoft.com/office/drawing/2014/main" id="{9352D994-8A70-FD4F-1E3B-91C8183F2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275" y="1825372"/>
            <a:ext cx="4972050" cy="278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37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94C0D2-2998-BD95-2CCB-D9F6FAE24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Leading Edge Opportunities</a:t>
            </a:r>
            <a:br>
              <a:rPr lang="en-US" dirty="0"/>
            </a:br>
            <a:r>
              <a:rPr lang="en-US" dirty="0"/>
              <a:t>Part 23, 25, 27 and 29</a:t>
            </a:r>
          </a:p>
        </p:txBody>
      </p:sp>
      <p:pic>
        <p:nvPicPr>
          <p:cNvPr id="10" name="Picture 9" descr="A yellow airplane on a grass field&#10;&#10;Description automatically generated">
            <a:extLst>
              <a:ext uri="{FF2B5EF4-FFF2-40B4-BE49-F238E27FC236}">
                <a16:creationId xmlns:a16="http://schemas.microsoft.com/office/drawing/2014/main" id="{0794178B-9623-00BC-0599-6FCA45E21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0426" y="1905991"/>
            <a:ext cx="2722494" cy="1814996"/>
          </a:xfrm>
          <a:prstGeom prst="rect">
            <a:avLst/>
          </a:prstGeom>
        </p:spPr>
      </p:pic>
      <p:pic>
        <p:nvPicPr>
          <p:cNvPr id="12" name="Picture 11" descr="A plane flying over water&#10;&#10;Description automatically generated">
            <a:extLst>
              <a:ext uri="{FF2B5EF4-FFF2-40B4-BE49-F238E27FC236}">
                <a16:creationId xmlns:a16="http://schemas.microsoft.com/office/drawing/2014/main" id="{F3F11358-7E4D-87E6-701C-46BE565BE4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366324" y="1903375"/>
            <a:ext cx="3139945" cy="1820228"/>
          </a:xfrm>
          <a:prstGeom prst="rect">
            <a:avLst/>
          </a:prstGeom>
        </p:spPr>
      </p:pic>
      <p:pic>
        <p:nvPicPr>
          <p:cNvPr id="15" name="Picture 14" descr="A helicopter flying over water">
            <a:extLst>
              <a:ext uri="{FF2B5EF4-FFF2-40B4-BE49-F238E27FC236}">
                <a16:creationId xmlns:a16="http://schemas.microsoft.com/office/drawing/2014/main" id="{3CE63CE2-34D3-4B85-8A3C-39A7C2AD65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80426" y="3936290"/>
            <a:ext cx="3041441" cy="2026360"/>
          </a:xfrm>
          <a:prstGeom prst="rect">
            <a:avLst/>
          </a:prstGeom>
        </p:spPr>
      </p:pic>
      <p:pic>
        <p:nvPicPr>
          <p:cNvPr id="18" name="Picture 17" descr="A red and white helicopter in the air&#10;&#10;Description automatically generated">
            <a:extLst>
              <a:ext uri="{FF2B5EF4-FFF2-40B4-BE49-F238E27FC236}">
                <a16:creationId xmlns:a16="http://schemas.microsoft.com/office/drawing/2014/main" id="{178DF1CB-A1F3-33CB-C667-2DF489EE2E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804659" y="1905991"/>
            <a:ext cx="2808057" cy="1814996"/>
          </a:xfrm>
          <a:prstGeom prst="rect">
            <a:avLst/>
          </a:prstGeom>
        </p:spPr>
      </p:pic>
      <p:pic>
        <p:nvPicPr>
          <p:cNvPr id="22" name="Picture 21" descr="A red and white airplane in the sky&#10;&#10;Description automatically generated">
            <a:extLst>
              <a:ext uri="{FF2B5EF4-FFF2-40B4-BE49-F238E27FC236}">
                <a16:creationId xmlns:a16="http://schemas.microsoft.com/office/drawing/2014/main" id="{787F7B69-16D4-FBEF-32EE-B426BE91A0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3729135" y="3936289"/>
            <a:ext cx="4659085" cy="2026361"/>
          </a:xfrm>
          <a:prstGeom prst="rect">
            <a:avLst/>
          </a:prstGeom>
        </p:spPr>
      </p:pic>
      <p:pic>
        <p:nvPicPr>
          <p:cNvPr id="25" name="Picture 24" descr="A silver and yellow airplane in the sky&#10;&#10;Description automatically generated">
            <a:extLst>
              <a:ext uri="{FF2B5EF4-FFF2-40B4-BE49-F238E27FC236}">
                <a16:creationId xmlns:a16="http://schemas.microsoft.com/office/drawing/2014/main" id="{BF9B7260-D774-739F-BDA0-1A553D69F82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8595488" y="3936289"/>
            <a:ext cx="3446106" cy="202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282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6DCED-FA72-5673-1C02-117493EA9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Leading Edge Opportunities</a:t>
            </a:r>
          </a:p>
        </p:txBody>
      </p:sp>
      <p:pic>
        <p:nvPicPr>
          <p:cNvPr id="8" name="Picture 7" descr="A wing of an airplane above the clouds">
            <a:extLst>
              <a:ext uri="{FF2B5EF4-FFF2-40B4-BE49-F238E27FC236}">
                <a16:creationId xmlns:a16="http://schemas.microsoft.com/office/drawing/2014/main" id="{3D901C3A-B6AE-45CC-A457-296C333FD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59" y="1567544"/>
            <a:ext cx="5559801" cy="3388504"/>
          </a:xfrm>
          <a:prstGeom prst="rect">
            <a:avLst/>
          </a:prstGeom>
        </p:spPr>
      </p:pic>
      <p:pic>
        <p:nvPicPr>
          <p:cNvPr id="10" name="Picture 9" descr="An airplane wing above the clouds&#10;&#10;Description automatically generated">
            <a:extLst>
              <a:ext uri="{FF2B5EF4-FFF2-40B4-BE49-F238E27FC236}">
                <a16:creationId xmlns:a16="http://schemas.microsoft.com/office/drawing/2014/main" id="{01B19C29-B70B-F8DB-4D75-55C1BD8EF2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001" y="1567544"/>
            <a:ext cx="5406587" cy="338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85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44AD56-3F72-1C50-579C-EE59774C0D75}"/>
              </a:ext>
            </a:extLst>
          </p:cNvPr>
          <p:cNvSpPr txBox="1"/>
          <p:nvPr/>
        </p:nvSpPr>
        <p:spPr>
          <a:xfrm>
            <a:off x="4666855" y="1737836"/>
            <a:ext cx="23314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Peregrine STC ODA</a:t>
            </a:r>
          </a:p>
          <a:p>
            <a:endParaRPr lang="en-US" dirty="0"/>
          </a:p>
          <a:p>
            <a:r>
              <a:rPr lang="en-US" dirty="0"/>
              <a:t>Leading Edge Capabilities for your STC Requirements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BD8649-5E7F-BA5D-D6B3-FD3FFF73E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94" y="322379"/>
            <a:ext cx="3070225" cy="24548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23B0FF-3D65-8EBF-8737-ABB5EE256B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713" y="380610"/>
            <a:ext cx="3657600" cy="24652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1FDEF8-9DD6-B144-62A6-110DB8D389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32" y="3483585"/>
            <a:ext cx="3505200" cy="2400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415FEF-14A3-8E1E-FF2D-8B842BAFBE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713" y="3580259"/>
            <a:ext cx="3405572" cy="23036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E871F12-2827-B26E-EA85-622CA53CBF6B}"/>
              </a:ext>
            </a:extLst>
          </p:cNvPr>
          <p:cNvSpPr txBox="1"/>
          <p:nvPr/>
        </p:nvSpPr>
        <p:spPr>
          <a:xfrm>
            <a:off x="2032000" y="2845832"/>
            <a:ext cx="85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Part 23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434961-D95E-60B6-A916-6688B16B10A7}"/>
              </a:ext>
            </a:extLst>
          </p:cNvPr>
          <p:cNvSpPr txBox="1"/>
          <p:nvPr/>
        </p:nvSpPr>
        <p:spPr>
          <a:xfrm>
            <a:off x="2046790" y="5892800"/>
            <a:ext cx="85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Part 27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FF044A-D0DC-2A45-3EC4-E7A04BC52860}"/>
              </a:ext>
            </a:extLst>
          </p:cNvPr>
          <p:cNvSpPr txBox="1"/>
          <p:nvPr/>
        </p:nvSpPr>
        <p:spPr>
          <a:xfrm>
            <a:off x="8257090" y="2845832"/>
            <a:ext cx="85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Part 25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81E066-C70C-F3F1-AFC7-F8EEC2BC9669}"/>
              </a:ext>
            </a:extLst>
          </p:cNvPr>
          <p:cNvSpPr txBox="1"/>
          <p:nvPr/>
        </p:nvSpPr>
        <p:spPr>
          <a:xfrm>
            <a:off x="8257090" y="5892800"/>
            <a:ext cx="85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Part 29</a:t>
            </a:r>
          </a:p>
        </p:txBody>
      </p:sp>
    </p:spTree>
    <p:extLst>
      <p:ext uri="{BB962C8B-B14F-4D97-AF65-F5344CB8AC3E}">
        <p14:creationId xmlns:p14="http://schemas.microsoft.com/office/powerpoint/2010/main" val="2931122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4FD3C2-2568-D673-8E79-8635DFD20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ODA Message development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B1380C-09CD-9DF1-8F1F-78CA92E870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93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6FE74-5F80-1D76-13C9-EF54B9D64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Messaging (Kevin’s Slide)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3C3A7-0F2D-DDD2-0DE8-27B45455E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en-US" sz="2000" dirty="0">
                <a:solidFill>
                  <a:srgbClr val="002060"/>
                </a:solidFill>
              </a:rPr>
              <a:t>We specialize in STC’s for Avionics &amp; Electrical Systems, and associated structural &amp; mechanical modifications.</a:t>
            </a:r>
          </a:p>
          <a:p>
            <a:pPr>
              <a:spcBef>
                <a:spcPts val="300"/>
              </a:spcBef>
            </a:pPr>
            <a:r>
              <a:rPr lang="en-US" sz="2000" dirty="0">
                <a:solidFill>
                  <a:srgbClr val="002060"/>
                </a:solidFill>
              </a:rPr>
              <a:t>We are your one-stop shop for:  </a:t>
            </a:r>
          </a:p>
          <a:p>
            <a:pPr lvl="1">
              <a:spcBef>
                <a:spcPts val="300"/>
              </a:spcBef>
            </a:pPr>
            <a:r>
              <a:rPr lang="en-US" sz="2000" dirty="0">
                <a:solidFill>
                  <a:srgbClr val="002060"/>
                </a:solidFill>
              </a:rPr>
              <a:t>Engineering, design and integration</a:t>
            </a:r>
          </a:p>
          <a:p>
            <a:pPr lvl="1">
              <a:spcBef>
                <a:spcPts val="300"/>
              </a:spcBef>
            </a:pPr>
            <a:r>
              <a:rPr lang="en-US" sz="2000" dirty="0">
                <a:solidFill>
                  <a:srgbClr val="002060"/>
                </a:solidFill>
                <a:highlight>
                  <a:srgbClr val="FFFF00"/>
                </a:highlight>
              </a:rPr>
              <a:t>Flight test</a:t>
            </a:r>
          </a:p>
          <a:p>
            <a:pPr lvl="1">
              <a:spcBef>
                <a:spcPts val="300"/>
              </a:spcBef>
            </a:pPr>
            <a:r>
              <a:rPr lang="en-US" sz="2000" dirty="0">
                <a:solidFill>
                  <a:srgbClr val="002060"/>
                </a:solidFill>
              </a:rPr>
              <a:t>Certification</a:t>
            </a:r>
          </a:p>
          <a:p>
            <a:pPr lvl="1">
              <a:spcBef>
                <a:spcPts val="300"/>
              </a:spcBef>
            </a:pPr>
            <a:r>
              <a:rPr lang="en-US" sz="2000" dirty="0">
                <a:solidFill>
                  <a:srgbClr val="002060"/>
                </a:solidFill>
                <a:highlight>
                  <a:srgbClr val="FFFF00"/>
                </a:highlight>
              </a:rPr>
              <a:t>We hold and manage your STC’s</a:t>
            </a:r>
          </a:p>
          <a:p>
            <a:pPr lvl="1">
              <a:spcBef>
                <a:spcPts val="300"/>
              </a:spcBef>
            </a:pPr>
            <a:r>
              <a:rPr lang="en-US" sz="2000" dirty="0">
                <a:solidFill>
                  <a:srgbClr val="002060"/>
                </a:solidFill>
              </a:rPr>
              <a:t>Installation hardware kits (PMA)</a:t>
            </a:r>
          </a:p>
          <a:p>
            <a:pPr lvl="1">
              <a:spcBef>
                <a:spcPts val="300"/>
              </a:spcBef>
            </a:pPr>
            <a:r>
              <a:rPr lang="en-US" sz="2000" dirty="0">
                <a:solidFill>
                  <a:srgbClr val="002060"/>
                </a:solidFill>
              </a:rPr>
              <a:t>Proprietary products (TSO)</a:t>
            </a:r>
          </a:p>
          <a:p>
            <a:pPr lvl="1">
              <a:spcBef>
                <a:spcPts val="300"/>
              </a:spcBef>
            </a:pPr>
            <a:r>
              <a:rPr lang="en-US" sz="2000" dirty="0">
                <a:solidFill>
                  <a:srgbClr val="002060"/>
                </a:solidFill>
              </a:rPr>
              <a:t>Dealer equipment sales</a:t>
            </a:r>
          </a:p>
          <a:p>
            <a:pPr>
              <a:spcBef>
                <a:spcPts val="300"/>
              </a:spcBef>
            </a:pPr>
            <a:r>
              <a:rPr lang="en-US" sz="2000" dirty="0">
                <a:solidFill>
                  <a:srgbClr val="002060"/>
                </a:solidFill>
              </a:rPr>
              <a:t>With our ODA and having predictable timelines, we will </a:t>
            </a:r>
            <a:r>
              <a:rPr lang="en-US" sz="2000" dirty="0">
                <a:solidFill>
                  <a:srgbClr val="002060"/>
                </a:solidFill>
                <a:highlight>
                  <a:srgbClr val="FFFF00"/>
                </a:highlight>
              </a:rPr>
              <a:t>strengthen</a:t>
            </a:r>
            <a:r>
              <a:rPr lang="en-US" sz="2000" dirty="0">
                <a:solidFill>
                  <a:srgbClr val="002060"/>
                </a:solidFill>
              </a:rPr>
              <a:t> our reputation by being on-time, with fixed costs and highest quality.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202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1DDF2C9-3365-A96D-9099-78982E9BE8A7}"/>
              </a:ext>
            </a:extLst>
          </p:cNvPr>
          <p:cNvSpPr/>
          <p:nvPr/>
        </p:nvSpPr>
        <p:spPr>
          <a:xfrm>
            <a:off x="5435600" y="284133"/>
            <a:ext cx="2120900" cy="16256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Avionic OEMs</a:t>
            </a:r>
          </a:p>
          <a:p>
            <a:pPr algn="ctr"/>
            <a:endParaRPr lang="en-US" sz="1100" dirty="0"/>
          </a:p>
          <a:p>
            <a:pPr algn="ctr"/>
            <a:r>
              <a:rPr lang="en-US" dirty="0"/>
              <a:t>Garmin</a:t>
            </a:r>
          </a:p>
          <a:p>
            <a:pPr algn="ctr"/>
            <a:r>
              <a:rPr lang="en-US" dirty="0"/>
              <a:t>HW</a:t>
            </a:r>
          </a:p>
          <a:p>
            <a:pPr algn="ctr"/>
            <a:r>
              <a:rPr lang="en-US" dirty="0"/>
              <a:t>Trig …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9B758B0-F224-8010-2DA2-B4DCDC60087F}"/>
              </a:ext>
            </a:extLst>
          </p:cNvPr>
          <p:cNvSpPr/>
          <p:nvPr/>
        </p:nvSpPr>
        <p:spPr>
          <a:xfrm>
            <a:off x="838815" y="2345697"/>
            <a:ext cx="2197100" cy="1905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Big Shops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Std Aero</a:t>
            </a:r>
          </a:p>
          <a:p>
            <a:pPr algn="ctr"/>
            <a:r>
              <a:rPr lang="en-US" dirty="0"/>
              <a:t>WSA</a:t>
            </a:r>
          </a:p>
          <a:p>
            <a:pPr algn="ctr"/>
            <a:r>
              <a:rPr lang="en-US" dirty="0"/>
              <a:t>Duncan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D18D2EA-B9AD-8FB3-6E2A-6FFF0BCD9734}"/>
              </a:ext>
            </a:extLst>
          </p:cNvPr>
          <p:cNvSpPr/>
          <p:nvPr/>
        </p:nvSpPr>
        <p:spPr>
          <a:xfrm>
            <a:off x="4521200" y="4729202"/>
            <a:ext cx="2120900" cy="17653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Local and regional shops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2C39C7-E332-8E96-6CED-ED74EF56AF5E}"/>
              </a:ext>
            </a:extLst>
          </p:cNvPr>
          <p:cNvSpPr/>
          <p:nvPr/>
        </p:nvSpPr>
        <p:spPr>
          <a:xfrm>
            <a:off x="7607300" y="2565400"/>
            <a:ext cx="2044700" cy="1485900"/>
          </a:xfrm>
          <a:prstGeom prst="rect">
            <a:avLst/>
          </a:prstGeom>
          <a:solidFill>
            <a:srgbClr val="5DABA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Peregrine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FE449C4-774E-1D95-BE8B-139BEB824F54}"/>
              </a:ext>
            </a:extLst>
          </p:cNvPr>
          <p:cNvCxnSpPr>
            <a:stCxn id="5" idx="6"/>
            <a:endCxn id="7" idx="1"/>
          </p:cNvCxnSpPr>
          <p:nvPr/>
        </p:nvCxnSpPr>
        <p:spPr>
          <a:xfrm>
            <a:off x="3035915" y="3298197"/>
            <a:ext cx="4571385" cy="10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C7948CB-E39F-5F37-BF18-7E59FA519D2A}"/>
              </a:ext>
            </a:extLst>
          </p:cNvPr>
          <p:cNvCxnSpPr>
            <a:stCxn id="6" idx="6"/>
            <a:endCxn id="7" idx="1"/>
          </p:cNvCxnSpPr>
          <p:nvPr/>
        </p:nvCxnSpPr>
        <p:spPr>
          <a:xfrm flipV="1">
            <a:off x="6642100" y="3308350"/>
            <a:ext cx="965200" cy="2303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BEEDF4D-3F30-8E64-67A1-C1A63365C25C}"/>
              </a:ext>
            </a:extLst>
          </p:cNvPr>
          <p:cNvSpPr txBox="1"/>
          <p:nvPr/>
        </p:nvSpPr>
        <p:spPr>
          <a:xfrm>
            <a:off x="7356479" y="420052"/>
            <a:ext cx="3259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Niche, specialized jobs. Overflow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CBBC99-6620-17D2-1FF3-5628A9493251}"/>
              </a:ext>
            </a:extLst>
          </p:cNvPr>
          <p:cNvSpPr txBox="1"/>
          <p:nvPr/>
        </p:nvSpPr>
        <p:spPr>
          <a:xfrm>
            <a:off x="3039745" y="2883933"/>
            <a:ext cx="262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Specialized jobs. Overflow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EFBF6B-4F46-7317-57DD-90857BB323CB}"/>
              </a:ext>
            </a:extLst>
          </p:cNvPr>
          <p:cNvSpPr txBox="1"/>
          <p:nvPr/>
        </p:nvSpPr>
        <p:spPr>
          <a:xfrm>
            <a:off x="7024749" y="5193784"/>
            <a:ext cx="2044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One off, quick turn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FD4956-041A-8C40-BAFC-AC162DDF37A4}"/>
              </a:ext>
            </a:extLst>
          </p:cNvPr>
          <p:cNvSpPr txBox="1"/>
          <p:nvPr/>
        </p:nvSpPr>
        <p:spPr>
          <a:xfrm>
            <a:off x="7289800" y="5486400"/>
            <a:ext cx="336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“We can do it faster and cheaper”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65A408-1333-876B-4F0D-FAE92F9038AE}"/>
              </a:ext>
            </a:extLst>
          </p:cNvPr>
          <p:cNvSpPr txBox="1"/>
          <p:nvPr/>
        </p:nvSpPr>
        <p:spPr>
          <a:xfrm>
            <a:off x="2970911" y="3364985"/>
            <a:ext cx="2368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“Your shop is too busy”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6DB7F8-5B78-CCA9-0C70-036C4222C838}"/>
              </a:ext>
            </a:extLst>
          </p:cNvPr>
          <p:cNvSpPr txBox="1"/>
          <p:nvPr/>
        </p:nvSpPr>
        <p:spPr>
          <a:xfrm>
            <a:off x="7763757" y="769818"/>
            <a:ext cx="4384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“You build avionics, not mountains of paper”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D0B0543-2F3F-11D2-C8A2-C2AE02AAC079}"/>
              </a:ext>
            </a:extLst>
          </p:cNvPr>
          <p:cNvSpPr/>
          <p:nvPr/>
        </p:nvSpPr>
        <p:spPr>
          <a:xfrm>
            <a:off x="1752600" y="4729202"/>
            <a:ext cx="2120900" cy="17653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One-off Projects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Owner operators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B1F0A53-E339-1914-B03B-4698EC7DC48B}"/>
              </a:ext>
            </a:extLst>
          </p:cNvPr>
          <p:cNvCxnSpPr>
            <a:stCxn id="21" idx="6"/>
            <a:endCxn id="6" idx="2"/>
          </p:cNvCxnSpPr>
          <p:nvPr/>
        </p:nvCxnSpPr>
        <p:spPr>
          <a:xfrm>
            <a:off x="3873500" y="5611852"/>
            <a:ext cx="6477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EC38FF7-A2DA-29A3-D36A-FBC43CD0E02E}"/>
              </a:ext>
            </a:extLst>
          </p:cNvPr>
          <p:cNvCxnSpPr>
            <a:stCxn id="21" idx="7"/>
            <a:endCxn id="7" idx="1"/>
          </p:cNvCxnSpPr>
          <p:nvPr/>
        </p:nvCxnSpPr>
        <p:spPr>
          <a:xfrm flipV="1">
            <a:off x="3562901" y="3308350"/>
            <a:ext cx="4044399" cy="16793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07CA6F4F-5337-9A77-22E7-4827CBA9425C}"/>
              </a:ext>
            </a:extLst>
          </p:cNvPr>
          <p:cNvSpPr/>
          <p:nvPr/>
        </p:nvSpPr>
        <p:spPr>
          <a:xfrm>
            <a:off x="10223500" y="3721100"/>
            <a:ext cx="1676400" cy="114196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Current Customers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455BECF-647A-FBB3-3F7A-FCB7A63C58C5}"/>
              </a:ext>
            </a:extLst>
          </p:cNvPr>
          <p:cNvCxnSpPr>
            <a:cxnSpLocks/>
            <a:stCxn id="26" idx="2"/>
            <a:endCxn id="7" idx="3"/>
          </p:cNvCxnSpPr>
          <p:nvPr/>
        </p:nvCxnSpPr>
        <p:spPr>
          <a:xfrm flipH="1" flipV="1">
            <a:off x="9652000" y="3308350"/>
            <a:ext cx="571500" cy="983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1DA5242-090F-E037-E68F-C72F6C6B8D16}"/>
              </a:ext>
            </a:extLst>
          </p:cNvPr>
          <p:cNvSpPr txBox="1"/>
          <p:nvPr/>
        </p:nvSpPr>
        <p:spPr>
          <a:xfrm>
            <a:off x="10134600" y="3371334"/>
            <a:ext cx="18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Repeat customers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FDE84C2-47B4-76B2-893F-733152A21977}"/>
              </a:ext>
            </a:extLst>
          </p:cNvPr>
          <p:cNvCxnSpPr>
            <a:stCxn id="4" idx="5"/>
            <a:endCxn id="7" idx="1"/>
          </p:cNvCxnSpPr>
          <p:nvPr/>
        </p:nvCxnSpPr>
        <p:spPr>
          <a:xfrm>
            <a:off x="7245901" y="1671669"/>
            <a:ext cx="361399" cy="16366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E42EA3B0-4C2A-FA36-3C5D-243643BAE9C5}"/>
              </a:ext>
            </a:extLst>
          </p:cNvPr>
          <p:cNvSpPr txBox="1"/>
          <p:nvPr/>
        </p:nvSpPr>
        <p:spPr>
          <a:xfrm>
            <a:off x="4418636" y="50720"/>
            <a:ext cx="1840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AEA, AEEC, MRO?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0F43668-6F3D-4CA9-1F46-05F3B22D6611}"/>
              </a:ext>
            </a:extLst>
          </p:cNvPr>
          <p:cNvSpPr txBox="1"/>
          <p:nvPr/>
        </p:nvSpPr>
        <p:spPr>
          <a:xfrm>
            <a:off x="74034" y="1976365"/>
            <a:ext cx="1863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AMC, MRO, NBAA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41D1E5B-F293-F253-26A5-108881DFFA66}"/>
              </a:ext>
            </a:extLst>
          </p:cNvPr>
          <p:cNvSpPr txBox="1"/>
          <p:nvPr/>
        </p:nvSpPr>
        <p:spPr>
          <a:xfrm>
            <a:off x="5089368" y="4366736"/>
            <a:ext cx="1464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Oshkosh, AEA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0191637-B55E-B50A-D053-41903B06CA80}"/>
              </a:ext>
            </a:extLst>
          </p:cNvPr>
          <p:cNvSpPr txBox="1"/>
          <p:nvPr/>
        </p:nvSpPr>
        <p:spPr>
          <a:xfrm>
            <a:off x="290451" y="4603659"/>
            <a:ext cx="1974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NBAA, RAA, RACCA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340B6FE-5127-6319-CF49-D6CBC6331912}"/>
              </a:ext>
            </a:extLst>
          </p:cNvPr>
          <p:cNvSpPr/>
          <p:nvPr/>
        </p:nvSpPr>
        <p:spPr>
          <a:xfrm>
            <a:off x="2883365" y="516333"/>
            <a:ext cx="2197100" cy="211883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Completion Centers</a:t>
            </a:r>
          </a:p>
          <a:p>
            <a:pPr algn="ctr"/>
            <a:endParaRPr lang="en-US" sz="1100" b="1" dirty="0"/>
          </a:p>
          <a:p>
            <a:pPr algn="ctr"/>
            <a:r>
              <a:rPr lang="en-US" b="1" dirty="0"/>
              <a:t>Freighter Conversion</a:t>
            </a:r>
          </a:p>
          <a:p>
            <a:pPr algn="ctr"/>
            <a:r>
              <a:rPr lang="en-US" b="1" dirty="0"/>
              <a:t>Centers</a:t>
            </a:r>
          </a:p>
          <a:p>
            <a:pPr algn="ctr"/>
            <a:endParaRPr lang="en-US" dirty="0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6BEE527-E0ED-62E4-B69D-39AA47A93D6E}"/>
              </a:ext>
            </a:extLst>
          </p:cNvPr>
          <p:cNvCxnSpPr>
            <a:cxnSpLocks/>
            <a:stCxn id="39" idx="6"/>
            <a:endCxn id="7" idx="1"/>
          </p:cNvCxnSpPr>
          <p:nvPr/>
        </p:nvCxnSpPr>
        <p:spPr>
          <a:xfrm>
            <a:off x="5080465" y="1575752"/>
            <a:ext cx="2526835" cy="17325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4DF5C842-15ED-2D25-E47B-B60913A59787}"/>
              </a:ext>
            </a:extLst>
          </p:cNvPr>
          <p:cNvSpPr txBox="1"/>
          <p:nvPr/>
        </p:nvSpPr>
        <p:spPr>
          <a:xfrm>
            <a:off x="1564678" y="455774"/>
            <a:ext cx="1471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NBAA, RACCA</a:t>
            </a:r>
          </a:p>
        </p:txBody>
      </p:sp>
    </p:spTree>
    <p:extLst>
      <p:ext uri="{BB962C8B-B14F-4D97-AF65-F5344CB8AC3E}">
        <p14:creationId xmlns:p14="http://schemas.microsoft.com/office/powerpoint/2010/main" val="1507304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0EBD76B-FCD9-52FC-A9FB-C3DF23E7AB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553702"/>
              </p:ext>
            </p:extLst>
          </p:nvPr>
        </p:nvGraphicFramePr>
        <p:xfrm>
          <a:off x="1422400" y="745066"/>
          <a:ext cx="10058400" cy="576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680">
                  <a:extLst>
                    <a:ext uri="{9D8B030D-6E8A-4147-A177-3AD203B41FA5}">
                      <a16:colId xmlns:a16="http://schemas.microsoft.com/office/drawing/2014/main" val="23673436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3468074956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107371448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1760504948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40571933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Value Proposition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Key Message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First Contact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Second Contact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205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Avionic OEMs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You’re busy creating avionics, let us do the STC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You build avionics, not mountains of paper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Personal call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Email blast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214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Big Shops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 can help with your overflow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Keep your shop doing the big jobs, we can handle the 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Personal mail-piece, call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Targeted email,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296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Current Customers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You liked us before, now we can do more for you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We’re ready to tackle your next project, even more efficiently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Personal call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Targeted email, mail piece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312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Small Regional Shops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Let us handle the FAA for you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We can do it faster and cheaper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Email blast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Follow-up with those that opened 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5220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Owner Operators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 can help you with your fleet upgrades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We can make your project a reality; quickly and cost effectively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Targeted email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Follow-up with those that opened 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41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2717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42C77-2FAB-F459-5AE6-4083BCD70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additions to the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DE51E-6622-1AE8-B971-889C09135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Leadership team: photos and bios</a:t>
            </a:r>
          </a:p>
          <a:p>
            <a:r>
              <a:rPr lang="en-US" dirty="0"/>
              <a:t>Testimonials</a:t>
            </a:r>
          </a:p>
          <a:p>
            <a:r>
              <a:rPr lang="en-US" dirty="0"/>
              <a:t>Certificates (AS 9100, …)</a:t>
            </a:r>
          </a:p>
          <a:p>
            <a:r>
              <a:rPr lang="en-US" dirty="0"/>
              <a:t>Gallery of Project Summaries with photos of work/aircraft</a:t>
            </a:r>
          </a:p>
          <a:p>
            <a:r>
              <a:rPr lang="en-US" dirty="0"/>
              <a:t>Outline specific services and design capabilities</a:t>
            </a:r>
          </a:p>
          <a:p>
            <a:r>
              <a:rPr lang="en-US" dirty="0"/>
              <a:t>Project tracking methodologies and deliverables</a:t>
            </a:r>
          </a:p>
          <a:p>
            <a:r>
              <a:rPr lang="en-US" dirty="0"/>
              <a:t>… and the ODA rollout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Cleanup:</a:t>
            </a:r>
          </a:p>
          <a:p>
            <a:pPr lvl="1"/>
            <a:r>
              <a:rPr lang="en-US" dirty="0"/>
              <a:t>Ticker</a:t>
            </a:r>
          </a:p>
          <a:p>
            <a:pPr lvl="1"/>
            <a:r>
              <a:rPr lang="en-US" dirty="0"/>
              <a:t>Blogs</a:t>
            </a:r>
          </a:p>
          <a:p>
            <a:pPr lvl="1"/>
            <a:r>
              <a:rPr lang="en-US" dirty="0"/>
              <a:t>Homepage</a:t>
            </a:r>
          </a:p>
          <a:p>
            <a:pPr lvl="1"/>
            <a:r>
              <a:rPr lang="en-US" dirty="0"/>
              <a:t>Timeline</a:t>
            </a:r>
          </a:p>
        </p:txBody>
      </p:sp>
    </p:spTree>
    <p:extLst>
      <p:ext uri="{BB962C8B-B14F-4D97-AF65-F5344CB8AC3E}">
        <p14:creationId xmlns:p14="http://schemas.microsoft.com/office/powerpoint/2010/main" val="3514031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6965E1-4581-DA7C-2AA5-23E6729DA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251545"/>
            <a:ext cx="11214100" cy="63621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86AED0-1631-DFC8-CB17-B343D0C94C3A}"/>
              </a:ext>
            </a:extLst>
          </p:cNvPr>
          <p:cNvSpPr txBox="1"/>
          <p:nvPr/>
        </p:nvSpPr>
        <p:spPr>
          <a:xfrm>
            <a:off x="982133" y="5554133"/>
            <a:ext cx="137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STC ODAs</a:t>
            </a:r>
          </a:p>
        </p:txBody>
      </p:sp>
    </p:spTree>
    <p:extLst>
      <p:ext uri="{BB962C8B-B14F-4D97-AF65-F5344CB8AC3E}">
        <p14:creationId xmlns:p14="http://schemas.microsoft.com/office/powerpoint/2010/main" val="1136180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86AED0-1631-DFC8-CB17-B343D0C94C3A}"/>
              </a:ext>
            </a:extLst>
          </p:cNvPr>
          <p:cNvSpPr txBox="1"/>
          <p:nvPr/>
        </p:nvSpPr>
        <p:spPr>
          <a:xfrm>
            <a:off x="982133" y="5554133"/>
            <a:ext cx="1894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Competitive ODAs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8CA8BF-4DF0-B9C4-39C1-8FAC8FE48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67" y="232980"/>
            <a:ext cx="10607529" cy="63964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C481079-BB7E-618E-57A4-4D0B18FD6C0D}"/>
              </a:ext>
            </a:extLst>
          </p:cNvPr>
          <p:cNvSpPr txBox="1"/>
          <p:nvPr/>
        </p:nvSpPr>
        <p:spPr>
          <a:xfrm>
            <a:off x="1600200" y="288204"/>
            <a:ext cx="1596271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Jamco</a:t>
            </a:r>
            <a:r>
              <a:rPr lang="en-US" dirty="0"/>
              <a:t> America</a:t>
            </a:r>
          </a:p>
          <a:p>
            <a:r>
              <a:rPr lang="en-US" dirty="0" err="1"/>
              <a:t>AeroMech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C955C1-8003-DF8C-DBB4-A07AC69575A1}"/>
              </a:ext>
            </a:extLst>
          </p:cNvPr>
          <p:cNvSpPr txBox="1"/>
          <p:nvPr/>
        </p:nvSpPr>
        <p:spPr>
          <a:xfrm>
            <a:off x="3039533" y="2472604"/>
            <a:ext cx="122283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Cert Works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537EF5-2D09-EF3D-8BCC-9EE7213B4384}"/>
              </a:ext>
            </a:extLst>
          </p:cNvPr>
          <p:cNvSpPr txBox="1"/>
          <p:nvPr/>
        </p:nvSpPr>
        <p:spPr>
          <a:xfrm>
            <a:off x="5291150" y="2195942"/>
            <a:ext cx="1214884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3S</a:t>
            </a:r>
          </a:p>
          <a:p>
            <a:r>
              <a:rPr lang="en-US" dirty="0" err="1"/>
              <a:t>Aeronautix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39EF78-FDDC-526B-A97B-4D89775BBD43}"/>
              </a:ext>
            </a:extLst>
          </p:cNvPr>
          <p:cNvSpPr txBox="1"/>
          <p:nvPr/>
        </p:nvSpPr>
        <p:spPr>
          <a:xfrm>
            <a:off x="5960532" y="4521538"/>
            <a:ext cx="1566454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JANA ASM</a:t>
            </a:r>
          </a:p>
          <a:p>
            <a:r>
              <a:rPr lang="en-US" dirty="0"/>
              <a:t>ST Engineering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0AA1E6-9F69-B01B-8756-71359CBD637E}"/>
              </a:ext>
            </a:extLst>
          </p:cNvPr>
          <p:cNvSpPr txBox="1"/>
          <p:nvPr/>
        </p:nvSpPr>
        <p:spPr>
          <a:xfrm>
            <a:off x="7156115" y="1505465"/>
            <a:ext cx="74174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Envoy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158900-2F13-55DE-1E50-DD6EBB98BE47}"/>
              </a:ext>
            </a:extLst>
          </p:cNvPr>
          <p:cNvSpPr txBox="1"/>
          <p:nvPr/>
        </p:nvSpPr>
        <p:spPr>
          <a:xfrm>
            <a:off x="8876630" y="2103272"/>
            <a:ext cx="78072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ALOFT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9B8B58-D880-23F1-605C-4025CD6C7309}"/>
              </a:ext>
            </a:extLst>
          </p:cNvPr>
          <p:cNvSpPr txBox="1"/>
          <p:nvPr/>
        </p:nvSpPr>
        <p:spPr>
          <a:xfrm>
            <a:off x="7809702" y="3244334"/>
            <a:ext cx="358643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Aerospace Design &amp; Compliance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5819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9AD3C7-C30E-17C8-BD89-AC4A4ADCD5CA}"/>
              </a:ext>
            </a:extLst>
          </p:cNvPr>
          <p:cNvSpPr txBox="1"/>
          <p:nvPr/>
        </p:nvSpPr>
        <p:spPr>
          <a:xfrm>
            <a:off x="1456267" y="6299200"/>
            <a:ext cx="1894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Competitive ODAs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1CE6EF1-8986-D604-FC7C-A5C1106A12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773438"/>
              </p:ext>
            </p:extLst>
          </p:nvPr>
        </p:nvGraphicFramePr>
        <p:xfrm>
          <a:off x="982133" y="736599"/>
          <a:ext cx="9237133" cy="419947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51610">
                  <a:extLst>
                    <a:ext uri="{9D8B030D-6E8A-4147-A177-3AD203B41FA5}">
                      <a16:colId xmlns:a16="http://schemas.microsoft.com/office/drawing/2014/main" val="525105196"/>
                    </a:ext>
                  </a:extLst>
                </a:gridCol>
                <a:gridCol w="1846531">
                  <a:extLst>
                    <a:ext uri="{9D8B030D-6E8A-4147-A177-3AD203B41FA5}">
                      <a16:colId xmlns:a16="http://schemas.microsoft.com/office/drawing/2014/main" val="2491539324"/>
                    </a:ext>
                  </a:extLst>
                </a:gridCol>
                <a:gridCol w="842591">
                  <a:extLst>
                    <a:ext uri="{9D8B030D-6E8A-4147-A177-3AD203B41FA5}">
                      <a16:colId xmlns:a16="http://schemas.microsoft.com/office/drawing/2014/main" val="1044945914"/>
                    </a:ext>
                  </a:extLst>
                </a:gridCol>
                <a:gridCol w="1438680">
                  <a:extLst>
                    <a:ext uri="{9D8B030D-6E8A-4147-A177-3AD203B41FA5}">
                      <a16:colId xmlns:a16="http://schemas.microsoft.com/office/drawing/2014/main" val="2560393190"/>
                    </a:ext>
                  </a:extLst>
                </a:gridCol>
                <a:gridCol w="1057721">
                  <a:extLst>
                    <a:ext uri="{9D8B030D-6E8A-4147-A177-3AD203B41FA5}">
                      <a16:colId xmlns:a16="http://schemas.microsoft.com/office/drawing/2014/main" val="441701541"/>
                    </a:ext>
                  </a:extLst>
                </a:gridCol>
              </a:tblGrid>
              <a:tr h="3817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Name: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City:.1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City:.2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People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Revenue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04505450"/>
                  </a:ext>
                </a:extLst>
              </a:tr>
              <a:tr h="3817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3S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Wichita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KS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&lt;25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5.4M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14306403"/>
                  </a:ext>
                </a:extLst>
              </a:tr>
              <a:tr h="3817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AeroMech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Everett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WA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9.2M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58624657"/>
                  </a:ext>
                </a:extLst>
              </a:tr>
              <a:tr h="3817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Aeronautix ODA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Wichita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KS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&lt;25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&lt;5M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4596011"/>
                  </a:ext>
                </a:extLst>
              </a:tr>
              <a:tr h="3817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Aerospace Design &amp; Compliance LLC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New Castle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DE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&lt;5M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5646539"/>
                  </a:ext>
                </a:extLst>
              </a:tr>
              <a:tr h="3817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Cert Works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Watkins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&lt;5M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97272493"/>
                  </a:ext>
                </a:extLst>
              </a:tr>
              <a:tr h="3817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Envoy Aerospace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Aurora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&lt;25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&lt;5M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94970004"/>
                  </a:ext>
                </a:extLst>
              </a:tr>
              <a:tr h="3817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Jamco America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Everett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WA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81.4M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1141679"/>
                  </a:ext>
                </a:extLst>
              </a:tr>
              <a:tr h="3817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JANA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Universal City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TX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128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24.5M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17196680"/>
                  </a:ext>
                </a:extLst>
              </a:tr>
              <a:tr h="3817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PATS/ALOFT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Georgetown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DE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282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65M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73498168"/>
                  </a:ext>
                </a:extLst>
              </a:tr>
              <a:tr h="3817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VT DRB Aviation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San Antonio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TX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1200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9B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01535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96660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B240C-765B-6697-1124-C09AB537A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prop Peregrine vs. others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C3B20-B262-B491-AA6F-04D1E83F5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Greater Experience: 30+ STCs for Parts 23,25,27,29</a:t>
            </a:r>
          </a:p>
          <a:p>
            <a:r>
              <a:rPr lang="en-US" dirty="0"/>
              <a:t>Greater Worldwide Capabilities: FAA, EASA, CAA, ANAC, AFAC ...</a:t>
            </a:r>
          </a:p>
          <a:p>
            <a:r>
              <a:rPr lang="en-US" dirty="0"/>
              <a:t>Price &amp; Performance</a:t>
            </a:r>
          </a:p>
          <a:p>
            <a:r>
              <a:rPr lang="en-US" dirty="0"/>
              <a:t>Well located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7577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9D1A3-3240-CC9F-D8F4-5A9D81C84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Collateral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E4417D-CAF4-5209-3ADE-382E3C3331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895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0A42CE-01C6-E8D5-D66F-6FE3C292B936}"/>
              </a:ext>
            </a:extLst>
          </p:cNvPr>
          <p:cNvSpPr txBox="1"/>
          <p:nvPr/>
        </p:nvSpPr>
        <p:spPr>
          <a:xfrm>
            <a:off x="1676398" y="635000"/>
            <a:ext cx="1976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Press Release Draft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6B86C3-2984-A110-2FBD-5D5F37540A27}"/>
              </a:ext>
            </a:extLst>
          </p:cNvPr>
          <p:cNvSpPr/>
          <p:nvPr/>
        </p:nvSpPr>
        <p:spPr>
          <a:xfrm>
            <a:off x="660400" y="1388534"/>
            <a:ext cx="3987800" cy="483446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1CD3EC-8DC1-F531-B08A-AB7E1D97F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463" y="1515534"/>
            <a:ext cx="3712375" cy="44619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822E137-67A6-7C82-B075-B6E357786CF4}"/>
              </a:ext>
            </a:extLst>
          </p:cNvPr>
          <p:cNvSpPr/>
          <p:nvPr/>
        </p:nvSpPr>
        <p:spPr>
          <a:xfrm>
            <a:off x="5613400" y="355601"/>
            <a:ext cx="2175933" cy="13631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Mailpiece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FA45DC-49F9-FB6F-539F-C49841904B10}"/>
              </a:ext>
            </a:extLst>
          </p:cNvPr>
          <p:cNvSpPr/>
          <p:nvPr/>
        </p:nvSpPr>
        <p:spPr>
          <a:xfrm>
            <a:off x="7010400" y="2243665"/>
            <a:ext cx="2175933" cy="13631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Email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4EFABC-B927-8FE0-7899-408F08680441}"/>
              </a:ext>
            </a:extLst>
          </p:cNvPr>
          <p:cNvSpPr/>
          <p:nvPr/>
        </p:nvSpPr>
        <p:spPr>
          <a:xfrm>
            <a:off x="8424333" y="4131729"/>
            <a:ext cx="2175933" cy="13631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Show Collateral</a:t>
            </a:r>
          </a:p>
        </p:txBody>
      </p:sp>
    </p:spTree>
    <p:extLst>
      <p:ext uri="{BB962C8B-B14F-4D97-AF65-F5344CB8AC3E}">
        <p14:creationId xmlns:p14="http://schemas.microsoft.com/office/powerpoint/2010/main" val="2780678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2EE4A-FAB0-FF54-F6F6-09E757999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and Bios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9D489-BDD7-032C-3C10-0D84B239D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Dave</a:t>
            </a:r>
          </a:p>
          <a:p>
            <a:r>
              <a:rPr lang="en-US" dirty="0"/>
              <a:t>TJ</a:t>
            </a:r>
          </a:p>
          <a:p>
            <a:r>
              <a:rPr lang="en-US" dirty="0"/>
              <a:t>Todd</a:t>
            </a:r>
          </a:p>
          <a:p>
            <a:r>
              <a:rPr lang="en-US" dirty="0"/>
              <a:t>Kevin</a:t>
            </a:r>
          </a:p>
          <a:p>
            <a:r>
              <a:rPr lang="en-US" dirty="0"/>
              <a:t>Wes</a:t>
            </a:r>
          </a:p>
          <a:p>
            <a:r>
              <a:rPr lang="en-US" dirty="0"/>
              <a:t>ODA Manager</a:t>
            </a:r>
            <a:r>
              <a:rPr lang="en-US"/>
              <a:t>/Director</a:t>
            </a:r>
          </a:p>
          <a:p>
            <a:r>
              <a:rPr lang="en-US" dirty="0"/>
              <a:t>Others?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349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5E4C3-6ECA-8CEB-9EB1-97219D41E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Testimonials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A2938-15EF-6777-F8E6-A26FA52C1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092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“These guys are the best! They helped us get a jumpstart on the ADS-B Market”</a:t>
            </a:r>
          </a:p>
          <a:p>
            <a:pPr lvl="2"/>
            <a:r>
              <a:rPr lang="en-US" dirty="0"/>
              <a:t>Jon Roper, Trig Avionics</a:t>
            </a:r>
          </a:p>
          <a:p>
            <a:r>
              <a:rPr lang="en-US" dirty="0"/>
              <a:t>“Quality work, done on time. Continued great customer service”</a:t>
            </a:r>
          </a:p>
          <a:p>
            <a:pPr lvl="2"/>
            <a:r>
              <a:rPr lang="en-US" dirty="0"/>
              <a:t>Luke </a:t>
            </a:r>
            <a:r>
              <a:rPr lang="en-US" dirty="0" err="1"/>
              <a:t>Gomoll</a:t>
            </a:r>
            <a:r>
              <a:rPr lang="en-US" dirty="0"/>
              <a:t>, Southeast Aerospace</a:t>
            </a:r>
          </a:p>
          <a:p>
            <a:r>
              <a:rPr lang="en-US" dirty="0"/>
              <a:t>“We were awarded our STC more quickly than we thought possible.”</a:t>
            </a:r>
          </a:p>
          <a:p>
            <a:pPr lvl="2"/>
            <a:r>
              <a:rPr lang="en-US" dirty="0"/>
              <a:t>Frank Aileron, Worldwide Aircraft Services</a:t>
            </a:r>
          </a:p>
          <a:p>
            <a:r>
              <a:rPr lang="en-US" dirty="0"/>
              <a:t>“Depth of knowledge, quality of work and delivered as promised.”</a:t>
            </a:r>
          </a:p>
          <a:p>
            <a:pPr lvl="2"/>
            <a:r>
              <a:rPr lang="en-US" dirty="0"/>
              <a:t>Bill Nacelle, Bendix King</a:t>
            </a:r>
          </a:p>
          <a:p>
            <a:r>
              <a:rPr lang="en-US" dirty="0"/>
              <a:t>“Validated our STC with EASA, CAA, ANAC, AFAC to boost our worldwide sales”</a:t>
            </a:r>
          </a:p>
          <a:p>
            <a:pPr lvl="2"/>
            <a:r>
              <a:rPr lang="en-US" dirty="0"/>
              <a:t>Larry Empennage, </a:t>
            </a:r>
          </a:p>
        </p:txBody>
      </p:sp>
    </p:spTree>
    <p:extLst>
      <p:ext uri="{BB962C8B-B14F-4D97-AF65-F5344CB8AC3E}">
        <p14:creationId xmlns:p14="http://schemas.microsoft.com/office/powerpoint/2010/main" val="52224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172764-B04D-4FE7-0B11-9A319168A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ODA Rollout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1D67D8-AAB1-A28D-7EAA-1889FE70C7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3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E60EA8-74A4-8BDD-2A58-D153A52ED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3906" y="301508"/>
            <a:ext cx="6364189" cy="5257800"/>
          </a:xfrm>
          <a:prstGeom prst="rect">
            <a:avLst/>
          </a:prstGeom>
        </p:spPr>
      </p:pic>
      <p:sp>
        <p:nvSpPr>
          <p:cNvPr id="3074" name="Footer Placeholder 4">
            <a:extLst>
              <a:ext uri="{FF2B5EF4-FFF2-40B4-BE49-F238E27FC236}">
                <a16:creationId xmlns:a16="http://schemas.microsoft.com/office/drawing/2014/main" id="{FB5D0971-FC97-4875-AC34-E3EF2493F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648200" y="5943601"/>
            <a:ext cx="2895600" cy="777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dirty="0">
                <a:solidFill>
                  <a:srgbClr val="898989"/>
                </a:solidFill>
                <a:cs typeface="Arial" panose="020B0604020202020204" pitchFamily="34" charset="0"/>
              </a:rPr>
              <a:t>Proprietary and Confidential Information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dirty="0">
                <a:solidFill>
                  <a:srgbClr val="898989"/>
                </a:solidFill>
                <a:cs typeface="Arial" panose="020B0604020202020204" pitchFamily="34" charset="0"/>
              </a:rPr>
              <a:t>All figures used in this presentation are unaudited and rough estimates only</a:t>
            </a:r>
          </a:p>
        </p:txBody>
      </p:sp>
      <p:sp>
        <p:nvSpPr>
          <p:cNvPr id="3076" name="Text Placeholder 7">
            <a:extLst>
              <a:ext uri="{FF2B5EF4-FFF2-40B4-BE49-F238E27FC236}">
                <a16:creationId xmlns:a16="http://schemas.microsoft.com/office/drawing/2014/main" id="{71844DB8-4CB3-4D8B-844C-E133AEC3CF09}"/>
              </a:ext>
            </a:extLst>
          </p:cNvPr>
          <p:cNvSpPr txBox="1">
            <a:spLocks/>
          </p:cNvSpPr>
          <p:nvPr/>
        </p:nvSpPr>
        <p:spPr bwMode="auto">
          <a:xfrm>
            <a:off x="2908396" y="609601"/>
            <a:ext cx="6324600" cy="73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None/>
            </a:pPr>
            <a:r>
              <a:rPr lang="en-US" altLang="en-US" sz="4000" dirty="0">
                <a:ln w="6350">
                  <a:solidFill>
                    <a:srgbClr val="002060"/>
                  </a:solidFill>
                </a:ln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MARKETING PLAN v1.0</a:t>
            </a:r>
          </a:p>
          <a:p>
            <a:pPr algn="ctr" fontAlgn="base">
              <a:spcAft>
                <a:spcPct val="0"/>
              </a:spcAft>
              <a:buNone/>
            </a:pPr>
            <a:r>
              <a:rPr lang="en-US" altLang="en-US" sz="4000" dirty="0">
                <a:ln w="6350">
                  <a:solidFill>
                    <a:srgbClr val="002060"/>
                  </a:solidFill>
                </a:ln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PHASES I and II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F8D5C5C-4DC2-42FD-9850-91C7F8958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396" y="4512162"/>
            <a:ext cx="6324600" cy="637309"/>
          </a:xfrm>
        </p:spPr>
        <p:txBody>
          <a:bodyPr/>
          <a:lstStyle/>
          <a:p>
            <a:r>
              <a:rPr lang="en-US" sz="3600" dirty="0">
                <a:ln w="6350">
                  <a:solidFill>
                    <a:srgbClr val="002060"/>
                  </a:solidFill>
                </a:ln>
                <a:solidFill>
                  <a:schemeClr val="bg1"/>
                </a:solidFill>
              </a:rPr>
              <a:t>June 13,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16F85E-D39B-84BF-38DA-12AB9FE5CF85}"/>
              </a:ext>
            </a:extLst>
          </p:cNvPr>
          <p:cNvSpPr txBox="1"/>
          <p:nvPr/>
        </p:nvSpPr>
        <p:spPr>
          <a:xfrm>
            <a:off x="8305800" y="6172200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internal use only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20D64-0A6C-427A-8F93-3678A669A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330" y="152420"/>
            <a:ext cx="8229600" cy="548481"/>
          </a:xfrm>
        </p:spPr>
        <p:txBody>
          <a:bodyPr/>
          <a:lstStyle/>
          <a:p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Phase I:  When ODA Granted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DEF4B-A24A-439F-BE34-19ABD640F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0082" y="678928"/>
            <a:ext cx="8501676" cy="4883672"/>
          </a:xfrm>
        </p:spPr>
        <p:txBody>
          <a:bodyPr/>
          <a:lstStyle/>
          <a:p>
            <a:pPr marL="0" indent="0">
              <a:buNone/>
            </a:pPr>
            <a:r>
              <a:rPr lang="en-US" sz="2800" u="sng" dirty="0">
                <a:solidFill>
                  <a:srgbClr val="002060"/>
                </a:solidFill>
              </a:rPr>
              <a:t>Message:</a:t>
            </a:r>
            <a:r>
              <a:rPr lang="en-US" sz="2800" dirty="0">
                <a:solidFill>
                  <a:srgbClr val="002060"/>
                </a:solidFill>
              </a:rPr>
              <a:t>  </a:t>
            </a:r>
            <a:r>
              <a:rPr lang="en-US" sz="2000" i="1" dirty="0">
                <a:solidFill>
                  <a:srgbClr val="002060"/>
                </a:solidFill>
              </a:rPr>
              <a:t>(is this the correct message?)</a:t>
            </a:r>
          </a:p>
          <a:p>
            <a:pPr>
              <a:spcBef>
                <a:spcPts val="300"/>
              </a:spcBef>
            </a:pPr>
            <a:r>
              <a:rPr lang="en-US" sz="2000" dirty="0">
                <a:solidFill>
                  <a:srgbClr val="002060"/>
                </a:solidFill>
              </a:rPr>
              <a:t>Peregrine now has its ODA.  Ability to </a:t>
            </a:r>
            <a:r>
              <a:rPr lang="en-US" sz="2000" dirty="0">
                <a:solidFill>
                  <a:srgbClr val="002060"/>
                </a:solidFill>
                <a:highlight>
                  <a:srgbClr val="FFFF00"/>
                </a:highlight>
              </a:rPr>
              <a:t>directly issue STC’s, mitigating any impact of </a:t>
            </a:r>
            <a:r>
              <a:rPr lang="en-US" sz="2000" dirty="0">
                <a:solidFill>
                  <a:srgbClr val="002060"/>
                </a:solidFill>
              </a:rPr>
              <a:t>FAA’s heavy workload and </a:t>
            </a:r>
            <a:r>
              <a:rPr lang="en-US" sz="2000" dirty="0">
                <a:solidFill>
                  <a:srgbClr val="002060"/>
                </a:solidFill>
                <a:highlight>
                  <a:srgbClr val="FFFF00"/>
                </a:highlight>
              </a:rPr>
              <a:t>reducing overall project timelines.</a:t>
            </a:r>
          </a:p>
          <a:p>
            <a:pPr>
              <a:spcBef>
                <a:spcPts val="300"/>
              </a:spcBef>
            </a:pPr>
            <a:r>
              <a:rPr lang="en-US" sz="2000" dirty="0">
                <a:solidFill>
                  <a:srgbClr val="002060"/>
                </a:solidFill>
              </a:rPr>
              <a:t>We specialize in STC’s for Avionics &amp; Electrical Systems, and associated structural &amp; mechanical modifications.</a:t>
            </a:r>
          </a:p>
          <a:p>
            <a:pPr>
              <a:spcBef>
                <a:spcPts val="300"/>
              </a:spcBef>
            </a:pPr>
            <a:r>
              <a:rPr lang="en-US" sz="2000" dirty="0">
                <a:solidFill>
                  <a:srgbClr val="002060"/>
                </a:solidFill>
              </a:rPr>
              <a:t>We are your one-stop shop for:  </a:t>
            </a:r>
          </a:p>
          <a:p>
            <a:pPr lvl="1">
              <a:spcBef>
                <a:spcPts val="300"/>
              </a:spcBef>
            </a:pPr>
            <a:r>
              <a:rPr lang="en-US" sz="2000" dirty="0">
                <a:solidFill>
                  <a:srgbClr val="002060"/>
                </a:solidFill>
              </a:rPr>
              <a:t>Engineering, design and integration</a:t>
            </a:r>
          </a:p>
          <a:p>
            <a:pPr lvl="1">
              <a:spcBef>
                <a:spcPts val="300"/>
              </a:spcBef>
            </a:pPr>
            <a:r>
              <a:rPr lang="en-US" sz="2000" dirty="0">
                <a:solidFill>
                  <a:srgbClr val="002060"/>
                </a:solidFill>
                <a:highlight>
                  <a:srgbClr val="FFFF00"/>
                </a:highlight>
              </a:rPr>
              <a:t>Flight test</a:t>
            </a:r>
          </a:p>
          <a:p>
            <a:pPr lvl="1">
              <a:spcBef>
                <a:spcPts val="300"/>
              </a:spcBef>
            </a:pPr>
            <a:r>
              <a:rPr lang="en-US" sz="2000" dirty="0">
                <a:solidFill>
                  <a:srgbClr val="002060"/>
                </a:solidFill>
              </a:rPr>
              <a:t>Certification</a:t>
            </a:r>
          </a:p>
          <a:p>
            <a:pPr lvl="1">
              <a:spcBef>
                <a:spcPts val="300"/>
              </a:spcBef>
            </a:pPr>
            <a:r>
              <a:rPr lang="en-US" sz="2000" dirty="0">
                <a:solidFill>
                  <a:srgbClr val="002060"/>
                </a:solidFill>
                <a:highlight>
                  <a:srgbClr val="FFFF00"/>
                </a:highlight>
              </a:rPr>
              <a:t>We hold and manage your STC’s</a:t>
            </a:r>
          </a:p>
          <a:p>
            <a:pPr lvl="1">
              <a:spcBef>
                <a:spcPts val="300"/>
              </a:spcBef>
            </a:pPr>
            <a:r>
              <a:rPr lang="en-US" sz="2000" dirty="0">
                <a:solidFill>
                  <a:srgbClr val="002060"/>
                </a:solidFill>
              </a:rPr>
              <a:t>Installation hardware kits (PMA)</a:t>
            </a:r>
          </a:p>
          <a:p>
            <a:pPr lvl="1">
              <a:spcBef>
                <a:spcPts val="300"/>
              </a:spcBef>
            </a:pPr>
            <a:r>
              <a:rPr lang="en-US" sz="2000" dirty="0">
                <a:solidFill>
                  <a:srgbClr val="002060"/>
                </a:solidFill>
              </a:rPr>
              <a:t>Proprietary products (TSO)</a:t>
            </a:r>
          </a:p>
          <a:p>
            <a:pPr lvl="1">
              <a:spcBef>
                <a:spcPts val="300"/>
              </a:spcBef>
            </a:pPr>
            <a:r>
              <a:rPr lang="en-US" sz="2000" dirty="0">
                <a:solidFill>
                  <a:srgbClr val="002060"/>
                </a:solidFill>
              </a:rPr>
              <a:t>Dealer equipment sales</a:t>
            </a:r>
          </a:p>
          <a:p>
            <a:pPr>
              <a:spcBef>
                <a:spcPts val="300"/>
              </a:spcBef>
            </a:pPr>
            <a:r>
              <a:rPr lang="en-US" sz="2000" dirty="0">
                <a:solidFill>
                  <a:srgbClr val="002060"/>
                </a:solidFill>
              </a:rPr>
              <a:t>By now having predictable timelines, we will </a:t>
            </a:r>
            <a:r>
              <a:rPr lang="en-US" sz="2000" dirty="0">
                <a:solidFill>
                  <a:srgbClr val="002060"/>
                </a:solidFill>
                <a:highlight>
                  <a:srgbClr val="FFFF00"/>
                </a:highlight>
              </a:rPr>
              <a:t>strengthen</a:t>
            </a:r>
            <a:r>
              <a:rPr lang="en-US" sz="2000" dirty="0">
                <a:solidFill>
                  <a:srgbClr val="002060"/>
                </a:solidFill>
              </a:rPr>
              <a:t> our reputation by being on-time, with fixed costs and highest quality.</a:t>
            </a:r>
          </a:p>
          <a:p>
            <a:pPr marL="0" indent="0">
              <a:buNone/>
            </a:pPr>
            <a:endParaRPr lang="en-US" sz="2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002060"/>
              </a:solidFill>
            </a:endParaRPr>
          </a:p>
          <a:p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E2A615-426C-4C30-8EB9-390BE482A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Proprietary and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997829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20D64-0A6C-427A-8F93-3678A669A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330" y="152420"/>
            <a:ext cx="8229600" cy="548481"/>
          </a:xfrm>
        </p:spPr>
        <p:txBody>
          <a:bodyPr/>
          <a:lstStyle/>
          <a:p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Phase I:  When ODA Granted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DEF4B-A24A-439F-BE34-19ABD640F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5030" y="838200"/>
            <a:ext cx="84582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2800" u="sng" dirty="0">
                <a:solidFill>
                  <a:srgbClr val="002060"/>
                </a:solidFill>
              </a:rPr>
              <a:t>Channels: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u="sng" dirty="0">
                <a:solidFill>
                  <a:srgbClr val="002060"/>
                </a:solidFill>
              </a:rPr>
              <a:t>Before press release</a:t>
            </a:r>
            <a:r>
              <a:rPr lang="en-US" sz="2000" dirty="0">
                <a:solidFill>
                  <a:srgbClr val="002060"/>
                </a:solidFill>
              </a:rPr>
              <a:t>, send direct personalized emails to all Trusted Partners and Customers </a:t>
            </a:r>
            <a:r>
              <a:rPr lang="en-US" sz="2000" dirty="0">
                <a:solidFill>
                  <a:srgbClr val="002060"/>
                </a:solidFill>
                <a:sym typeface="Wingdings" panose="05000000000000000000" pitchFamily="2" charset="2"/>
              </a:rPr>
              <a:t> draft text of emails.  From Dave Rankin.  </a:t>
            </a:r>
            <a:r>
              <a:rPr lang="en-US" sz="2000" dirty="0">
                <a:solidFill>
                  <a:srgbClr val="00206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Include offer to take on projects before we announce to the world.  Allows projects to be worked with impact of FAA workload (3 cycles to 1).</a:t>
            </a:r>
            <a:endParaRPr lang="en-US" sz="2000" dirty="0">
              <a:solidFill>
                <a:srgbClr val="002060"/>
              </a:solidFill>
              <a:highlight>
                <a:srgbClr val="FFFF00"/>
              </a:highligh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</a:rPr>
              <a:t>Website update </a:t>
            </a:r>
            <a:r>
              <a:rPr lang="en-US" sz="2000" dirty="0">
                <a:solidFill>
                  <a:srgbClr val="002060"/>
                </a:solidFill>
                <a:sym typeface="Wingdings" panose="05000000000000000000" pitchFamily="2" charset="2"/>
              </a:rPr>
              <a:t> AGG to draft, us to approve.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1800" dirty="0">
                <a:solidFill>
                  <a:srgbClr val="002060"/>
                </a:solidFill>
                <a:highlight>
                  <a:srgbClr val="FFFF00"/>
                </a:highlight>
                <a:sym typeface="Wingdings" panose="05000000000000000000" pitchFamily="2" charset="2"/>
              </a:rPr>
              <a:t>Graphic comparing timelines w/o and w/ ODA (18 mos. down to 6-8 mos.).</a:t>
            </a:r>
            <a:endParaRPr lang="en-US" sz="1800" dirty="0">
              <a:solidFill>
                <a:srgbClr val="002060"/>
              </a:solidFill>
              <a:highlight>
                <a:srgbClr val="FFFF00"/>
              </a:highligh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</a:rPr>
              <a:t>Press release: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1800" dirty="0">
                <a:solidFill>
                  <a:srgbClr val="002060"/>
                </a:solidFill>
                <a:sym typeface="Wingdings" panose="05000000000000000000" pitchFamily="2" charset="2"/>
              </a:rPr>
              <a:t>TJ to Draft PR to AGG to finalize.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sz="1800" dirty="0">
                <a:solidFill>
                  <a:srgbClr val="002060"/>
                </a:solidFill>
                <a:sym typeface="Wingdings" panose="05000000000000000000" pitchFamily="2" charset="2"/>
              </a:rPr>
              <a:t>Make sure it gets published in all Aero-news, AIN, AEA, NBAA.</a:t>
            </a:r>
            <a:endParaRPr lang="en-US" sz="1800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</a:rPr>
              <a:t>LinkedIn posting </a:t>
            </a:r>
            <a:r>
              <a:rPr lang="en-US" sz="2000" dirty="0">
                <a:solidFill>
                  <a:srgbClr val="002060"/>
                </a:solidFill>
                <a:sym typeface="Wingdings" panose="05000000000000000000" pitchFamily="2" charset="2"/>
              </a:rPr>
              <a:t> draft text; DR will post?</a:t>
            </a:r>
            <a:endParaRPr lang="en-US" sz="2000" dirty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</a:rPr>
              <a:t>Direct USPS mailings / post cards? </a:t>
            </a:r>
            <a:r>
              <a:rPr lang="en-US" sz="2000" dirty="0">
                <a:solidFill>
                  <a:srgbClr val="002060"/>
                </a:solidFill>
                <a:sym typeface="Wingdings" panose="05000000000000000000" pitchFamily="2" charset="2"/>
              </a:rPr>
              <a:t> ask AGG to sketch out.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sym typeface="Wingdings" panose="05000000000000000000" pitchFamily="2" charset="2"/>
              </a:rPr>
              <a:t>Ask AGG re other channels.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E2A615-426C-4C30-8EB9-390BE482A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Proprietary and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206788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20D64-0A6C-427A-8F93-3678A669A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2420"/>
            <a:ext cx="9144000" cy="548481"/>
          </a:xfrm>
        </p:spPr>
        <p:txBody>
          <a:bodyPr/>
          <a:lstStyle/>
          <a:p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Phase II:  After Initial ODA announcement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DEF4B-A24A-439F-BE34-19ABD640F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734091"/>
            <a:ext cx="8001000" cy="4904709"/>
          </a:xfrm>
        </p:spPr>
        <p:txBody>
          <a:bodyPr/>
          <a:lstStyle/>
          <a:p>
            <a:pPr marL="0" indent="0">
              <a:buNone/>
            </a:pPr>
            <a:r>
              <a:rPr lang="en-US" u="sng" dirty="0">
                <a:solidFill>
                  <a:srgbClr val="002060"/>
                </a:solidFill>
              </a:rPr>
              <a:t>Message:</a:t>
            </a:r>
          </a:p>
          <a:p>
            <a:r>
              <a:rPr lang="en-US" sz="2400" dirty="0">
                <a:solidFill>
                  <a:srgbClr val="002060"/>
                </a:solidFill>
              </a:rPr>
              <a:t>Same as Phase I message, but add reference to 2 initial ODA projects:</a:t>
            </a:r>
          </a:p>
          <a:p>
            <a:pPr lvl="1">
              <a:spcBef>
                <a:spcPts val="300"/>
              </a:spcBef>
            </a:pPr>
            <a:r>
              <a:rPr lang="en-US" sz="2400" dirty="0">
                <a:solidFill>
                  <a:srgbClr val="002060"/>
                </a:solidFill>
              </a:rPr>
              <a:t>PC24 L5 </a:t>
            </a:r>
            <a:r>
              <a:rPr lang="en-US" sz="2400" dirty="0" err="1">
                <a:solidFill>
                  <a:srgbClr val="002060"/>
                </a:solidFill>
              </a:rPr>
              <a:t>Avance</a:t>
            </a:r>
            <a:r>
              <a:rPr lang="en-US" sz="2400" dirty="0">
                <a:solidFill>
                  <a:srgbClr val="002060"/>
                </a:solidFill>
              </a:rPr>
              <a:t> system install</a:t>
            </a:r>
          </a:p>
          <a:p>
            <a:pPr lvl="1">
              <a:spcBef>
                <a:spcPts val="300"/>
              </a:spcBef>
            </a:pPr>
            <a:r>
              <a:rPr lang="en-US" sz="2400" dirty="0">
                <a:solidFill>
                  <a:srgbClr val="002060"/>
                </a:solidFill>
              </a:rPr>
              <a:t>Gulfstream G-IV and –V MB13 antenna</a:t>
            </a:r>
          </a:p>
          <a:p>
            <a:endParaRPr lang="en-US" sz="24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E2A615-426C-4C30-8EB9-390BE482A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Proprietary and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531308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2522</TotalTime>
  <Words>1688</Words>
  <Application>Microsoft Office PowerPoint</Application>
  <PresentationFormat>Widescreen</PresentationFormat>
  <Paragraphs>395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Tahoma</vt:lpstr>
      <vt:lpstr>Office Theme</vt:lpstr>
      <vt:lpstr>1_Office Theme</vt:lpstr>
      <vt:lpstr>PowerPoint Presentation</vt:lpstr>
      <vt:lpstr>Key additions to the website</vt:lpstr>
      <vt:lpstr>Leadership and Bios</vt:lpstr>
      <vt:lpstr>Testimonials</vt:lpstr>
      <vt:lpstr>ODA Rollout</vt:lpstr>
      <vt:lpstr>PowerPoint Presentation</vt:lpstr>
      <vt:lpstr>Phase I:  When ODA Granted</vt:lpstr>
      <vt:lpstr>Phase I:  When ODA Granted</vt:lpstr>
      <vt:lpstr>Phase II:  After Initial ODA announcement</vt:lpstr>
      <vt:lpstr>Phase II:  After Initial ODA announcement</vt:lpstr>
      <vt:lpstr>Action Plan</vt:lpstr>
      <vt:lpstr>Overshadowing The Rest</vt:lpstr>
      <vt:lpstr>Leading Edge Opportunities Part 23, 25, 27 and 29</vt:lpstr>
      <vt:lpstr>Leading Edge Opportunities</vt:lpstr>
      <vt:lpstr>PowerPoint Presentation</vt:lpstr>
      <vt:lpstr>ODA Message development</vt:lpstr>
      <vt:lpstr>Key Messaging (Kevin’s Slide)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Value prop Peregrine vs. others</vt:lpstr>
      <vt:lpstr>Collateral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Carlson</dc:creator>
  <cp:lastModifiedBy>Lee Carlson</cp:lastModifiedBy>
  <cp:revision>3</cp:revision>
  <dcterms:created xsi:type="dcterms:W3CDTF">2023-07-19T16:33:35Z</dcterms:created>
  <dcterms:modified xsi:type="dcterms:W3CDTF">2023-08-10T14:28:00Z</dcterms:modified>
</cp:coreProperties>
</file>