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7" r:id="rId2"/>
    <p:sldId id="411" r:id="rId3"/>
    <p:sldId id="423" r:id="rId4"/>
    <p:sldId id="417" r:id="rId5"/>
    <p:sldId id="414" r:id="rId6"/>
    <p:sldId id="425" r:id="rId7"/>
    <p:sldId id="424" r:id="rId8"/>
    <p:sldId id="419" r:id="rId9"/>
    <p:sldId id="415" r:id="rId10"/>
    <p:sldId id="420" r:id="rId11"/>
    <p:sldId id="427" r:id="rId12"/>
    <p:sldId id="421" r:id="rId13"/>
    <p:sldId id="413" r:id="rId14"/>
    <p:sldId id="426" r:id="rId15"/>
    <p:sldId id="422" r:id="rId16"/>
    <p:sldId id="412" r:id="rId17"/>
    <p:sldId id="416" r:id="rId18"/>
    <p:sldId id="418" r:id="rId19"/>
    <p:sldId id="393" r:id="rId20"/>
    <p:sldId id="394" r:id="rId21"/>
    <p:sldId id="400" r:id="rId22"/>
    <p:sldId id="395" r:id="rId23"/>
    <p:sldId id="410" r:id="rId24"/>
    <p:sldId id="401" r:id="rId25"/>
    <p:sldId id="402" r:id="rId26"/>
    <p:sldId id="396" r:id="rId27"/>
    <p:sldId id="409" r:id="rId28"/>
    <p:sldId id="408" r:id="rId29"/>
    <p:sldId id="403" r:id="rId30"/>
    <p:sldId id="404" r:id="rId31"/>
    <p:sldId id="405" r:id="rId32"/>
    <p:sldId id="406" r:id="rId33"/>
    <p:sldId id="407" r:id="rId34"/>
    <p:sldId id="397" r:id="rId35"/>
    <p:sldId id="398" r:id="rId36"/>
    <p:sldId id="399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44C29-652B-41F4-A56A-F65CE13C6F5A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EC047-1110-473A-B99E-6AED6CEAE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1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A179D-2D27-49E2-B022-8EDDA2EFE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6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4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1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7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5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F88A7E0-C155-45D9-B5B6-CC9B9E3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062576A-D393-4C90-A9A0-723D7DB5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135E1BC-BE21-429E-A43D-73404AD7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8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1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2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39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382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1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6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4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0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December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8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Peregrine Website 2.0 Deployment Strategy (AviaGlobal Group / Peregrine Proprietary)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21 December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554691" y="6151596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27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7744" y="1873584"/>
            <a:ext cx="5448297" cy="2560320"/>
          </a:xfrm>
        </p:spPr>
        <p:txBody>
          <a:bodyPr/>
          <a:lstStyle/>
          <a:p>
            <a:r>
              <a:rPr lang="en-US" dirty="0"/>
              <a:t>Second Annual Meeting</a:t>
            </a:r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26 January 2021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909A-ACDB-43E3-8712-37783A92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Tactical Pipeline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5D2F5-1BED-4B62-8AFB-B2F4218D6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1625600"/>
            <a:ext cx="5029200" cy="4343400"/>
          </a:xfrm>
        </p:spPr>
        <p:txBody>
          <a:bodyPr>
            <a:normAutofit/>
          </a:bodyPr>
          <a:lstStyle/>
          <a:p>
            <a:r>
              <a:rPr lang="en-US" dirty="0"/>
              <a:t>Michael </a:t>
            </a:r>
            <a:r>
              <a:rPr lang="en-US" dirty="0" err="1"/>
              <a:t>Dyment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Repair Station data</a:t>
            </a:r>
          </a:p>
          <a:p>
            <a:pPr lvl="1"/>
            <a:r>
              <a:rPr lang="en-US" dirty="0"/>
              <a:t>Mid-size PE and VC possible partners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CD8B4FF-053B-4661-B909-0DAAF2B526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ATCA</a:t>
            </a:r>
          </a:p>
          <a:p>
            <a:pPr lvl="1"/>
            <a:r>
              <a:rPr lang="en-US" dirty="0"/>
              <a:t>Thales ATM proposal support</a:t>
            </a:r>
          </a:p>
          <a:p>
            <a:pPr lvl="1"/>
            <a:r>
              <a:rPr lang="en-US" dirty="0" err="1"/>
              <a:t>Aireon</a:t>
            </a:r>
            <a:endParaRPr lang="en-US" dirty="0"/>
          </a:p>
          <a:p>
            <a:pPr lvl="2"/>
            <a:r>
              <a:rPr lang="en-US" dirty="0"/>
              <a:t>Background to Forrest Oct 28</a:t>
            </a:r>
          </a:p>
          <a:p>
            <a:r>
              <a:rPr lang="en-US" dirty="0"/>
              <a:t>Appareo</a:t>
            </a:r>
          </a:p>
          <a:p>
            <a:pPr lvl="1"/>
            <a:r>
              <a:rPr lang="en-US" dirty="0"/>
              <a:t>Connectivity box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7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EFFCA-23AA-4AE1-A32C-1904D8183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 dirty="0"/>
              <a:t>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94394-3C38-4ACF-8053-81E727397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1625600"/>
            <a:ext cx="4667518" cy="4343400"/>
          </a:xfrm>
        </p:spPr>
        <p:txBody>
          <a:bodyPr/>
          <a:lstStyle/>
          <a:p>
            <a:r>
              <a:rPr lang="en-US" dirty="0"/>
              <a:t>PS Engineering</a:t>
            </a:r>
          </a:p>
          <a:p>
            <a:r>
              <a:rPr lang="en-US" dirty="0" err="1"/>
              <a:t>Axnes</a:t>
            </a:r>
            <a:r>
              <a:rPr lang="en-US" dirty="0"/>
              <a:t> (TT might already be there)</a:t>
            </a:r>
          </a:p>
          <a:p>
            <a:r>
              <a:rPr lang="en-US" dirty="0"/>
              <a:t>Michael </a:t>
            </a:r>
            <a:r>
              <a:rPr lang="en-US" dirty="0" err="1"/>
              <a:t>Dyment</a:t>
            </a:r>
            <a:endParaRPr lang="en-US" dirty="0"/>
          </a:p>
          <a:p>
            <a:r>
              <a:rPr lang="en-US" dirty="0"/>
              <a:t>RHOTHETA </a:t>
            </a:r>
            <a:r>
              <a:rPr lang="en-US" dirty="0" err="1"/>
              <a:t>Elektronik</a:t>
            </a:r>
            <a:r>
              <a:rPr lang="en-US" dirty="0"/>
              <a:t> GmbH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798D309-4EE2-41E8-A653-F12A63EDAC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3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02849-0110-484A-AB92-93A839BD0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want to be doing in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7DB21-AD8C-47AD-BF3C-E75BC14F13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Elevator Speech</a:t>
            </a:r>
          </a:p>
          <a:p>
            <a:endParaRPr lang="en-US" dirty="0"/>
          </a:p>
          <a:p>
            <a:r>
              <a:rPr lang="en-US" dirty="0"/>
              <a:t>Where should we be seen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811EB-F4A3-475D-AF52-C39872E5E2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What should we do next?</a:t>
            </a:r>
          </a:p>
          <a:p>
            <a:r>
              <a:rPr lang="en-US" dirty="0"/>
              <a:t>Second opinions</a:t>
            </a:r>
          </a:p>
          <a:p>
            <a:r>
              <a:rPr lang="en-US" dirty="0"/>
              <a:t>Product line evaluation</a:t>
            </a:r>
          </a:p>
          <a:p>
            <a:endParaRPr lang="en-US" dirty="0"/>
          </a:p>
          <a:p>
            <a:r>
              <a:rPr lang="en-US" dirty="0"/>
              <a:t>Learning about UAM UTM</a:t>
            </a:r>
          </a:p>
        </p:txBody>
      </p:sp>
    </p:spTree>
    <p:extLst>
      <p:ext uri="{BB962C8B-B14F-4D97-AF65-F5344CB8AC3E}">
        <p14:creationId xmlns:p14="http://schemas.microsoft.com/office/powerpoint/2010/main" val="9410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301BB-6EB5-497C-8092-3376606C1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EB267-AAD9-4393-AAC2-8C6BD48C3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“Worldwide provide of ATM, representation…”</a:t>
            </a:r>
          </a:p>
          <a:p>
            <a:endParaRPr lang="en-US" dirty="0"/>
          </a:p>
          <a:p>
            <a:r>
              <a:rPr lang="en-US" dirty="0"/>
              <a:t>‘Your second opinion and product rationalization consultancy resource’</a:t>
            </a:r>
          </a:p>
          <a:p>
            <a:r>
              <a:rPr lang="en-US" dirty="0"/>
              <a:t>Data services – Economical and BGA orientation</a:t>
            </a:r>
          </a:p>
          <a:p>
            <a:r>
              <a:rPr lang="en-US" dirty="0"/>
              <a:t>M &amp; A evaluation and assistance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15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2F740-6214-431B-9A4D-96575D975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 from last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5BB87-4A08-4659-8DDA-B6A37122F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Michael </a:t>
            </a:r>
            <a:r>
              <a:rPr lang="en-US" dirty="0" err="1"/>
              <a:t>Dyment</a:t>
            </a:r>
            <a:endParaRPr lang="en-US" dirty="0"/>
          </a:p>
          <a:p>
            <a:r>
              <a:rPr lang="en-US" dirty="0"/>
              <a:t>Data support:</a:t>
            </a:r>
          </a:p>
          <a:p>
            <a:pPr lvl="1"/>
            <a:r>
              <a:rPr lang="en-US" dirty="0" err="1"/>
              <a:t>MarketLift</a:t>
            </a:r>
            <a:endParaRPr lang="en-US" dirty="0"/>
          </a:p>
          <a:p>
            <a:pPr lvl="1"/>
            <a:r>
              <a:rPr lang="en-US" dirty="0"/>
              <a:t>Power Aviation Strategies</a:t>
            </a:r>
          </a:p>
          <a:p>
            <a:pPr lvl="1"/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45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BEAFB9C9-FC67-4432-957E-D585D52AA02B}"/>
              </a:ext>
            </a:extLst>
          </p:cNvPr>
          <p:cNvSpPr/>
          <p:nvPr/>
        </p:nvSpPr>
        <p:spPr>
          <a:xfrm>
            <a:off x="1905000" y="4343400"/>
            <a:ext cx="7086600" cy="1600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2BA9230-65E5-4790-A857-E76F497A5AC7}"/>
              </a:ext>
            </a:extLst>
          </p:cNvPr>
          <p:cNvSpPr/>
          <p:nvPr/>
        </p:nvSpPr>
        <p:spPr>
          <a:xfrm>
            <a:off x="3654377" y="4619967"/>
            <a:ext cx="3596426" cy="104706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AEACE0B-D292-4FBA-BD06-73A5299FA3D0}"/>
              </a:ext>
            </a:extLst>
          </p:cNvPr>
          <p:cNvSpPr/>
          <p:nvPr/>
        </p:nvSpPr>
        <p:spPr>
          <a:xfrm>
            <a:off x="4267200" y="530180"/>
            <a:ext cx="3657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D-Check places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EB66A8-BC3D-440B-9BE9-074A28B8FD38}"/>
              </a:ext>
            </a:extLst>
          </p:cNvPr>
          <p:cNvSpPr/>
          <p:nvPr/>
        </p:nvSpPr>
        <p:spPr>
          <a:xfrm>
            <a:off x="3124200" y="1828800"/>
            <a:ext cx="3657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Manufacturer Service Centers</a:t>
            </a:r>
          </a:p>
          <a:p>
            <a:pPr algn="ctr"/>
            <a:r>
              <a:rPr lang="en-US" dirty="0"/>
              <a:t>GAC, Cessna…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CF4399B-F978-4886-8CC9-FE008F3715EE}"/>
              </a:ext>
            </a:extLst>
          </p:cNvPr>
          <p:cNvSpPr/>
          <p:nvPr/>
        </p:nvSpPr>
        <p:spPr>
          <a:xfrm>
            <a:off x="6774287" y="2400300"/>
            <a:ext cx="3657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Multilocation Shops</a:t>
            </a:r>
          </a:p>
          <a:p>
            <a:pPr algn="ctr"/>
            <a:r>
              <a:rPr lang="en-US" dirty="0"/>
              <a:t>Signature, Landmark</a:t>
            </a:r>
          </a:p>
          <a:p>
            <a:pPr algn="ctr"/>
            <a:r>
              <a:rPr lang="en-US" dirty="0"/>
              <a:t>Constant, Std Aero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7ACC14-50A8-47D8-B25B-19D237D064AC}"/>
              </a:ext>
            </a:extLst>
          </p:cNvPr>
          <p:cNvSpPr/>
          <p:nvPr/>
        </p:nvSpPr>
        <p:spPr>
          <a:xfrm>
            <a:off x="2133600" y="4876800"/>
            <a:ext cx="1447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49B8AA3-DEAA-40B7-81B7-1B35420179B9}"/>
              </a:ext>
            </a:extLst>
          </p:cNvPr>
          <p:cNvSpPr/>
          <p:nvPr/>
        </p:nvSpPr>
        <p:spPr>
          <a:xfrm>
            <a:off x="3878687" y="4876800"/>
            <a:ext cx="1447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127B859-4936-4D96-9031-2262FC14BBFD}"/>
              </a:ext>
            </a:extLst>
          </p:cNvPr>
          <p:cNvSpPr/>
          <p:nvPr/>
        </p:nvSpPr>
        <p:spPr>
          <a:xfrm>
            <a:off x="5623774" y="4876800"/>
            <a:ext cx="1447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Sonny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756DCD9-B0E9-40B3-8EC8-254E3A6ED996}"/>
              </a:ext>
            </a:extLst>
          </p:cNvPr>
          <p:cNvSpPr/>
          <p:nvPr/>
        </p:nvSpPr>
        <p:spPr>
          <a:xfrm>
            <a:off x="7368861" y="4876800"/>
            <a:ext cx="1447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Dolly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5B09BB5-673F-402A-BA6C-F3395602E072}"/>
              </a:ext>
            </a:extLst>
          </p:cNvPr>
          <p:cNvSpPr/>
          <p:nvPr/>
        </p:nvSpPr>
        <p:spPr>
          <a:xfrm>
            <a:off x="9113948" y="4876800"/>
            <a:ext cx="1447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Jimmy, Jr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EBD887-6AD5-4CD3-8118-B3FD0A8F6E49}"/>
              </a:ext>
            </a:extLst>
          </p:cNvPr>
          <p:cNvSpPr txBox="1"/>
          <p:nvPr/>
        </p:nvSpPr>
        <p:spPr>
          <a:xfrm>
            <a:off x="1995753" y="344066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Aggregation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DA4A6BE-616F-4928-9939-60C7F5F57FA2}"/>
              </a:ext>
            </a:extLst>
          </p:cNvPr>
          <p:cNvCxnSpPr>
            <a:stCxn id="16" idx="3"/>
            <a:endCxn id="15" idx="0"/>
          </p:cNvCxnSpPr>
          <p:nvPr/>
        </p:nvCxnSpPr>
        <p:spPr>
          <a:xfrm>
            <a:off x="3424349" y="3625334"/>
            <a:ext cx="2023951" cy="718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C67B9B1-46A2-4919-8298-979749C75E30}"/>
              </a:ext>
            </a:extLst>
          </p:cNvPr>
          <p:cNvSpPr txBox="1"/>
          <p:nvPr/>
        </p:nvSpPr>
        <p:spPr>
          <a:xfrm>
            <a:off x="335722" y="917014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Big Iron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FE7A98-548A-490D-8EE6-7C1F3D293BC2}"/>
              </a:ext>
            </a:extLst>
          </p:cNvPr>
          <p:cNvSpPr txBox="1"/>
          <p:nvPr/>
        </p:nvSpPr>
        <p:spPr>
          <a:xfrm>
            <a:off x="335722" y="2215634"/>
            <a:ext cx="1373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Biz Aviation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99EDEBD-E301-4BBB-AEEC-005262340E50}"/>
              </a:ext>
            </a:extLst>
          </p:cNvPr>
          <p:cNvSpPr txBox="1"/>
          <p:nvPr/>
        </p:nvSpPr>
        <p:spPr>
          <a:xfrm>
            <a:off x="335722" y="4820334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General</a:t>
            </a:r>
          </a:p>
          <a:p>
            <a:r>
              <a:rPr lang="en-US" dirty="0"/>
              <a:t>Aviation</a:t>
            </a:r>
          </a:p>
        </p:txBody>
      </p:sp>
    </p:spTree>
    <p:extLst>
      <p:ext uri="{BB962C8B-B14F-4D97-AF65-F5344CB8AC3E}">
        <p14:creationId xmlns:p14="http://schemas.microsoft.com/office/powerpoint/2010/main" val="114492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CAB07-AA4F-4532-8D99-E265BEE08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E810A-45DE-4853-8F67-0DDE25F75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solvent enough for </a:t>
            </a:r>
            <a:r>
              <a:rPr lang="en-US" strike="sngStrike" dirty="0">
                <a:solidFill>
                  <a:srgbClr val="C00000"/>
                </a:solidFill>
              </a:rPr>
              <a:t>2</a:t>
            </a:r>
            <a:r>
              <a:rPr lang="en-US" strike="sngStrike" baseline="30000" dirty="0">
                <a:solidFill>
                  <a:srgbClr val="C00000"/>
                </a:solidFill>
              </a:rPr>
              <a:t>nd</a:t>
            </a:r>
            <a:r>
              <a:rPr lang="en-US" strike="sngStrike" dirty="0">
                <a:solidFill>
                  <a:srgbClr val="C00000"/>
                </a:solidFill>
              </a:rPr>
              <a:t> </a:t>
            </a:r>
            <a:r>
              <a:rPr lang="en-US" dirty="0"/>
              <a:t> 3</a:t>
            </a:r>
            <a:r>
              <a:rPr lang="en-US" baseline="30000" dirty="0"/>
              <a:t>rd</a:t>
            </a:r>
            <a:r>
              <a:rPr lang="en-US" dirty="0"/>
              <a:t> Annual Meeting with partners in Strasbourg</a:t>
            </a:r>
          </a:p>
          <a:p>
            <a:r>
              <a:rPr lang="en-US" dirty="0"/>
              <a:t>Thin and Trim – Lose the COVID 19</a:t>
            </a:r>
            <a:r>
              <a:rPr lang="en-US" baseline="30000" dirty="0"/>
              <a:t>2 </a:t>
            </a:r>
            <a:r>
              <a:rPr lang="en-US" dirty="0"/>
              <a:t>, Lee</a:t>
            </a:r>
            <a:endParaRPr lang="en-US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32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603E5-5CFD-48D0-BB03-144B50899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Tchotchke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42EA0-3CD2-4A24-9333-CBF2C5C07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Pens</a:t>
            </a:r>
          </a:p>
          <a:p>
            <a:r>
              <a:rPr lang="en-US" strike="dblStrike" dirty="0"/>
              <a:t>Nametags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2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A7A8-C822-4180-BAB3-0A216B70B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6B5B0-1396-4801-9762-05562B815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Lee Big Data</a:t>
            </a:r>
          </a:p>
          <a:p>
            <a:r>
              <a:rPr lang="en-US" dirty="0"/>
              <a:t>Hal</a:t>
            </a:r>
          </a:p>
          <a:p>
            <a:r>
              <a:rPr lang="en-US" dirty="0"/>
              <a:t>Forrest</a:t>
            </a:r>
          </a:p>
          <a:p>
            <a:r>
              <a:rPr lang="en-US" dirty="0"/>
              <a:t>Lee Innovation Roundtable</a:t>
            </a:r>
          </a:p>
        </p:txBody>
      </p:sp>
    </p:spTree>
    <p:extLst>
      <p:ext uri="{BB962C8B-B14F-4D97-AF65-F5344CB8AC3E}">
        <p14:creationId xmlns:p14="http://schemas.microsoft.com/office/powerpoint/2010/main" val="416539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Discussion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SWOT (individual &amp; joint)</a:t>
            </a:r>
          </a:p>
          <a:p>
            <a:r>
              <a:rPr lang="en-US" dirty="0"/>
              <a:t>Business Objectives (individual &amp; joint)</a:t>
            </a:r>
          </a:p>
          <a:p>
            <a:r>
              <a:rPr lang="en-US" dirty="0"/>
              <a:t>Value Proposition (individual &amp; joint)</a:t>
            </a:r>
          </a:p>
          <a:p>
            <a:r>
              <a:rPr lang="en-US" dirty="0"/>
              <a:t>Target Market</a:t>
            </a:r>
          </a:p>
          <a:p>
            <a:r>
              <a:rPr lang="en-US" dirty="0"/>
              <a:t>Marketing &amp; Publicity</a:t>
            </a:r>
          </a:p>
          <a:p>
            <a:r>
              <a:rPr lang="en-US" dirty="0"/>
              <a:t>Business Development</a:t>
            </a:r>
          </a:p>
          <a:p>
            <a:r>
              <a:rPr lang="en-US" dirty="0"/>
              <a:t>Project / Program Management</a:t>
            </a:r>
          </a:p>
          <a:p>
            <a:r>
              <a:rPr lang="en-US" dirty="0"/>
              <a:t>Accountability (individual &amp; joint)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8D2DD-B2F8-4164-B489-E6F2794BF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Year’s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DF371-5DF2-478C-810B-07A4178F5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Big Plans</a:t>
            </a:r>
          </a:p>
          <a:p>
            <a:r>
              <a:rPr lang="en-US" dirty="0"/>
              <a:t>Small Plans</a:t>
            </a:r>
          </a:p>
          <a:p>
            <a:r>
              <a:rPr lang="en-US" dirty="0"/>
              <a:t>Nuts and Bolts</a:t>
            </a:r>
          </a:p>
          <a:p>
            <a:pPr lvl="1"/>
            <a:r>
              <a:rPr lang="en-US" dirty="0"/>
              <a:t>2020 Travel / Show Planning - </a:t>
            </a:r>
            <a:r>
              <a:rPr lang="en-US" dirty="0" err="1"/>
              <a:t>ZoHo</a:t>
            </a:r>
            <a:endParaRPr lang="en-US" dirty="0"/>
          </a:p>
          <a:p>
            <a:pPr lvl="1"/>
            <a:r>
              <a:rPr lang="en-US" dirty="0"/>
              <a:t>2020 Subscriptions and Memberships</a:t>
            </a:r>
          </a:p>
          <a:p>
            <a:pPr lvl="1"/>
            <a:r>
              <a:rPr lang="en-US" dirty="0"/>
              <a:t>Playing well with others</a:t>
            </a:r>
          </a:p>
          <a:p>
            <a:pPr lvl="1"/>
            <a:r>
              <a:rPr lang="en-US" dirty="0"/>
              <a:t>Banking Access</a:t>
            </a:r>
          </a:p>
          <a:p>
            <a:pPr lvl="1"/>
            <a:r>
              <a:rPr lang="en-US" dirty="0"/>
              <a:t>Fix IT issues</a:t>
            </a:r>
          </a:p>
          <a:p>
            <a:pPr lvl="2"/>
            <a:r>
              <a:rPr lang="en-US" dirty="0"/>
              <a:t>Lee’s </a:t>
            </a:r>
            <a:r>
              <a:rPr lang="en-US" dirty="0" err="1"/>
              <a:t>iphone</a:t>
            </a:r>
            <a:r>
              <a:rPr lang="en-US" dirty="0"/>
              <a:t> email</a:t>
            </a:r>
          </a:p>
          <a:p>
            <a:pPr lvl="2"/>
            <a:r>
              <a:rPr lang="en-US" dirty="0"/>
              <a:t>Whatever is ailing Hal’s configuration</a:t>
            </a:r>
          </a:p>
          <a:p>
            <a:r>
              <a:rPr lang="en-US" dirty="0"/>
              <a:t>Dinner Plans</a:t>
            </a:r>
          </a:p>
        </p:txBody>
      </p:sp>
    </p:spTree>
    <p:extLst>
      <p:ext uri="{BB962C8B-B14F-4D97-AF65-F5344CB8AC3E}">
        <p14:creationId xmlns:p14="http://schemas.microsoft.com/office/powerpoint/2010/main" val="56223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Lee’s Self SWOT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591482"/>
              </p:ext>
            </p:extLst>
          </p:nvPr>
        </p:nvGraphicFramePr>
        <p:xfrm>
          <a:off x="1981200" y="14478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US" dirty="0"/>
                        <a:t>Strengths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Out of box thinking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Depth</a:t>
                      </a:r>
                      <a:r>
                        <a:rPr lang="en-US" baseline="0" dirty="0"/>
                        <a:t> &amp; Breadth of Experience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/>
                        <a:t>Can see the 10,000 level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/>
                        <a:t>Can sweat the minutia when needed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/>
                        <a:t>Office wizard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/>
                        <a:t>Lives on the sunny side of the street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/>
                        <a:t>Opportunities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ALWAYS willing to jump in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Ready to learn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Eager to succeed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US" dirty="0"/>
                        <a:t>Weaknesses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Knows more stuff than people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If something drops, has a hard time picking it up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63 year-old memory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Behind in aviation literature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Fixer by nature and temperament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Threats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Socialist by nature.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Can succumb to a hard offer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SWOT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81200" y="1447800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US" dirty="0"/>
                        <a:t>Strengths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Complementarity of Partners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Depth</a:t>
                      </a:r>
                      <a:r>
                        <a:rPr lang="en-US" baseline="0" dirty="0"/>
                        <a:t> &amp; Breadth of Experience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/>
                        <a:t>Proactivity &amp; Self Starter Nature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/>
                        <a:t>Global Network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aseline="0" dirty="0"/>
                        <a:t>Can solve problems in real time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/>
                        <a:t>Opportunities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baseline="0" dirty="0"/>
                        <a:t>Support for </a:t>
                      </a:r>
                      <a:r>
                        <a:rPr lang="en-US" i="1" baseline="0" dirty="0"/>
                        <a:t>disruptive trends</a:t>
                      </a:r>
                      <a:r>
                        <a:rPr lang="en-US" baseline="0" dirty="0"/>
                        <a:t>, e.g. drones, pilot-less large vehicles, fundamental changes in airspace use and associated technology</a:t>
                      </a:r>
                      <a:endParaRPr lang="en-US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Small/mid-size companies seeking </a:t>
                      </a:r>
                      <a:r>
                        <a:rPr lang="en-US" baseline="0" dirty="0"/>
                        <a:t>growth/survival counsel – business, operational &amp; technical aspects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US" dirty="0"/>
                        <a:t>Weaknesses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i="1" baseline="0" dirty="0"/>
                        <a:t>Not established as experts in public view – limited speaking, social networking and trade group presence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/>
                        <a:t>Aging Contact Network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/>
                        <a:t>Experience derived</a:t>
                      </a:r>
                      <a:r>
                        <a:rPr lang="en-US" sz="1600" baseline="0" dirty="0"/>
                        <a:t> from “last war” in an evolving industry &amp; environment – AGG experience seen as obsolete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/>
                        <a:t>We have 60+ year-old memories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Threats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Larger companies tend to place strategic work internally – internal competition is greater with increased consolidation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There are thousands of “us”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out there…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39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Reflections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1"/>
            <a:ext cx="8534400" cy="4830763"/>
          </a:xfrm>
        </p:spPr>
        <p:txBody>
          <a:bodyPr/>
          <a:lstStyle/>
          <a:p>
            <a:r>
              <a:rPr lang="en-US" dirty="0"/>
              <a:t>How do we cash in on our synergy ?</a:t>
            </a:r>
          </a:p>
          <a:p>
            <a:pPr lvl="1"/>
            <a:r>
              <a:rPr lang="en-US" dirty="0"/>
              <a:t>Joint vs. Individual Objectives ?</a:t>
            </a:r>
          </a:p>
          <a:p>
            <a:pPr lvl="1"/>
            <a:r>
              <a:rPr lang="en-US" dirty="0"/>
              <a:t>How do we make 1+1+1 = more than 3 ?</a:t>
            </a:r>
          </a:p>
          <a:p>
            <a:r>
              <a:rPr lang="en-US" dirty="0"/>
              <a:t>AGG Elevator Speech &amp; Value Proposition ?</a:t>
            </a:r>
          </a:p>
          <a:p>
            <a:pPr lvl="1"/>
            <a:r>
              <a:rPr lang="en-US" dirty="0"/>
              <a:t>Need to be more than just 3 “Really Smart Guys”…</a:t>
            </a:r>
          </a:p>
          <a:p>
            <a:r>
              <a:rPr lang="en-US" dirty="0"/>
              <a:t>What is our vision for 12 months from now ?</a:t>
            </a:r>
          </a:p>
          <a:p>
            <a:pPr lvl="1"/>
            <a:r>
              <a:rPr lang="en-US" dirty="0"/>
              <a:t>Long term clients/projects, or ad-hoc consulting ?</a:t>
            </a:r>
          </a:p>
          <a:p>
            <a:r>
              <a:rPr lang="en-US" dirty="0"/>
              <a:t>How to branch into disruptive technologies &amp; business practices “in our wheelhouse” 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A08B-5FDD-4A34-ADBE-0A1C7573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Lee’s Initial 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529C5-9498-4BB6-82EA-ED40B81E9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our elevator speech</a:t>
            </a:r>
          </a:p>
          <a:p>
            <a:r>
              <a:rPr lang="en-US" dirty="0"/>
              <a:t>We need to use our inside advocates to get us regular business</a:t>
            </a:r>
          </a:p>
          <a:p>
            <a:r>
              <a:rPr lang="en-US" dirty="0"/>
              <a:t>How do we develop this?</a:t>
            </a:r>
          </a:p>
          <a:p>
            <a:pPr lvl="1"/>
            <a:r>
              <a:rPr lang="en-US" dirty="0"/>
              <a:t>Hook up with others?</a:t>
            </a:r>
          </a:p>
          <a:p>
            <a:pPr lvl="2"/>
            <a:r>
              <a:rPr lang="en-US" dirty="0"/>
              <a:t>“here’s how we can help while you are doing your thing with customer X, recommend that we do our thing at the same time</a:t>
            </a:r>
          </a:p>
          <a:p>
            <a:r>
              <a:rPr lang="en-US" dirty="0"/>
              <a:t>We have to be </a:t>
            </a:r>
            <a:r>
              <a:rPr lang="en-US" u="sng" dirty="0"/>
              <a:t>seen</a:t>
            </a:r>
            <a:r>
              <a:rPr lang="en-US" dirty="0"/>
              <a:t> everywhere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6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8619-67EF-4539-B0FC-35E5D056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Lee’s Objectives (random order)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A3291-7C60-45F7-B0F1-8D37BD753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 cool stuff with interesting people</a:t>
            </a:r>
          </a:p>
          <a:p>
            <a:r>
              <a:rPr lang="en-US" dirty="0"/>
              <a:t>Seize every opportunity to travel</a:t>
            </a:r>
          </a:p>
          <a:p>
            <a:r>
              <a:rPr lang="en-US" dirty="0"/>
              <a:t>Make a crap-ton of money</a:t>
            </a:r>
          </a:p>
          <a:p>
            <a:pPr lvl="1"/>
            <a:r>
              <a:rPr lang="en-US" dirty="0"/>
              <a:t>Pay the bills and make my bride happy</a:t>
            </a:r>
          </a:p>
          <a:p>
            <a:pPr lvl="1"/>
            <a:r>
              <a:rPr lang="en-US" dirty="0"/>
              <a:t>More specifically, “support 6/22/21 retirement”</a:t>
            </a:r>
          </a:p>
          <a:p>
            <a:r>
              <a:rPr lang="en-US" dirty="0"/>
              <a:t>Apply my skills to enable the success of others</a:t>
            </a:r>
          </a:p>
          <a:p>
            <a:r>
              <a:rPr lang="en-US" dirty="0"/>
              <a:t>Connect my network to others</a:t>
            </a:r>
          </a:p>
          <a:p>
            <a:r>
              <a:rPr lang="en-US" dirty="0"/>
              <a:t>Make people laugh</a:t>
            </a:r>
          </a:p>
          <a:p>
            <a:r>
              <a:rPr lang="en-US" dirty="0"/>
              <a:t>Find new opportunities to learn</a:t>
            </a:r>
          </a:p>
          <a:p>
            <a:r>
              <a:rPr lang="en-US" dirty="0"/>
              <a:t>Develop a strong, lasting bond with my partners</a:t>
            </a:r>
          </a:p>
        </p:txBody>
      </p:sp>
    </p:spTree>
    <p:extLst>
      <p:ext uri="{BB962C8B-B14F-4D97-AF65-F5344CB8AC3E}">
        <p14:creationId xmlns:p14="http://schemas.microsoft.com/office/powerpoint/2010/main" val="367772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C03F0-0B1B-4557-90F9-0AAD04ADD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do? (random order)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43D6-FC8D-458F-B21C-F9D384305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Commission sales</a:t>
            </a:r>
          </a:p>
          <a:p>
            <a:r>
              <a:rPr lang="en-US" dirty="0"/>
              <a:t>Experts for hire</a:t>
            </a:r>
          </a:p>
          <a:p>
            <a:r>
              <a:rPr lang="en-US" dirty="0"/>
              <a:t>Write proposals</a:t>
            </a:r>
          </a:p>
          <a:p>
            <a:r>
              <a:rPr lang="en-US" dirty="0"/>
              <a:t>Engage in industry meetings</a:t>
            </a:r>
          </a:p>
          <a:p>
            <a:r>
              <a:rPr lang="en-US" dirty="0"/>
              <a:t>Help companies develop their internal skills</a:t>
            </a:r>
          </a:p>
          <a:p>
            <a:r>
              <a:rPr lang="en-US" dirty="0"/>
              <a:t>Develop a “time for me to sell my shop” seminar</a:t>
            </a:r>
          </a:p>
          <a:p>
            <a:r>
              <a:rPr lang="en-US" dirty="0"/>
              <a:t>Sell data extracts</a:t>
            </a:r>
          </a:p>
        </p:txBody>
      </p:sp>
    </p:spTree>
    <p:extLst>
      <p:ext uri="{BB962C8B-B14F-4D97-AF65-F5344CB8AC3E}">
        <p14:creationId xmlns:p14="http://schemas.microsoft.com/office/powerpoint/2010/main" val="401293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Nuts &amp; Bolts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operate the business financially ?</a:t>
            </a:r>
          </a:p>
          <a:p>
            <a:r>
              <a:rPr lang="en-US" dirty="0"/>
              <a:t>How do we manage our projects and our business development taking best advantage of our three skill sets and positioning ?</a:t>
            </a:r>
          </a:p>
          <a:p>
            <a:r>
              <a:rPr lang="en-US" dirty="0"/>
              <a:t>How do we up our game in marketing and </a:t>
            </a:r>
            <a:r>
              <a:rPr lang="en-US"/>
              <a:t>social networks ?</a:t>
            </a:r>
            <a:endParaRPr lang="en-US" dirty="0"/>
          </a:p>
          <a:p>
            <a:r>
              <a:rPr lang="en-US" dirty="0"/>
              <a:t>How can we communicate better internally 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0315-2984-4E34-AED8-9E090B1F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Sheet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9ED99-961A-4C69-A1F4-DE0FB81BB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Clarify day rate</a:t>
            </a:r>
          </a:p>
          <a:p>
            <a:pPr lvl="1"/>
            <a:r>
              <a:rPr lang="en-US" dirty="0"/>
              <a:t>“</a:t>
            </a:r>
            <a:r>
              <a:rPr lang="en-US" b="1" dirty="0"/>
              <a:t>Fees: (based on principle location of services)</a:t>
            </a:r>
            <a:endParaRPr lang="en-US" dirty="0"/>
          </a:p>
          <a:p>
            <a:pPr lvl="2"/>
            <a:r>
              <a:rPr lang="en-US" i="1" dirty="0"/>
              <a:t>Rates presented for consulting services are shown for short term (less than one year) duration.  AviaGlobal Group will be pleased to provide a custom quotation for long-term customer engagements</a:t>
            </a:r>
            <a:endParaRPr lang="en-US" dirty="0"/>
          </a:p>
          <a:p>
            <a:pPr lvl="1"/>
            <a:r>
              <a:rPr lang="en-US" dirty="0"/>
              <a:t>“</a:t>
            </a:r>
            <a:r>
              <a:rPr lang="en-US" b="1" dirty="0"/>
              <a:t>Fees: (based on principle location of services)</a:t>
            </a:r>
            <a:endParaRPr lang="en-US" dirty="0"/>
          </a:p>
          <a:p>
            <a:pPr lvl="2"/>
            <a:r>
              <a:rPr lang="en-US" i="1" dirty="0"/>
              <a:t>Rates presented for consulting services are shown for short term (less than one year) duration.  AviaGlobal Group will be pleased to provide a custom quotation for long-term customer engagements</a:t>
            </a:r>
            <a:endParaRPr lang="en-US" dirty="0"/>
          </a:p>
          <a:p>
            <a:pPr lvl="2"/>
            <a:r>
              <a:rPr lang="en-US" i="1" dirty="0"/>
              <a:t>Additional consulting fees apply to activities performed outside of, or work in addition to project SOW or contract scope:</a:t>
            </a:r>
          </a:p>
          <a:p>
            <a:pPr lvl="2"/>
            <a:r>
              <a:rPr lang="en-US" i="1" dirty="0"/>
              <a:t>“</a:t>
            </a:r>
            <a:r>
              <a:rPr lang="en-US" i="1" dirty="0">
                <a:solidFill>
                  <a:srgbClr val="FF0000"/>
                </a:solidFill>
              </a:rPr>
              <a:t>working on a deliverable</a:t>
            </a:r>
            <a:r>
              <a:rPr lang="en-US" i="1" dirty="0"/>
              <a:t>”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339AF-66A9-44B7-BEC4-B6251EBD3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71AAB-476C-4A79-A7FD-2E995954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9F22D-C02F-484C-9340-7271CD028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29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8A89-FC48-4C0C-A1EC-2BA81D75A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FTP site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6CD65-112A-40C6-BC83-C2ED5DBF9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use </a:t>
            </a:r>
            <a:r>
              <a:rPr lang="en-US" dirty="0" err="1"/>
              <a:t>WebDrive</a:t>
            </a:r>
            <a:r>
              <a:rPr lang="en-US" dirty="0"/>
              <a:t>, because it looks like a drive and now I am happy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89C6E-6594-49E8-9FE2-E72563145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C2F69-E18E-485F-B884-BEF58A4D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4B349-C763-4D48-97B4-DA2BA8C7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084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7AE02-A2F5-4825-9D85-DD4BFE72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 - Financial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D722E-55ED-4905-AEA3-2811F1DA2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How do we collect faster?</a:t>
            </a:r>
          </a:p>
          <a:p>
            <a:pPr lvl="1"/>
            <a:r>
              <a:rPr lang="en-US" sz="2400" dirty="0"/>
              <a:t>Guess we better put a reminder in </a:t>
            </a:r>
            <a:r>
              <a:rPr lang="en-US" sz="2400" dirty="0" err="1"/>
              <a:t>ZoHo</a:t>
            </a:r>
            <a:endParaRPr lang="en-US" sz="2400" dirty="0"/>
          </a:p>
          <a:p>
            <a:r>
              <a:rPr lang="en-US" sz="2800" dirty="0"/>
              <a:t>What is our monthly nut before with pay ourselves</a:t>
            </a:r>
          </a:p>
          <a:p>
            <a:pPr lvl="1"/>
            <a:r>
              <a:rPr lang="en-US" sz="2400" dirty="0"/>
              <a:t>Minimum balance</a:t>
            </a:r>
          </a:p>
          <a:p>
            <a:pPr lvl="1"/>
            <a:r>
              <a:rPr lang="en-US" sz="2400" dirty="0"/>
              <a:t>Next-year’s memberships (RTCA, NBAA, SAE, EUROCAE, AEA, GoDaddy, Business filing</a:t>
            </a:r>
          </a:p>
          <a:p>
            <a:r>
              <a:rPr lang="en-US" sz="2800" dirty="0"/>
              <a:t>How do we become more consistent with billing our expenses</a:t>
            </a:r>
          </a:p>
          <a:p>
            <a:pPr lvl="1"/>
            <a:r>
              <a:rPr lang="en-US" sz="2400" dirty="0"/>
              <a:t>Billing per-day</a:t>
            </a:r>
          </a:p>
          <a:p>
            <a:pPr lvl="1"/>
            <a:r>
              <a:rPr lang="en-US" sz="2400" dirty="0"/>
              <a:t>Pre-authorized expenses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F1368-AD2D-4D8E-88E9-016D10F9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470E5-1F3F-4817-BCF0-20B028EEA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F610A-7156-4DE9-985B-046F4B3F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059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8D2DD-B2F8-4164-B489-E6F2794BF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DF371-5DF2-478C-810B-07A4178F5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Big Plans</a:t>
            </a:r>
          </a:p>
          <a:p>
            <a:r>
              <a:rPr lang="en-US" dirty="0"/>
              <a:t>Small Plans</a:t>
            </a:r>
          </a:p>
          <a:p>
            <a:r>
              <a:rPr lang="en-US" dirty="0"/>
              <a:t>Nuts and Bolts</a:t>
            </a:r>
          </a:p>
          <a:p>
            <a:pPr lvl="1"/>
            <a:r>
              <a:rPr lang="en-US" dirty="0"/>
              <a:t>2021 Travel / Show Planning</a:t>
            </a:r>
          </a:p>
          <a:p>
            <a:pPr lvl="1"/>
            <a:r>
              <a:rPr lang="en-US" dirty="0"/>
              <a:t>2021 Subscriptions and Memberships</a:t>
            </a:r>
          </a:p>
          <a:p>
            <a:pPr lvl="1"/>
            <a:r>
              <a:rPr lang="en-US" dirty="0"/>
              <a:t>Playing well with others</a:t>
            </a:r>
          </a:p>
          <a:p>
            <a:pPr lvl="1"/>
            <a:r>
              <a:rPr lang="en-US" dirty="0"/>
              <a:t>Fix IT issues</a:t>
            </a:r>
          </a:p>
          <a:p>
            <a:pPr lvl="2"/>
            <a:r>
              <a:rPr lang="en-US" dirty="0"/>
              <a:t>Lee’s </a:t>
            </a:r>
            <a:r>
              <a:rPr lang="en-US" dirty="0" err="1"/>
              <a:t>iphone</a:t>
            </a:r>
            <a:r>
              <a:rPr lang="en-US" dirty="0"/>
              <a:t> email – </a:t>
            </a:r>
            <a:r>
              <a:rPr lang="en-US" dirty="0">
                <a:solidFill>
                  <a:srgbClr val="C00000"/>
                </a:solidFill>
              </a:rPr>
              <a:t>Hmmm, some things haven’t changed!</a:t>
            </a:r>
            <a:endParaRPr lang="en-US" dirty="0"/>
          </a:p>
          <a:p>
            <a:pPr lvl="2"/>
            <a:r>
              <a:rPr lang="en-US" dirty="0"/>
              <a:t>Whatever is ailing Hal’s configuration – </a:t>
            </a:r>
            <a:r>
              <a:rPr lang="en-US" dirty="0">
                <a:solidFill>
                  <a:srgbClr val="C00000"/>
                </a:solidFill>
              </a:rPr>
              <a:t>Hmmm, some things haven’t changed!</a:t>
            </a:r>
            <a:endParaRPr lang="en-US" dirty="0"/>
          </a:p>
          <a:p>
            <a:r>
              <a:rPr lang="en-US" dirty="0"/>
              <a:t>Dinner Plans –</a:t>
            </a:r>
            <a:r>
              <a:rPr lang="en-US" dirty="0">
                <a:solidFill>
                  <a:srgbClr val="C00000"/>
                </a:solidFill>
              </a:rPr>
              <a:t> Maybe we should all cook the </a:t>
            </a:r>
            <a:r>
              <a:rPr lang="en-US" dirty="0" err="1">
                <a:solidFill>
                  <a:srgbClr val="C00000"/>
                </a:solidFill>
              </a:rPr>
              <a:t>samething</a:t>
            </a:r>
            <a:r>
              <a:rPr lang="en-US" dirty="0">
                <a:solidFill>
                  <a:srgbClr val="C00000"/>
                </a:solidFill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93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5DD19-4ECE-44DE-8446-E37BDA296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 - Project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84BB5-2675-4B2C-8E3E-235426A3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CDR – Chief Daddy Rabbit for reporting on each client/project</a:t>
            </a:r>
          </a:p>
          <a:p>
            <a:r>
              <a:rPr lang="en-US" dirty="0"/>
              <a:t>Quick sheet – Shows:</a:t>
            </a:r>
          </a:p>
          <a:p>
            <a:pPr lvl="1"/>
            <a:r>
              <a:rPr lang="en-US" dirty="0"/>
              <a:t>What is due</a:t>
            </a:r>
          </a:p>
          <a:p>
            <a:pPr lvl="1"/>
            <a:r>
              <a:rPr lang="en-US" dirty="0"/>
              <a:t>What we need</a:t>
            </a:r>
          </a:p>
          <a:p>
            <a:pPr lvl="1"/>
            <a:r>
              <a:rPr lang="en-US" dirty="0"/>
              <a:t>When we get paid</a:t>
            </a:r>
          </a:p>
          <a:p>
            <a:pPr lvl="1"/>
            <a:r>
              <a:rPr lang="en-US" dirty="0"/>
              <a:t>What’s next</a:t>
            </a:r>
          </a:p>
          <a:p>
            <a:r>
              <a:rPr lang="en-US" dirty="0"/>
              <a:t>Holds each other accountable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A4C15-71E0-46D5-8B33-92CEBF5F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40176-638F-4960-B9E1-FFE288FA4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00F0F-50CC-443E-A274-95D4ACDA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117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8BF2-C12C-4327-8883-A371CAA07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and 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9662A-4BB4-419D-8B32-6812A7D28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Tchotchke</a:t>
            </a:r>
          </a:p>
          <a:p>
            <a:pPr lvl="1"/>
            <a:r>
              <a:rPr lang="en-US" dirty="0"/>
              <a:t>Pens!, Flashlights!, Memory sticks! Foam Fingers!</a:t>
            </a:r>
          </a:p>
          <a:p>
            <a:r>
              <a:rPr lang="en-US" dirty="0"/>
              <a:t>Weekly blog update on website</a:t>
            </a:r>
          </a:p>
          <a:p>
            <a:pPr lvl="1"/>
            <a:r>
              <a:rPr lang="en-US" dirty="0"/>
              <a:t>“This week in aviation”</a:t>
            </a:r>
          </a:p>
          <a:p>
            <a:r>
              <a:rPr lang="en-US" dirty="0"/>
              <a:t>Quarterly mailpiece</a:t>
            </a:r>
          </a:p>
          <a:p>
            <a:r>
              <a:rPr lang="en-US" dirty="0"/>
              <a:t>Christmas/holiday/Festivus cards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2E9B2-AC70-4061-AE34-78AE3EB6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11EB6-CA12-4230-ADF2-08DBCB01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A5EDB-26DE-413D-A586-A84F1F48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344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9717D-297B-42B2-A476-C1FE96F55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Idea - Sell My Shop Seminar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7481-DD66-4199-89A2-5E16CD396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AEA would LOVE this</a:t>
            </a:r>
          </a:p>
          <a:p>
            <a:r>
              <a:rPr lang="en-US" dirty="0"/>
              <a:t>Need to figure out how to monetize it </a:t>
            </a:r>
          </a:p>
          <a:p>
            <a:pPr lvl="1"/>
            <a:r>
              <a:rPr lang="en-US" dirty="0"/>
              <a:t>Seminar would be free (or for the benefit of AEA)</a:t>
            </a:r>
          </a:p>
          <a:p>
            <a:pPr lvl="1"/>
            <a:r>
              <a:rPr lang="en-US" dirty="0"/>
              <a:t>Has to show owners steps the need to follow and that there is someone that can help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BA897-D6C2-43BD-B48D-236BA5AF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50CB3-5E76-4152-8B3D-293A1B48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05462-634E-4C72-B804-FA8E02F3F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244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E0DD-69D5-4B01-8CCA-3CAC6637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Idea – Innovation Roundtable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98CB1-9FBE-4083-800C-4DD4786E8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be ready for post-COVID</a:t>
            </a:r>
          </a:p>
          <a:p>
            <a:r>
              <a:rPr lang="en-US" dirty="0"/>
              <a:t>Need strawman syllabus</a:t>
            </a:r>
          </a:p>
          <a:p>
            <a:r>
              <a:rPr lang="en-US" dirty="0"/>
              <a:t>Something to hammer in our quarterly mailing</a:t>
            </a:r>
          </a:p>
          <a:p>
            <a:r>
              <a:rPr lang="en-US" dirty="0"/>
              <a:t>AEA </a:t>
            </a:r>
            <a:r>
              <a:rPr lang="en-US" dirty="0" err="1"/>
              <a:t>kinda</a:t>
            </a:r>
            <a:r>
              <a:rPr lang="en-US" dirty="0"/>
              <a:t> does something like this.  Closed system though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394F7-C388-4D2F-B3D7-F1B66C38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78DDE-B643-48E8-89EB-D6894DAD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04F89-1199-4A38-93C7-161DA082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572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34FFA-DFF6-46FC-879F-F8C1190DE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098AC-4008-4990-AA45-28E7AB163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Update Website</a:t>
            </a:r>
          </a:p>
          <a:p>
            <a:r>
              <a:rPr lang="en-US" dirty="0"/>
              <a:t>LinkedIn</a:t>
            </a:r>
          </a:p>
          <a:p>
            <a:pPr lvl="1"/>
            <a:r>
              <a:rPr lang="en-US" dirty="0"/>
              <a:t>Post per week!</a:t>
            </a:r>
          </a:p>
          <a:p>
            <a:pPr lvl="1"/>
            <a:r>
              <a:rPr lang="en-US" dirty="0"/>
              <a:t>As individuals, as AGG</a:t>
            </a:r>
          </a:p>
          <a:p>
            <a:r>
              <a:rPr lang="en-US" dirty="0"/>
              <a:t>Facebook</a:t>
            </a:r>
          </a:p>
          <a:p>
            <a:pPr lvl="1"/>
            <a:r>
              <a:rPr lang="en-US" dirty="0"/>
              <a:t>Create business page</a:t>
            </a:r>
          </a:p>
          <a:p>
            <a:pPr lvl="1"/>
            <a:r>
              <a:rPr lang="en-US" dirty="0"/>
              <a:t>Start “liking stuff”</a:t>
            </a:r>
          </a:p>
          <a:p>
            <a:r>
              <a:rPr lang="en-US" dirty="0"/>
              <a:t>Snail mail</a:t>
            </a:r>
          </a:p>
          <a:p>
            <a:pPr lvl="1"/>
            <a:r>
              <a:rPr lang="en-US" dirty="0"/>
              <a:t>Tom </a:t>
            </a:r>
            <a:r>
              <a:rPr lang="en-US" dirty="0" err="1"/>
              <a:t>Perkowski</a:t>
            </a:r>
            <a:r>
              <a:rPr lang="en-US" dirty="0"/>
              <a:t> mailpiece 4x per year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214B-63FF-4A6E-A33D-47C4A94ED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9442E-C522-4D0F-A5C7-B4869B77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08945-ADE3-44FC-BEDB-FB273AF37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338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DF1C-E1F2-45DA-B564-E15423222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– Key 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5808-25D6-464A-A325-035FDDAB6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SAE / ASTM</a:t>
            </a:r>
          </a:p>
          <a:p>
            <a:pPr lvl="1"/>
            <a:r>
              <a:rPr lang="en-US" dirty="0"/>
              <a:t>Lee – find a new group</a:t>
            </a:r>
          </a:p>
          <a:p>
            <a:r>
              <a:rPr lang="en-US" dirty="0"/>
              <a:t>RTCA</a:t>
            </a:r>
          </a:p>
          <a:p>
            <a:pPr lvl="1"/>
            <a:r>
              <a:rPr lang="en-US" dirty="0"/>
              <a:t>Hal</a:t>
            </a:r>
          </a:p>
          <a:p>
            <a:r>
              <a:rPr lang="en-US" dirty="0" err="1"/>
              <a:t>Eurocae</a:t>
            </a:r>
            <a:endParaRPr lang="en-US" dirty="0"/>
          </a:p>
          <a:p>
            <a:pPr lvl="1"/>
            <a:r>
              <a:rPr lang="en-US" dirty="0"/>
              <a:t>Forrest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4C0DA-DF67-4E0A-8FE4-E66673B4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1F042-41D8-459E-A8E7-AD1DE4EBF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FA234-37E3-4EAB-83EB-00DAF1EB9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547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D79B-85D0-4BE7-831D-A1A635DDE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Elevator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E8986-AA90-4616-828A-28CB6388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Memorized mission statement</a:t>
            </a:r>
          </a:p>
          <a:p>
            <a:r>
              <a:rPr lang="en-US" dirty="0"/>
              <a:t>Elevator speech</a:t>
            </a:r>
          </a:p>
          <a:p>
            <a:r>
              <a:rPr lang="en-US" dirty="0"/>
              <a:t>Some construction company:</a:t>
            </a:r>
          </a:p>
          <a:p>
            <a:pPr lvl="1"/>
            <a:r>
              <a:rPr lang="en-US" dirty="0"/>
              <a:t>“Building, Trust”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2BD84-A285-4903-B4B0-FC82037C7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 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8F37A-1573-4279-8FC3-802A57DC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and Confidential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311C-C243-4406-B663-BFEE774F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AGG Business Strategy v01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876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7342A-763A-472C-BDFE-DD1C54E67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7A64E13-CA86-4F3E-BB43-7E4827C27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1625600"/>
            <a:ext cx="4572000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haven’t killed each other… yet</a:t>
            </a:r>
          </a:p>
          <a:p>
            <a:r>
              <a:rPr lang="en-US" dirty="0"/>
              <a:t>Survived the first year!</a:t>
            </a:r>
          </a:p>
          <a:p>
            <a:r>
              <a:rPr lang="en-US" dirty="0"/>
              <a:t>Actual clients!</a:t>
            </a:r>
          </a:p>
          <a:p>
            <a:r>
              <a:rPr lang="en-US" dirty="0"/>
              <a:t>Actual work!</a:t>
            </a:r>
          </a:p>
          <a:p>
            <a:r>
              <a:rPr lang="en-US" dirty="0"/>
              <a:t>Our discussions have resonated with others.</a:t>
            </a:r>
          </a:p>
          <a:p>
            <a:pPr lvl="1"/>
            <a:r>
              <a:rPr lang="en-US" dirty="0"/>
              <a:t>Folks we know encourage us.</a:t>
            </a:r>
          </a:p>
          <a:p>
            <a:pPr lvl="1"/>
            <a:r>
              <a:rPr lang="en-US" dirty="0"/>
              <a:t>Folks we want to know are approachable for future business</a:t>
            </a:r>
          </a:p>
          <a:p>
            <a:r>
              <a:rPr lang="en-US" dirty="0"/>
              <a:t>We’re having fun!</a:t>
            </a:r>
          </a:p>
          <a:p>
            <a:r>
              <a:rPr lang="en-US" dirty="0"/>
              <a:t>Our spouses haven’t killed us yet either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33C7E4E-95A2-4B88-9135-F3AD1FE127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Established a bank account</a:t>
            </a:r>
          </a:p>
          <a:p>
            <a:r>
              <a:rPr lang="en-US" dirty="0"/>
              <a:t>Figured out Zoom!</a:t>
            </a:r>
          </a:p>
          <a:p>
            <a:r>
              <a:rPr lang="en-US" dirty="0"/>
              <a:t>Learned to hate </a:t>
            </a:r>
            <a:r>
              <a:rPr lang="en-US" dirty="0" err="1"/>
              <a:t>Zoho</a:t>
            </a:r>
            <a:endParaRPr lang="en-US" dirty="0"/>
          </a:p>
          <a:p>
            <a:r>
              <a:rPr lang="en-US" dirty="0"/>
              <a:t>Moved to Thunderbird</a:t>
            </a:r>
          </a:p>
          <a:p>
            <a:pPr lvl="1"/>
            <a:r>
              <a:rPr lang="en-US" dirty="0"/>
              <a:t>Calendars almost working</a:t>
            </a:r>
          </a:p>
          <a:p>
            <a:pPr lvl="1"/>
            <a:r>
              <a:rPr lang="en-US" dirty="0"/>
              <a:t>Contacts loaded</a:t>
            </a:r>
          </a:p>
        </p:txBody>
      </p:sp>
    </p:spTree>
    <p:extLst>
      <p:ext uri="{BB962C8B-B14F-4D97-AF65-F5344CB8AC3E}">
        <p14:creationId xmlns:p14="http://schemas.microsoft.com/office/powerpoint/2010/main" val="199730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712C-8861-4D97-B509-7C336944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we’ve been paid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86193-B665-4301-815C-B8D060AE3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FreeFlight ‘Project Pine Needles’</a:t>
            </a:r>
          </a:p>
          <a:p>
            <a:r>
              <a:rPr lang="en-US" dirty="0"/>
              <a:t>RAMI Initial Contract</a:t>
            </a:r>
          </a:p>
          <a:p>
            <a:r>
              <a:rPr lang="en-US" dirty="0"/>
              <a:t>Peregrine Retainer</a:t>
            </a:r>
          </a:p>
          <a:p>
            <a:pPr lvl="1"/>
            <a:r>
              <a:rPr lang="en-US" dirty="0"/>
              <a:t>Website</a:t>
            </a:r>
          </a:p>
          <a:p>
            <a:pPr lvl="1"/>
            <a:r>
              <a:rPr lang="en-US" dirty="0"/>
              <a:t>ACA work</a:t>
            </a:r>
          </a:p>
          <a:p>
            <a:pPr lvl="1"/>
            <a:r>
              <a:rPr lang="en-US" dirty="0"/>
              <a:t>Marketing and Media Support</a:t>
            </a:r>
          </a:p>
          <a:p>
            <a:r>
              <a:rPr lang="en-US" dirty="0"/>
              <a:t>Agreement with Appareo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94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712C-8861-4D97-B509-7C336944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we’ve created goodwill doing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86193-B665-4301-815C-B8D060AE3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Remained in contact with Jim Freeman</a:t>
            </a:r>
          </a:p>
          <a:p>
            <a:r>
              <a:rPr lang="en-US" dirty="0"/>
              <a:t>Initial analysis for Thomas Terschlusen</a:t>
            </a:r>
          </a:p>
          <a:p>
            <a:r>
              <a:rPr lang="en-US" dirty="0"/>
              <a:t>RTCA/EUROCAE SC 159 WG6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78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712C-8861-4D97-B509-7C336944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left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86193-B665-4301-815C-B8D060AE3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RAMI – Becker closing</a:t>
            </a:r>
          </a:p>
          <a:p>
            <a:r>
              <a:rPr lang="en-US" dirty="0"/>
              <a:t>FreeFlight – Appareo deal</a:t>
            </a:r>
          </a:p>
          <a:p>
            <a:r>
              <a:rPr lang="en-US" dirty="0"/>
              <a:t>Peregrine retainer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42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ECC9F-BA7F-48E7-9901-A3821CEA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didn’t get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6B444-6D97-4018-A177-33FF1754CA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Big Data</a:t>
            </a:r>
          </a:p>
          <a:p>
            <a:pPr lvl="1"/>
            <a:r>
              <a:rPr lang="en-US" dirty="0"/>
              <a:t>UND project ($3K next year)</a:t>
            </a:r>
          </a:p>
          <a:p>
            <a:pPr lvl="1"/>
            <a:r>
              <a:rPr lang="en-US" dirty="0"/>
              <a:t>Write-up for website</a:t>
            </a:r>
          </a:p>
          <a:p>
            <a:pPr lvl="1"/>
            <a:r>
              <a:rPr lang="en-US" dirty="0"/>
              <a:t>Look at pricing $1000-$2000</a:t>
            </a:r>
          </a:p>
          <a:p>
            <a:pPr lvl="2"/>
            <a:r>
              <a:rPr lang="en-US" dirty="0"/>
              <a:t>“Friends and family” $800-$1000</a:t>
            </a:r>
          </a:p>
          <a:p>
            <a:pPr lvl="1"/>
            <a:r>
              <a:rPr lang="en-US" dirty="0"/>
              <a:t>Write up for Susan Joyce (next 10 days)</a:t>
            </a:r>
          </a:p>
          <a:p>
            <a:r>
              <a:rPr lang="en-US" dirty="0"/>
              <a:t>Millennium</a:t>
            </a:r>
          </a:p>
          <a:p>
            <a:pPr lvl="1"/>
            <a:r>
              <a:rPr lang="en-US" dirty="0"/>
              <a:t>Poke quarterly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0939-54FB-417F-83BC-66605BC974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Aerocircular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4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1D10-439F-4272-A49B-A5F32B1C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we be doing tomorrow, next 6 </a:t>
            </a:r>
            <a:r>
              <a:rPr lang="en-US" dirty="0" err="1"/>
              <a:t>mo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3EB99-6370-4CDE-AFD1-CFF0978B5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FAA</a:t>
            </a:r>
          </a:p>
          <a:p>
            <a:pPr lvl="1"/>
            <a:r>
              <a:rPr lang="en-US" dirty="0"/>
              <a:t>Dickson discussions</a:t>
            </a:r>
          </a:p>
          <a:p>
            <a:pPr lvl="1"/>
            <a:r>
              <a:rPr lang="en-US" dirty="0"/>
              <a:t>UTM (UAS Traffic Management)</a:t>
            </a:r>
          </a:p>
          <a:p>
            <a:pPr lvl="2"/>
            <a:r>
              <a:rPr lang="en-US" dirty="0"/>
              <a:t>Steve Bradford</a:t>
            </a:r>
          </a:p>
          <a:p>
            <a:pPr lvl="1"/>
            <a:r>
              <a:rPr lang="en-US" dirty="0"/>
              <a:t>???</a:t>
            </a:r>
          </a:p>
          <a:p>
            <a:r>
              <a:rPr lang="en-US" dirty="0"/>
              <a:t>Eurocontrol resurgence</a:t>
            </a:r>
          </a:p>
          <a:p>
            <a:r>
              <a:rPr lang="en-US" dirty="0"/>
              <a:t>Beta 3 pursuits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2A488E-41A8-4FA7-80FD-C48DAA821F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Universal/ Elbit</a:t>
            </a:r>
          </a:p>
          <a:p>
            <a:pPr lvl="1"/>
            <a:r>
              <a:rPr lang="en-US" dirty="0"/>
              <a:t>HA &gt; </a:t>
            </a:r>
            <a:r>
              <a:rPr lang="en-US" dirty="0" err="1"/>
              <a:t>Dror</a:t>
            </a:r>
            <a:r>
              <a:rPr lang="en-US" dirty="0"/>
              <a:t> feeler &amp; connect</a:t>
            </a:r>
          </a:p>
          <a:p>
            <a:r>
              <a:rPr lang="en-US" dirty="0"/>
              <a:t>AEA “Retirement Planning”</a:t>
            </a:r>
          </a:p>
          <a:p>
            <a:r>
              <a:rPr lang="en-US" dirty="0"/>
              <a:t>Media</a:t>
            </a:r>
          </a:p>
          <a:p>
            <a:pPr lvl="1"/>
            <a:r>
              <a:rPr lang="en-US" dirty="0"/>
              <a:t>Social Media, blogging</a:t>
            </a:r>
          </a:p>
          <a:p>
            <a:pPr lvl="1"/>
            <a:r>
              <a:rPr lang="en-US" dirty="0"/>
              <a:t>Press Announcements</a:t>
            </a:r>
          </a:p>
          <a:p>
            <a:pPr lvl="1"/>
            <a:r>
              <a:rPr lang="en-US" dirty="0"/>
              <a:t>Persistence</a:t>
            </a:r>
          </a:p>
        </p:txBody>
      </p:sp>
    </p:spTree>
    <p:extLst>
      <p:ext uri="{BB962C8B-B14F-4D97-AF65-F5344CB8AC3E}">
        <p14:creationId xmlns:p14="http://schemas.microsoft.com/office/powerpoint/2010/main" val="240733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itle with Picture Layout.potx" id="{B0C4C8D3-A84E-4797-8970-093E477E5A88}" vid="{BC0C2EF7-1206-4AE7-8B65-E2C104267D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1621</Words>
  <Application>Microsoft Office PowerPoint</Application>
  <PresentationFormat>Widescreen</PresentationFormat>
  <Paragraphs>332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Book Antiqua</vt:lpstr>
      <vt:lpstr>Calibri</vt:lpstr>
      <vt:lpstr>Sales Direction 16X9</vt:lpstr>
      <vt:lpstr>Second Annual Meeting</vt:lpstr>
      <vt:lpstr>Last Year’s Agenda</vt:lpstr>
      <vt:lpstr>Agenda</vt:lpstr>
      <vt:lpstr>Accomplishments</vt:lpstr>
      <vt:lpstr>What we’ve been paid to do</vt:lpstr>
      <vt:lpstr>What we’ve created goodwill doing</vt:lpstr>
      <vt:lpstr>What we have left to do</vt:lpstr>
      <vt:lpstr>What are we didn’t get done</vt:lpstr>
      <vt:lpstr>What should we be doing tomorrow, next 6 mo</vt:lpstr>
      <vt:lpstr>Tactical Pipeline</vt:lpstr>
      <vt:lpstr>Targets</vt:lpstr>
      <vt:lpstr>What do we want to be doing in 2020</vt:lpstr>
      <vt:lpstr>Mission Statement</vt:lpstr>
      <vt:lpstr>Ideas from last year</vt:lpstr>
      <vt:lpstr>PowerPoint Presentation</vt:lpstr>
      <vt:lpstr>Big Plans</vt:lpstr>
      <vt:lpstr>Tchotchke</vt:lpstr>
      <vt:lpstr>Individual presentations</vt:lpstr>
      <vt:lpstr>Main Discussion Points</vt:lpstr>
      <vt:lpstr>Lee’s Self SWOT</vt:lpstr>
      <vt:lpstr>Group SWOT</vt:lpstr>
      <vt:lpstr>Initial Reflections</vt:lpstr>
      <vt:lpstr>Lee’s Initial Reflections</vt:lpstr>
      <vt:lpstr>Lee’s Objectives (random order)</vt:lpstr>
      <vt:lpstr>What can we do? (random order)</vt:lpstr>
      <vt:lpstr>Nuts &amp; Bolts</vt:lpstr>
      <vt:lpstr>Rate Sheet Improvement</vt:lpstr>
      <vt:lpstr>FTP site policy</vt:lpstr>
      <vt:lpstr>Lee - Financial</vt:lpstr>
      <vt:lpstr>Lee - Project Management</vt:lpstr>
      <vt:lpstr>Sales and Marketing</vt:lpstr>
      <vt:lpstr>New Idea - Sell My Shop Seminar</vt:lpstr>
      <vt:lpstr>Old Idea – Innovation Roundtable</vt:lpstr>
      <vt:lpstr>External Communication</vt:lpstr>
      <vt:lpstr>Engagement – Key Investment</vt:lpstr>
      <vt:lpstr>Elevator speech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Carlson</dc:creator>
  <cp:lastModifiedBy>Lee Carlson</cp:lastModifiedBy>
  <cp:revision>18</cp:revision>
  <dcterms:created xsi:type="dcterms:W3CDTF">2020-12-22T19:30:27Z</dcterms:created>
  <dcterms:modified xsi:type="dcterms:W3CDTF">2021-01-15T19:43:38Z</dcterms:modified>
</cp:coreProperties>
</file>