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0" r:id="rId9"/>
    <p:sldId id="271" r:id="rId10"/>
    <p:sldId id="2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 Adams" initials="HA" lastIdx="9" clrIdx="0">
    <p:extLst>
      <p:ext uri="{19B8F6BF-5375-455C-9EA6-DF929625EA0E}">
        <p15:presenceInfo xmlns:p15="http://schemas.microsoft.com/office/powerpoint/2012/main" userId="Hal Adam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8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92" d="100"/>
          <a:sy n="92" d="100"/>
        </p:scale>
        <p:origin x="108" y="7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1-10T14:17:40.192" idx="1">
    <p:pos x="10" y="10"/>
    <p:text>"Not what I am looking for." or "When are they going to get the ODA. Then I will get interested."</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11-10T14:20:40.034" idx="2">
    <p:pos x="7353" y="256"/>
    <p:text>Don't expect a lot of people to watch this video, as riveting as it may be, unless you get William Shatner to host (PS. Spock is no long with us. I question the ROI of such an effort and PLEASE, no homemade videos!</p:text>
    <p:extLst>
      <p:ext uri="{C676402C-5697-4E1C-873F-D02D1690AC5C}">
        <p15:threadingInfo xmlns:p15="http://schemas.microsoft.com/office/powerpoint/2012/main" timeZoneBias="420"/>
      </p:ext>
    </p:extLst>
  </p:cm>
  <p:cm authorId="1" dt="2021-11-10T14:23:55.789" idx="3">
    <p:pos x="2094" y="2271"/>
    <p:text>I think you should name the project. I.e. Peregrine's number 30 STC, Concorde cockpit ... take a look!</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11-10T14:25:44.834" idx="4">
    <p:pos x="3934" y="452"/>
    <p:text>Answer the short quiz and we will sen you a free widget (Thingabob). i.e. "Where is the blower circuit breaker on the Hawker 800? Will send you a free foldable hand fan!</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11-10T14:28:01.249" idx="5">
    <p:pos x="3934" y="452"/>
    <p:text>Lots more of AEA positioning. Get Marj Rose to work her majic and set up interviews and placements with other media outlets such as AOPA, HAI, ATW, AvWeb, Mx Mags, etc., through direct solictation, BEFORE employing the Chimp.</p:text>
    <p:extLst>
      <p:ext uri="{C676402C-5697-4E1C-873F-D02D1690AC5C}">
        <p15:threadingInfo xmlns:p15="http://schemas.microsoft.com/office/powerpoint/2012/main" timeZoneBias="420"/>
      </p:ext>
    </p:extLst>
  </p:cm>
  <p:cm authorId="1" dt="2021-11-10T14:32:25.548" idx="6">
    <p:pos x="7113" y="1743"/>
    <p:text>Simple cost-benefit analysis would put meat on the bones of this tired argument. i.e. "Improve my revenue and, or reduce my costs! I am a business. ODA does just that!" So what! How much?! Claim as much as 30% time saving = less non-recurring costs (-$) and faster client turn times (+$). Peregrine ODA is a key leverage tool for our clients.</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1-11-10T14:36:37.284" idx="7">
    <p:pos x="6158" y="1152"/>
    <p:text>And ... we will send you a coupon for 5% off your Peregrine ODA project!</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1-11-10T14:37:57.929" idx="8">
    <p:pos x="10" y="10"/>
    <p:text>Why do we not use this? Seems logical to me as another approach to those media moguls.</p:text>
    <p:extLst>
      <p:ext uri="{C676402C-5697-4E1C-873F-D02D1690AC5C}">
        <p15:threadingInfo xmlns:p15="http://schemas.microsoft.com/office/powerpoint/2012/main" timeZoneBias="4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1-11-10T14:39:27.608" idx="9">
    <p:pos x="5475" y="2160"/>
    <p:text>Really like the mock-up you sent earlier with the Citation 10 (below) superimposed on the cloud shot!!!!</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2D6FB-EFCD-4E4F-B270-57C39AC4AE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EAECBB-C770-402B-AEB0-B8B219CA91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ED89E7-C5E1-463F-AC26-A063CFB59600}"/>
              </a:ext>
            </a:extLst>
          </p:cNvPr>
          <p:cNvSpPr>
            <a:spLocks noGrp="1"/>
          </p:cNvSpPr>
          <p:nvPr>
            <p:ph type="dt" sz="half" idx="10"/>
          </p:nvPr>
        </p:nvSpPr>
        <p:spPr/>
        <p:txBody>
          <a:bodyPr/>
          <a:lstStyle/>
          <a:p>
            <a:fld id="{B3117202-BF74-42AE-8D02-7F3B00541D54}" type="datetimeFigureOut">
              <a:rPr lang="en-US" smtClean="0"/>
              <a:t>10-Nov-21</a:t>
            </a:fld>
            <a:endParaRPr lang="en-US"/>
          </a:p>
        </p:txBody>
      </p:sp>
      <p:sp>
        <p:nvSpPr>
          <p:cNvPr id="5" name="Footer Placeholder 4">
            <a:extLst>
              <a:ext uri="{FF2B5EF4-FFF2-40B4-BE49-F238E27FC236}">
                <a16:creationId xmlns:a16="http://schemas.microsoft.com/office/drawing/2014/main" id="{4E02C5E0-6D49-4491-9D6E-3EFD7B780C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42756-F69B-473F-ABB7-8400D57B2571}"/>
              </a:ext>
            </a:extLst>
          </p:cNvPr>
          <p:cNvSpPr>
            <a:spLocks noGrp="1"/>
          </p:cNvSpPr>
          <p:nvPr>
            <p:ph type="sldNum" sz="quarter" idx="12"/>
          </p:nvPr>
        </p:nvSpPr>
        <p:spPr/>
        <p:txBody>
          <a:bodyPr/>
          <a:lstStyle/>
          <a:p>
            <a:fld id="{EB0A71C9-CEC1-4A11-99F0-C3EC661E39E8}" type="slidenum">
              <a:rPr lang="en-US" smtClean="0"/>
              <a:t>‹#›</a:t>
            </a:fld>
            <a:endParaRPr lang="en-US"/>
          </a:p>
        </p:txBody>
      </p:sp>
    </p:spTree>
    <p:extLst>
      <p:ext uri="{BB962C8B-B14F-4D97-AF65-F5344CB8AC3E}">
        <p14:creationId xmlns:p14="http://schemas.microsoft.com/office/powerpoint/2010/main" val="161386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6D72D-B436-469B-9743-120D8461ED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863E3A-B8B3-4B4A-80EB-19AB8558C4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C1AB4F-4F62-4961-B9B2-69B715FB355A}"/>
              </a:ext>
            </a:extLst>
          </p:cNvPr>
          <p:cNvSpPr>
            <a:spLocks noGrp="1"/>
          </p:cNvSpPr>
          <p:nvPr>
            <p:ph type="dt" sz="half" idx="10"/>
          </p:nvPr>
        </p:nvSpPr>
        <p:spPr/>
        <p:txBody>
          <a:bodyPr/>
          <a:lstStyle/>
          <a:p>
            <a:fld id="{B3117202-BF74-42AE-8D02-7F3B00541D54}" type="datetimeFigureOut">
              <a:rPr lang="en-US" smtClean="0"/>
              <a:t>10-Nov-21</a:t>
            </a:fld>
            <a:endParaRPr lang="en-US"/>
          </a:p>
        </p:txBody>
      </p:sp>
      <p:sp>
        <p:nvSpPr>
          <p:cNvPr id="5" name="Footer Placeholder 4">
            <a:extLst>
              <a:ext uri="{FF2B5EF4-FFF2-40B4-BE49-F238E27FC236}">
                <a16:creationId xmlns:a16="http://schemas.microsoft.com/office/drawing/2014/main" id="{E6801C02-E8C1-46E2-9FD0-B2F67E78D5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D6337A-7F8A-44A4-B81F-F2ABA154989B}"/>
              </a:ext>
            </a:extLst>
          </p:cNvPr>
          <p:cNvSpPr>
            <a:spLocks noGrp="1"/>
          </p:cNvSpPr>
          <p:nvPr>
            <p:ph type="sldNum" sz="quarter" idx="12"/>
          </p:nvPr>
        </p:nvSpPr>
        <p:spPr/>
        <p:txBody>
          <a:bodyPr/>
          <a:lstStyle/>
          <a:p>
            <a:fld id="{EB0A71C9-CEC1-4A11-99F0-C3EC661E39E8}" type="slidenum">
              <a:rPr lang="en-US" smtClean="0"/>
              <a:t>‹#›</a:t>
            </a:fld>
            <a:endParaRPr lang="en-US"/>
          </a:p>
        </p:txBody>
      </p:sp>
    </p:spTree>
    <p:extLst>
      <p:ext uri="{BB962C8B-B14F-4D97-AF65-F5344CB8AC3E}">
        <p14:creationId xmlns:p14="http://schemas.microsoft.com/office/powerpoint/2010/main" val="3143571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59717F-4BDF-4FCD-AC5F-ABACC44C48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F1FA63-7E75-40DF-B8F5-C7C86C03C8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151426-AE19-40B3-89DD-B3EEC60A4AFF}"/>
              </a:ext>
            </a:extLst>
          </p:cNvPr>
          <p:cNvSpPr>
            <a:spLocks noGrp="1"/>
          </p:cNvSpPr>
          <p:nvPr>
            <p:ph type="dt" sz="half" idx="10"/>
          </p:nvPr>
        </p:nvSpPr>
        <p:spPr/>
        <p:txBody>
          <a:bodyPr/>
          <a:lstStyle/>
          <a:p>
            <a:fld id="{B3117202-BF74-42AE-8D02-7F3B00541D54}" type="datetimeFigureOut">
              <a:rPr lang="en-US" smtClean="0"/>
              <a:t>10-Nov-21</a:t>
            </a:fld>
            <a:endParaRPr lang="en-US"/>
          </a:p>
        </p:txBody>
      </p:sp>
      <p:sp>
        <p:nvSpPr>
          <p:cNvPr id="5" name="Footer Placeholder 4">
            <a:extLst>
              <a:ext uri="{FF2B5EF4-FFF2-40B4-BE49-F238E27FC236}">
                <a16:creationId xmlns:a16="http://schemas.microsoft.com/office/drawing/2014/main" id="{A0407752-1669-46D6-AED3-BA55BEA07A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32F28B-4D38-4D93-85F7-5B48573C2AF7}"/>
              </a:ext>
            </a:extLst>
          </p:cNvPr>
          <p:cNvSpPr>
            <a:spLocks noGrp="1"/>
          </p:cNvSpPr>
          <p:nvPr>
            <p:ph type="sldNum" sz="quarter" idx="12"/>
          </p:nvPr>
        </p:nvSpPr>
        <p:spPr/>
        <p:txBody>
          <a:bodyPr/>
          <a:lstStyle/>
          <a:p>
            <a:fld id="{EB0A71C9-CEC1-4A11-99F0-C3EC661E39E8}" type="slidenum">
              <a:rPr lang="en-US" smtClean="0"/>
              <a:t>‹#›</a:t>
            </a:fld>
            <a:endParaRPr lang="en-US"/>
          </a:p>
        </p:txBody>
      </p:sp>
    </p:spTree>
    <p:extLst>
      <p:ext uri="{BB962C8B-B14F-4D97-AF65-F5344CB8AC3E}">
        <p14:creationId xmlns:p14="http://schemas.microsoft.com/office/powerpoint/2010/main" val="696302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03109-8D1A-4815-AAA1-346F2D30B7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C0627B-6A24-4EF9-8E72-553AF7C3CD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E95D6-4D0E-4385-8146-D29D635DE520}"/>
              </a:ext>
            </a:extLst>
          </p:cNvPr>
          <p:cNvSpPr>
            <a:spLocks noGrp="1"/>
          </p:cNvSpPr>
          <p:nvPr>
            <p:ph type="dt" sz="half" idx="10"/>
          </p:nvPr>
        </p:nvSpPr>
        <p:spPr/>
        <p:txBody>
          <a:bodyPr/>
          <a:lstStyle/>
          <a:p>
            <a:fld id="{B3117202-BF74-42AE-8D02-7F3B00541D54}" type="datetimeFigureOut">
              <a:rPr lang="en-US" smtClean="0"/>
              <a:t>10-Nov-21</a:t>
            </a:fld>
            <a:endParaRPr lang="en-US"/>
          </a:p>
        </p:txBody>
      </p:sp>
      <p:sp>
        <p:nvSpPr>
          <p:cNvPr id="5" name="Footer Placeholder 4">
            <a:extLst>
              <a:ext uri="{FF2B5EF4-FFF2-40B4-BE49-F238E27FC236}">
                <a16:creationId xmlns:a16="http://schemas.microsoft.com/office/drawing/2014/main" id="{8C9270FA-C4F5-4A0E-A8F2-88C90C6A6A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353B45-19A4-49D0-8BCF-AEBEA290044C}"/>
              </a:ext>
            </a:extLst>
          </p:cNvPr>
          <p:cNvSpPr>
            <a:spLocks noGrp="1"/>
          </p:cNvSpPr>
          <p:nvPr>
            <p:ph type="sldNum" sz="quarter" idx="12"/>
          </p:nvPr>
        </p:nvSpPr>
        <p:spPr/>
        <p:txBody>
          <a:bodyPr/>
          <a:lstStyle/>
          <a:p>
            <a:fld id="{EB0A71C9-CEC1-4A11-99F0-C3EC661E39E8}" type="slidenum">
              <a:rPr lang="en-US" smtClean="0"/>
              <a:t>‹#›</a:t>
            </a:fld>
            <a:endParaRPr lang="en-US"/>
          </a:p>
        </p:txBody>
      </p:sp>
    </p:spTree>
    <p:extLst>
      <p:ext uri="{BB962C8B-B14F-4D97-AF65-F5344CB8AC3E}">
        <p14:creationId xmlns:p14="http://schemas.microsoft.com/office/powerpoint/2010/main" val="1589519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60DCD-E5E0-4427-882B-9853CAA6AC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96E701-7182-4E78-8333-1E63DABDEC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F59065-C35B-4E60-B289-A66D0CFD134A}"/>
              </a:ext>
            </a:extLst>
          </p:cNvPr>
          <p:cNvSpPr>
            <a:spLocks noGrp="1"/>
          </p:cNvSpPr>
          <p:nvPr>
            <p:ph type="dt" sz="half" idx="10"/>
          </p:nvPr>
        </p:nvSpPr>
        <p:spPr/>
        <p:txBody>
          <a:bodyPr/>
          <a:lstStyle/>
          <a:p>
            <a:fld id="{B3117202-BF74-42AE-8D02-7F3B00541D54}" type="datetimeFigureOut">
              <a:rPr lang="en-US" smtClean="0"/>
              <a:t>10-Nov-21</a:t>
            </a:fld>
            <a:endParaRPr lang="en-US"/>
          </a:p>
        </p:txBody>
      </p:sp>
      <p:sp>
        <p:nvSpPr>
          <p:cNvPr id="5" name="Footer Placeholder 4">
            <a:extLst>
              <a:ext uri="{FF2B5EF4-FFF2-40B4-BE49-F238E27FC236}">
                <a16:creationId xmlns:a16="http://schemas.microsoft.com/office/drawing/2014/main" id="{DA85EAD2-C4F6-4190-8F90-59332008FD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4C0A1B-BD01-4514-A46D-95656D56DF3A}"/>
              </a:ext>
            </a:extLst>
          </p:cNvPr>
          <p:cNvSpPr>
            <a:spLocks noGrp="1"/>
          </p:cNvSpPr>
          <p:nvPr>
            <p:ph type="sldNum" sz="quarter" idx="12"/>
          </p:nvPr>
        </p:nvSpPr>
        <p:spPr/>
        <p:txBody>
          <a:bodyPr/>
          <a:lstStyle/>
          <a:p>
            <a:fld id="{EB0A71C9-CEC1-4A11-99F0-C3EC661E39E8}" type="slidenum">
              <a:rPr lang="en-US" smtClean="0"/>
              <a:t>‹#›</a:t>
            </a:fld>
            <a:endParaRPr lang="en-US"/>
          </a:p>
        </p:txBody>
      </p:sp>
    </p:spTree>
    <p:extLst>
      <p:ext uri="{BB962C8B-B14F-4D97-AF65-F5344CB8AC3E}">
        <p14:creationId xmlns:p14="http://schemas.microsoft.com/office/powerpoint/2010/main" val="786091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E1608-8FA2-4B2F-BE27-0A65C948EF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912BE0-5B05-44BF-8E77-DCD87670B3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7F9782-30AF-4185-974E-04792C8217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FCF64C-01E2-4C08-9B75-C8CE9F4FF1BB}"/>
              </a:ext>
            </a:extLst>
          </p:cNvPr>
          <p:cNvSpPr>
            <a:spLocks noGrp="1"/>
          </p:cNvSpPr>
          <p:nvPr>
            <p:ph type="dt" sz="half" idx="10"/>
          </p:nvPr>
        </p:nvSpPr>
        <p:spPr/>
        <p:txBody>
          <a:bodyPr/>
          <a:lstStyle/>
          <a:p>
            <a:fld id="{B3117202-BF74-42AE-8D02-7F3B00541D54}" type="datetimeFigureOut">
              <a:rPr lang="en-US" smtClean="0"/>
              <a:t>10-Nov-21</a:t>
            </a:fld>
            <a:endParaRPr lang="en-US"/>
          </a:p>
        </p:txBody>
      </p:sp>
      <p:sp>
        <p:nvSpPr>
          <p:cNvPr id="6" name="Footer Placeholder 5">
            <a:extLst>
              <a:ext uri="{FF2B5EF4-FFF2-40B4-BE49-F238E27FC236}">
                <a16:creationId xmlns:a16="http://schemas.microsoft.com/office/drawing/2014/main" id="{900258F5-D650-4325-BE58-2C6CDFBB8D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A89273-6EC3-4EF4-8443-C67326305622}"/>
              </a:ext>
            </a:extLst>
          </p:cNvPr>
          <p:cNvSpPr>
            <a:spLocks noGrp="1"/>
          </p:cNvSpPr>
          <p:nvPr>
            <p:ph type="sldNum" sz="quarter" idx="12"/>
          </p:nvPr>
        </p:nvSpPr>
        <p:spPr/>
        <p:txBody>
          <a:bodyPr/>
          <a:lstStyle/>
          <a:p>
            <a:fld id="{EB0A71C9-CEC1-4A11-99F0-C3EC661E39E8}" type="slidenum">
              <a:rPr lang="en-US" smtClean="0"/>
              <a:t>‹#›</a:t>
            </a:fld>
            <a:endParaRPr lang="en-US"/>
          </a:p>
        </p:txBody>
      </p:sp>
    </p:spTree>
    <p:extLst>
      <p:ext uri="{BB962C8B-B14F-4D97-AF65-F5344CB8AC3E}">
        <p14:creationId xmlns:p14="http://schemas.microsoft.com/office/powerpoint/2010/main" val="2579247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066A7-AABC-4DBE-844A-51906F870E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62D383-1952-4CCD-BA5F-6AE76F22DD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5DF86A-E888-4E06-BA61-1D1AE03B0A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95DA40-799F-49A2-863E-4C93F157D6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5DCDC2-C9DD-46A2-9DE9-AC0E6FE91A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210559-6664-4032-BB4D-2AC1E13672BE}"/>
              </a:ext>
            </a:extLst>
          </p:cNvPr>
          <p:cNvSpPr>
            <a:spLocks noGrp="1"/>
          </p:cNvSpPr>
          <p:nvPr>
            <p:ph type="dt" sz="half" idx="10"/>
          </p:nvPr>
        </p:nvSpPr>
        <p:spPr/>
        <p:txBody>
          <a:bodyPr/>
          <a:lstStyle/>
          <a:p>
            <a:fld id="{B3117202-BF74-42AE-8D02-7F3B00541D54}" type="datetimeFigureOut">
              <a:rPr lang="en-US" smtClean="0"/>
              <a:t>10-Nov-21</a:t>
            </a:fld>
            <a:endParaRPr lang="en-US"/>
          </a:p>
        </p:txBody>
      </p:sp>
      <p:sp>
        <p:nvSpPr>
          <p:cNvPr id="8" name="Footer Placeholder 7">
            <a:extLst>
              <a:ext uri="{FF2B5EF4-FFF2-40B4-BE49-F238E27FC236}">
                <a16:creationId xmlns:a16="http://schemas.microsoft.com/office/drawing/2014/main" id="{04F783A9-C4D7-4B02-B116-B67A269149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DF3DC8-C682-401D-90FC-5435E5C794CA}"/>
              </a:ext>
            </a:extLst>
          </p:cNvPr>
          <p:cNvSpPr>
            <a:spLocks noGrp="1"/>
          </p:cNvSpPr>
          <p:nvPr>
            <p:ph type="sldNum" sz="quarter" idx="12"/>
          </p:nvPr>
        </p:nvSpPr>
        <p:spPr/>
        <p:txBody>
          <a:bodyPr/>
          <a:lstStyle/>
          <a:p>
            <a:fld id="{EB0A71C9-CEC1-4A11-99F0-C3EC661E39E8}" type="slidenum">
              <a:rPr lang="en-US" smtClean="0"/>
              <a:t>‹#›</a:t>
            </a:fld>
            <a:endParaRPr lang="en-US"/>
          </a:p>
        </p:txBody>
      </p:sp>
    </p:spTree>
    <p:extLst>
      <p:ext uri="{BB962C8B-B14F-4D97-AF65-F5344CB8AC3E}">
        <p14:creationId xmlns:p14="http://schemas.microsoft.com/office/powerpoint/2010/main" val="95648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A0D0F-549B-43E3-B4C8-6B7FE1F294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05E7F0-59B6-467D-A726-E94CDE433636}"/>
              </a:ext>
            </a:extLst>
          </p:cNvPr>
          <p:cNvSpPr>
            <a:spLocks noGrp="1"/>
          </p:cNvSpPr>
          <p:nvPr>
            <p:ph type="dt" sz="half" idx="10"/>
          </p:nvPr>
        </p:nvSpPr>
        <p:spPr/>
        <p:txBody>
          <a:bodyPr/>
          <a:lstStyle/>
          <a:p>
            <a:fld id="{B3117202-BF74-42AE-8D02-7F3B00541D54}" type="datetimeFigureOut">
              <a:rPr lang="en-US" smtClean="0"/>
              <a:t>10-Nov-21</a:t>
            </a:fld>
            <a:endParaRPr lang="en-US"/>
          </a:p>
        </p:txBody>
      </p:sp>
      <p:sp>
        <p:nvSpPr>
          <p:cNvPr id="4" name="Footer Placeholder 3">
            <a:extLst>
              <a:ext uri="{FF2B5EF4-FFF2-40B4-BE49-F238E27FC236}">
                <a16:creationId xmlns:a16="http://schemas.microsoft.com/office/drawing/2014/main" id="{84495E80-1A21-4707-A608-096A5F458A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BA20A0-6B38-4244-A640-8911A98BC853}"/>
              </a:ext>
            </a:extLst>
          </p:cNvPr>
          <p:cNvSpPr>
            <a:spLocks noGrp="1"/>
          </p:cNvSpPr>
          <p:nvPr>
            <p:ph type="sldNum" sz="quarter" idx="12"/>
          </p:nvPr>
        </p:nvSpPr>
        <p:spPr/>
        <p:txBody>
          <a:bodyPr/>
          <a:lstStyle/>
          <a:p>
            <a:fld id="{EB0A71C9-CEC1-4A11-99F0-C3EC661E39E8}" type="slidenum">
              <a:rPr lang="en-US" smtClean="0"/>
              <a:t>‹#›</a:t>
            </a:fld>
            <a:endParaRPr lang="en-US"/>
          </a:p>
        </p:txBody>
      </p:sp>
    </p:spTree>
    <p:extLst>
      <p:ext uri="{BB962C8B-B14F-4D97-AF65-F5344CB8AC3E}">
        <p14:creationId xmlns:p14="http://schemas.microsoft.com/office/powerpoint/2010/main" val="1400930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5AB6B2-F7E6-4699-B7B5-F47320028B80}"/>
              </a:ext>
            </a:extLst>
          </p:cNvPr>
          <p:cNvSpPr>
            <a:spLocks noGrp="1"/>
          </p:cNvSpPr>
          <p:nvPr>
            <p:ph type="dt" sz="half" idx="10"/>
          </p:nvPr>
        </p:nvSpPr>
        <p:spPr/>
        <p:txBody>
          <a:bodyPr/>
          <a:lstStyle/>
          <a:p>
            <a:fld id="{B3117202-BF74-42AE-8D02-7F3B00541D54}" type="datetimeFigureOut">
              <a:rPr lang="en-US" smtClean="0"/>
              <a:t>10-Nov-21</a:t>
            </a:fld>
            <a:endParaRPr lang="en-US"/>
          </a:p>
        </p:txBody>
      </p:sp>
      <p:sp>
        <p:nvSpPr>
          <p:cNvPr id="3" name="Footer Placeholder 2">
            <a:extLst>
              <a:ext uri="{FF2B5EF4-FFF2-40B4-BE49-F238E27FC236}">
                <a16:creationId xmlns:a16="http://schemas.microsoft.com/office/drawing/2014/main" id="{CAE6EA50-BDA8-4851-A10B-77826406CF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11C93A-A700-45A1-A413-8024A300FC84}"/>
              </a:ext>
            </a:extLst>
          </p:cNvPr>
          <p:cNvSpPr>
            <a:spLocks noGrp="1"/>
          </p:cNvSpPr>
          <p:nvPr>
            <p:ph type="sldNum" sz="quarter" idx="12"/>
          </p:nvPr>
        </p:nvSpPr>
        <p:spPr/>
        <p:txBody>
          <a:bodyPr/>
          <a:lstStyle/>
          <a:p>
            <a:fld id="{EB0A71C9-CEC1-4A11-99F0-C3EC661E39E8}" type="slidenum">
              <a:rPr lang="en-US" smtClean="0"/>
              <a:t>‹#›</a:t>
            </a:fld>
            <a:endParaRPr lang="en-US"/>
          </a:p>
        </p:txBody>
      </p:sp>
    </p:spTree>
    <p:extLst>
      <p:ext uri="{BB962C8B-B14F-4D97-AF65-F5344CB8AC3E}">
        <p14:creationId xmlns:p14="http://schemas.microsoft.com/office/powerpoint/2010/main" val="4033447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F972C-031D-4CDC-9C8F-35748E138D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16452E-398F-481E-A569-ABA9D1B15B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48FBB5-B2BA-4B57-91B3-67A9D462FC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EAAD66-45A6-440E-A9FA-3C61AAFA267C}"/>
              </a:ext>
            </a:extLst>
          </p:cNvPr>
          <p:cNvSpPr>
            <a:spLocks noGrp="1"/>
          </p:cNvSpPr>
          <p:nvPr>
            <p:ph type="dt" sz="half" idx="10"/>
          </p:nvPr>
        </p:nvSpPr>
        <p:spPr/>
        <p:txBody>
          <a:bodyPr/>
          <a:lstStyle/>
          <a:p>
            <a:fld id="{B3117202-BF74-42AE-8D02-7F3B00541D54}" type="datetimeFigureOut">
              <a:rPr lang="en-US" smtClean="0"/>
              <a:t>10-Nov-21</a:t>
            </a:fld>
            <a:endParaRPr lang="en-US"/>
          </a:p>
        </p:txBody>
      </p:sp>
      <p:sp>
        <p:nvSpPr>
          <p:cNvPr id="6" name="Footer Placeholder 5">
            <a:extLst>
              <a:ext uri="{FF2B5EF4-FFF2-40B4-BE49-F238E27FC236}">
                <a16:creationId xmlns:a16="http://schemas.microsoft.com/office/drawing/2014/main" id="{22A9BB24-8F3A-4BC7-98B4-9A57FFD8F0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00CCDA-9658-4D12-AB79-5ED633EBAC40}"/>
              </a:ext>
            </a:extLst>
          </p:cNvPr>
          <p:cNvSpPr>
            <a:spLocks noGrp="1"/>
          </p:cNvSpPr>
          <p:nvPr>
            <p:ph type="sldNum" sz="quarter" idx="12"/>
          </p:nvPr>
        </p:nvSpPr>
        <p:spPr/>
        <p:txBody>
          <a:bodyPr/>
          <a:lstStyle/>
          <a:p>
            <a:fld id="{EB0A71C9-CEC1-4A11-99F0-C3EC661E39E8}" type="slidenum">
              <a:rPr lang="en-US" smtClean="0"/>
              <a:t>‹#›</a:t>
            </a:fld>
            <a:endParaRPr lang="en-US"/>
          </a:p>
        </p:txBody>
      </p:sp>
    </p:spTree>
    <p:extLst>
      <p:ext uri="{BB962C8B-B14F-4D97-AF65-F5344CB8AC3E}">
        <p14:creationId xmlns:p14="http://schemas.microsoft.com/office/powerpoint/2010/main" val="960016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CCBEF-52B1-41BE-B457-B8B8B7F386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469D73-7E99-4D5C-BDF5-9E74296AEE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8D436A-9D61-43D4-BCC5-1D5E321FF9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528C5E-CF7B-44AB-ACD4-325DDFBFDFC7}"/>
              </a:ext>
            </a:extLst>
          </p:cNvPr>
          <p:cNvSpPr>
            <a:spLocks noGrp="1"/>
          </p:cNvSpPr>
          <p:nvPr>
            <p:ph type="dt" sz="half" idx="10"/>
          </p:nvPr>
        </p:nvSpPr>
        <p:spPr/>
        <p:txBody>
          <a:bodyPr/>
          <a:lstStyle/>
          <a:p>
            <a:fld id="{B3117202-BF74-42AE-8D02-7F3B00541D54}" type="datetimeFigureOut">
              <a:rPr lang="en-US" smtClean="0"/>
              <a:t>10-Nov-21</a:t>
            </a:fld>
            <a:endParaRPr lang="en-US"/>
          </a:p>
        </p:txBody>
      </p:sp>
      <p:sp>
        <p:nvSpPr>
          <p:cNvPr id="6" name="Footer Placeholder 5">
            <a:extLst>
              <a:ext uri="{FF2B5EF4-FFF2-40B4-BE49-F238E27FC236}">
                <a16:creationId xmlns:a16="http://schemas.microsoft.com/office/drawing/2014/main" id="{71205F78-DDAE-432A-9D19-C2AF11C477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150758-9F20-40AE-8311-83ED3A5A083F}"/>
              </a:ext>
            </a:extLst>
          </p:cNvPr>
          <p:cNvSpPr>
            <a:spLocks noGrp="1"/>
          </p:cNvSpPr>
          <p:nvPr>
            <p:ph type="sldNum" sz="quarter" idx="12"/>
          </p:nvPr>
        </p:nvSpPr>
        <p:spPr/>
        <p:txBody>
          <a:bodyPr/>
          <a:lstStyle/>
          <a:p>
            <a:fld id="{EB0A71C9-CEC1-4A11-99F0-C3EC661E39E8}" type="slidenum">
              <a:rPr lang="en-US" smtClean="0"/>
              <a:t>‹#›</a:t>
            </a:fld>
            <a:endParaRPr lang="en-US"/>
          </a:p>
        </p:txBody>
      </p:sp>
    </p:spTree>
    <p:extLst>
      <p:ext uri="{BB962C8B-B14F-4D97-AF65-F5344CB8AC3E}">
        <p14:creationId xmlns:p14="http://schemas.microsoft.com/office/powerpoint/2010/main" val="1210250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FC1785-F984-4E6D-B6E1-66FB6EE749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264BCB-0477-4DB0-A1F9-A63F025AAE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86E7C8-02A6-4ECA-9DCF-C1CB30E64B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117202-BF74-42AE-8D02-7F3B00541D54}" type="datetimeFigureOut">
              <a:rPr lang="en-US" smtClean="0"/>
              <a:t>10-Nov-21</a:t>
            </a:fld>
            <a:endParaRPr lang="en-US"/>
          </a:p>
        </p:txBody>
      </p:sp>
      <p:sp>
        <p:nvSpPr>
          <p:cNvPr id="5" name="Footer Placeholder 4">
            <a:extLst>
              <a:ext uri="{FF2B5EF4-FFF2-40B4-BE49-F238E27FC236}">
                <a16:creationId xmlns:a16="http://schemas.microsoft.com/office/drawing/2014/main" id="{1FA061DA-53A4-4A3B-BD43-4A235AEF80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4C90CA-379B-4B47-804F-9A7F31B10C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A71C9-CEC1-4A11-99F0-C3EC661E39E8}" type="slidenum">
              <a:rPr lang="en-US" smtClean="0"/>
              <a:t>‹#›</a:t>
            </a:fld>
            <a:endParaRPr lang="en-US"/>
          </a:p>
        </p:txBody>
      </p:sp>
    </p:spTree>
    <p:extLst>
      <p:ext uri="{BB962C8B-B14F-4D97-AF65-F5344CB8AC3E}">
        <p14:creationId xmlns:p14="http://schemas.microsoft.com/office/powerpoint/2010/main" val="1375091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comments" Target="../comments/commen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comments" Target="../comments/commen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omments" Target="../comments/comment4.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webp"/><Relationship Id="rId1" Type="http://schemas.openxmlformats.org/officeDocument/2006/relationships/slideLayout" Target="../slideLayouts/slideLayout6.xml"/><Relationship Id="rId5" Type="http://schemas.openxmlformats.org/officeDocument/2006/relationships/comments" Target="../comments/commen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342CB-FD44-42C4-A808-F40CD61163AE}"/>
              </a:ext>
            </a:extLst>
          </p:cNvPr>
          <p:cNvSpPr>
            <a:spLocks noGrp="1"/>
          </p:cNvSpPr>
          <p:nvPr>
            <p:ph type="ctrTitle"/>
          </p:nvPr>
        </p:nvSpPr>
        <p:spPr/>
        <p:txBody>
          <a:bodyPr/>
          <a:lstStyle/>
          <a:p>
            <a:r>
              <a:rPr lang="en-US" dirty="0"/>
              <a:t>Peregrine Web Traffic Increase Strategy</a:t>
            </a:r>
          </a:p>
        </p:txBody>
      </p:sp>
      <p:sp>
        <p:nvSpPr>
          <p:cNvPr id="3" name="Subtitle 2">
            <a:extLst>
              <a:ext uri="{FF2B5EF4-FFF2-40B4-BE49-F238E27FC236}">
                <a16:creationId xmlns:a16="http://schemas.microsoft.com/office/drawing/2014/main" id="{4F73A4ED-8E01-43E0-BB21-FBCA7182D5A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5251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47F9E-67D5-4361-80FC-6A3567226694}"/>
              </a:ext>
            </a:extLst>
          </p:cNvPr>
          <p:cNvSpPr>
            <a:spLocks noGrp="1"/>
          </p:cNvSpPr>
          <p:nvPr>
            <p:ph type="title"/>
          </p:nvPr>
        </p:nvSpPr>
        <p:spPr/>
        <p:txBody>
          <a:bodyPr/>
          <a:lstStyle/>
          <a:p>
            <a:endParaRPr lang="en-US"/>
          </a:p>
        </p:txBody>
      </p:sp>
      <p:pic>
        <p:nvPicPr>
          <p:cNvPr id="8" name="Picture 7">
            <a:extLst>
              <a:ext uri="{FF2B5EF4-FFF2-40B4-BE49-F238E27FC236}">
                <a16:creationId xmlns:a16="http://schemas.microsoft.com/office/drawing/2014/main" id="{AF77374A-719D-421E-8575-C47AAB89E10C}"/>
              </a:ext>
            </a:extLst>
          </p:cNvPr>
          <p:cNvPicPr>
            <a:picLocks noChangeAspect="1"/>
          </p:cNvPicPr>
          <p:nvPr/>
        </p:nvPicPr>
        <p:blipFill>
          <a:blip r:embed="rId2"/>
          <a:stretch>
            <a:fillRect/>
          </a:stretch>
        </p:blipFill>
        <p:spPr>
          <a:xfrm>
            <a:off x="1499546" y="828312"/>
            <a:ext cx="9192908" cy="5201376"/>
          </a:xfrm>
          <a:prstGeom prst="rect">
            <a:avLst/>
          </a:prstGeom>
        </p:spPr>
      </p:pic>
    </p:spTree>
    <p:extLst>
      <p:ext uri="{BB962C8B-B14F-4D97-AF65-F5344CB8AC3E}">
        <p14:creationId xmlns:p14="http://schemas.microsoft.com/office/powerpoint/2010/main" val="3435409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E9A0E-5AA3-4F4A-AA0E-9A305F679770}"/>
              </a:ext>
            </a:extLst>
          </p:cNvPr>
          <p:cNvSpPr>
            <a:spLocks noGrp="1"/>
          </p:cNvSpPr>
          <p:nvPr>
            <p:ph type="title"/>
          </p:nvPr>
        </p:nvSpPr>
        <p:spPr/>
        <p:txBody>
          <a:bodyPr/>
          <a:lstStyle/>
          <a:p>
            <a:r>
              <a:rPr lang="en-US" dirty="0"/>
              <a:t>Why has new traffic dropped off</a:t>
            </a:r>
          </a:p>
        </p:txBody>
      </p:sp>
      <p:sp>
        <p:nvSpPr>
          <p:cNvPr id="3" name="Content Placeholder 2">
            <a:extLst>
              <a:ext uri="{FF2B5EF4-FFF2-40B4-BE49-F238E27FC236}">
                <a16:creationId xmlns:a16="http://schemas.microsoft.com/office/drawing/2014/main" id="{21AF7372-4B56-45F9-A3FE-9133CB903090}"/>
              </a:ext>
            </a:extLst>
          </p:cNvPr>
          <p:cNvSpPr>
            <a:spLocks noGrp="1"/>
          </p:cNvSpPr>
          <p:nvPr>
            <p:ph idx="1"/>
          </p:nvPr>
        </p:nvSpPr>
        <p:spPr/>
        <p:txBody>
          <a:bodyPr/>
          <a:lstStyle/>
          <a:p>
            <a:r>
              <a:rPr lang="en-US" dirty="0"/>
              <a:t>“Ah, looks like this is stuff I already know; no need to bother with the website”</a:t>
            </a:r>
          </a:p>
          <a:p>
            <a:r>
              <a:rPr lang="en-US" dirty="0"/>
              <a:t>“Hmmm… nothing has changed on the website. No need to dig further”</a:t>
            </a:r>
          </a:p>
        </p:txBody>
      </p:sp>
    </p:spTree>
    <p:extLst>
      <p:ext uri="{BB962C8B-B14F-4D97-AF65-F5344CB8AC3E}">
        <p14:creationId xmlns:p14="http://schemas.microsoft.com/office/powerpoint/2010/main" val="2840580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1CB555-4559-4C17-8E61-162BBE4BB3DD}"/>
              </a:ext>
            </a:extLst>
          </p:cNvPr>
          <p:cNvSpPr>
            <a:spLocks noGrp="1"/>
          </p:cNvSpPr>
          <p:nvPr>
            <p:ph type="title"/>
          </p:nvPr>
        </p:nvSpPr>
        <p:spPr/>
        <p:txBody>
          <a:bodyPr/>
          <a:lstStyle/>
          <a:p>
            <a:r>
              <a:rPr lang="en-US" dirty="0"/>
              <a:t>Create a reason to visit!</a:t>
            </a:r>
          </a:p>
        </p:txBody>
      </p:sp>
      <p:pic>
        <p:nvPicPr>
          <p:cNvPr id="5" name="Picture 4">
            <a:extLst>
              <a:ext uri="{FF2B5EF4-FFF2-40B4-BE49-F238E27FC236}">
                <a16:creationId xmlns:a16="http://schemas.microsoft.com/office/drawing/2014/main" id="{87D78210-3E90-4FB7-9FC2-F04043A78962}"/>
              </a:ext>
            </a:extLst>
          </p:cNvPr>
          <p:cNvPicPr>
            <a:picLocks noChangeAspect="1"/>
          </p:cNvPicPr>
          <p:nvPr/>
        </p:nvPicPr>
        <p:blipFill>
          <a:blip r:embed="rId2"/>
          <a:stretch>
            <a:fillRect/>
          </a:stretch>
        </p:blipFill>
        <p:spPr>
          <a:xfrm>
            <a:off x="1258843" y="2103437"/>
            <a:ext cx="1360088" cy="1325563"/>
          </a:xfrm>
          <a:prstGeom prst="rect">
            <a:avLst/>
          </a:prstGeom>
        </p:spPr>
      </p:pic>
      <p:sp>
        <p:nvSpPr>
          <p:cNvPr id="6" name="TextBox 5">
            <a:extLst>
              <a:ext uri="{FF2B5EF4-FFF2-40B4-BE49-F238E27FC236}">
                <a16:creationId xmlns:a16="http://schemas.microsoft.com/office/drawing/2014/main" id="{AA041083-6397-478F-A122-0CB7AFCAEA91}"/>
              </a:ext>
            </a:extLst>
          </p:cNvPr>
          <p:cNvSpPr txBox="1"/>
          <p:nvPr/>
        </p:nvSpPr>
        <p:spPr>
          <a:xfrm>
            <a:off x="838201" y="3604846"/>
            <a:ext cx="2485292" cy="1200329"/>
          </a:xfrm>
          <a:prstGeom prst="rect">
            <a:avLst/>
          </a:prstGeom>
          <a:noFill/>
        </p:spPr>
        <p:txBody>
          <a:bodyPr wrap="square" rtlCol="0">
            <a:spAutoFit/>
          </a:bodyPr>
          <a:lstStyle/>
          <a:p>
            <a:pPr algn="ctr"/>
            <a:r>
              <a:rPr lang="en-US" b="1" dirty="0"/>
              <a:t>“Peregrine Completes 30</a:t>
            </a:r>
            <a:r>
              <a:rPr lang="en-US" b="1" baseline="30000" dirty="0"/>
              <a:t>th</a:t>
            </a:r>
            <a:r>
              <a:rPr lang="en-US" b="1" dirty="0"/>
              <a:t> STC project”</a:t>
            </a:r>
          </a:p>
          <a:p>
            <a:r>
              <a:rPr lang="en-US" dirty="0"/>
              <a:t>- Come see a review of our featured projects!</a:t>
            </a:r>
          </a:p>
        </p:txBody>
      </p:sp>
      <p:pic>
        <p:nvPicPr>
          <p:cNvPr id="8" name="Picture 7">
            <a:extLst>
              <a:ext uri="{FF2B5EF4-FFF2-40B4-BE49-F238E27FC236}">
                <a16:creationId xmlns:a16="http://schemas.microsoft.com/office/drawing/2014/main" id="{CAC2E7D4-5A60-4E90-8E03-DDEB61F45D7A}"/>
              </a:ext>
            </a:extLst>
          </p:cNvPr>
          <p:cNvPicPr>
            <a:picLocks noChangeAspect="1"/>
          </p:cNvPicPr>
          <p:nvPr/>
        </p:nvPicPr>
        <p:blipFill>
          <a:blip r:embed="rId3"/>
          <a:stretch>
            <a:fillRect/>
          </a:stretch>
        </p:blipFill>
        <p:spPr>
          <a:xfrm>
            <a:off x="5031347" y="1391893"/>
            <a:ext cx="2627782" cy="2052825"/>
          </a:xfrm>
          <a:prstGeom prst="rect">
            <a:avLst/>
          </a:prstGeom>
        </p:spPr>
      </p:pic>
      <p:sp>
        <p:nvSpPr>
          <p:cNvPr id="9" name="Rectangle 8">
            <a:extLst>
              <a:ext uri="{FF2B5EF4-FFF2-40B4-BE49-F238E27FC236}">
                <a16:creationId xmlns:a16="http://schemas.microsoft.com/office/drawing/2014/main" id="{09CF1195-DBEC-43EB-8F1E-A1D9D363CD50}"/>
              </a:ext>
            </a:extLst>
          </p:cNvPr>
          <p:cNvSpPr/>
          <p:nvPr/>
        </p:nvSpPr>
        <p:spPr>
          <a:xfrm>
            <a:off x="5785471" y="2103437"/>
            <a:ext cx="1236371" cy="2189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Featured Project</a:t>
            </a:r>
          </a:p>
        </p:txBody>
      </p:sp>
      <p:pic>
        <p:nvPicPr>
          <p:cNvPr id="11" name="Picture 10">
            <a:extLst>
              <a:ext uri="{FF2B5EF4-FFF2-40B4-BE49-F238E27FC236}">
                <a16:creationId xmlns:a16="http://schemas.microsoft.com/office/drawing/2014/main" id="{455B0B65-006E-417F-BDCE-8C03126FE7A3}"/>
              </a:ext>
            </a:extLst>
          </p:cNvPr>
          <p:cNvPicPr>
            <a:picLocks noChangeAspect="1"/>
          </p:cNvPicPr>
          <p:nvPr/>
        </p:nvPicPr>
        <p:blipFill>
          <a:blip r:embed="rId4"/>
          <a:stretch>
            <a:fillRect/>
          </a:stretch>
        </p:blipFill>
        <p:spPr>
          <a:xfrm>
            <a:off x="7491556" y="3766692"/>
            <a:ext cx="4511555" cy="2472776"/>
          </a:xfrm>
          <a:prstGeom prst="rect">
            <a:avLst/>
          </a:prstGeom>
        </p:spPr>
      </p:pic>
      <p:cxnSp>
        <p:nvCxnSpPr>
          <p:cNvPr id="13" name="Straight Arrow Connector 12">
            <a:extLst>
              <a:ext uri="{FF2B5EF4-FFF2-40B4-BE49-F238E27FC236}">
                <a16:creationId xmlns:a16="http://schemas.microsoft.com/office/drawing/2014/main" id="{79F55F1D-0526-49D0-B671-21BFBD6FAC2E}"/>
              </a:ext>
            </a:extLst>
          </p:cNvPr>
          <p:cNvCxnSpPr>
            <a:stCxn id="6" idx="3"/>
          </p:cNvCxnSpPr>
          <p:nvPr/>
        </p:nvCxnSpPr>
        <p:spPr>
          <a:xfrm flipV="1">
            <a:off x="3323493" y="2766218"/>
            <a:ext cx="1570479" cy="1438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3A1E8E1-22F1-46A0-9207-0A1A096E9832}"/>
              </a:ext>
            </a:extLst>
          </p:cNvPr>
          <p:cNvCxnSpPr>
            <a:cxnSpLocks/>
            <a:endCxn id="11" idx="0"/>
          </p:cNvCxnSpPr>
          <p:nvPr/>
        </p:nvCxnSpPr>
        <p:spPr>
          <a:xfrm>
            <a:off x="7160654" y="2212907"/>
            <a:ext cx="2586680" cy="1553785"/>
          </a:xfrm>
          <a:prstGeom prst="straightConnector1">
            <a:avLst/>
          </a:prstGeom>
          <a:ln w="762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3F82BD1D-C129-4C98-A780-50DFC942BB3B}"/>
              </a:ext>
            </a:extLst>
          </p:cNvPr>
          <p:cNvPicPr>
            <a:picLocks noChangeAspect="1"/>
          </p:cNvPicPr>
          <p:nvPr/>
        </p:nvPicPr>
        <p:blipFill>
          <a:blip r:embed="rId5"/>
          <a:stretch>
            <a:fillRect/>
          </a:stretch>
        </p:blipFill>
        <p:spPr>
          <a:xfrm>
            <a:off x="8381556" y="406279"/>
            <a:ext cx="3290888" cy="1847850"/>
          </a:xfrm>
          <a:prstGeom prst="rect">
            <a:avLst/>
          </a:prstGeom>
        </p:spPr>
      </p:pic>
      <p:cxnSp>
        <p:nvCxnSpPr>
          <p:cNvPr id="19" name="Straight Arrow Connector 18">
            <a:extLst>
              <a:ext uri="{FF2B5EF4-FFF2-40B4-BE49-F238E27FC236}">
                <a16:creationId xmlns:a16="http://schemas.microsoft.com/office/drawing/2014/main" id="{98459110-29B1-4CAD-9E82-0472A951722F}"/>
              </a:ext>
            </a:extLst>
          </p:cNvPr>
          <p:cNvCxnSpPr>
            <a:cxnSpLocks/>
          </p:cNvCxnSpPr>
          <p:nvPr/>
        </p:nvCxnSpPr>
        <p:spPr>
          <a:xfrm flipV="1">
            <a:off x="7160654" y="837127"/>
            <a:ext cx="1068946" cy="953684"/>
          </a:xfrm>
          <a:prstGeom prst="straightConnector1">
            <a:avLst/>
          </a:prstGeom>
          <a:ln w="762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25ADAD3-A660-4D23-8B0A-F6089077C451}"/>
              </a:ext>
            </a:extLst>
          </p:cNvPr>
          <p:cNvSpPr txBox="1"/>
          <p:nvPr/>
        </p:nvSpPr>
        <p:spPr>
          <a:xfrm>
            <a:off x="8891779" y="2233639"/>
            <a:ext cx="2462021" cy="369332"/>
          </a:xfrm>
          <a:prstGeom prst="rect">
            <a:avLst/>
          </a:prstGeom>
          <a:noFill/>
        </p:spPr>
        <p:txBody>
          <a:bodyPr wrap="none" rtlCol="0">
            <a:spAutoFit/>
          </a:bodyPr>
          <a:lstStyle/>
          <a:p>
            <a:r>
              <a:rPr lang="en-US" dirty="0"/>
              <a:t>Video describing project</a:t>
            </a:r>
          </a:p>
        </p:txBody>
      </p:sp>
    </p:spTree>
    <p:extLst>
      <p:ext uri="{BB962C8B-B14F-4D97-AF65-F5344CB8AC3E}">
        <p14:creationId xmlns:p14="http://schemas.microsoft.com/office/powerpoint/2010/main" val="536968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1CB555-4559-4C17-8E61-162BBE4BB3DD}"/>
              </a:ext>
            </a:extLst>
          </p:cNvPr>
          <p:cNvSpPr>
            <a:spLocks noGrp="1"/>
          </p:cNvSpPr>
          <p:nvPr>
            <p:ph type="title"/>
          </p:nvPr>
        </p:nvSpPr>
        <p:spPr/>
        <p:txBody>
          <a:bodyPr/>
          <a:lstStyle/>
          <a:p>
            <a:r>
              <a:rPr lang="en-US" dirty="0"/>
              <a:t>Create a reason to visit!</a:t>
            </a:r>
          </a:p>
        </p:txBody>
      </p:sp>
      <p:pic>
        <p:nvPicPr>
          <p:cNvPr id="5" name="Picture 4">
            <a:extLst>
              <a:ext uri="{FF2B5EF4-FFF2-40B4-BE49-F238E27FC236}">
                <a16:creationId xmlns:a16="http://schemas.microsoft.com/office/drawing/2014/main" id="{87D78210-3E90-4FB7-9FC2-F04043A78962}"/>
              </a:ext>
            </a:extLst>
          </p:cNvPr>
          <p:cNvPicPr>
            <a:picLocks noChangeAspect="1"/>
          </p:cNvPicPr>
          <p:nvPr/>
        </p:nvPicPr>
        <p:blipFill>
          <a:blip r:embed="rId2"/>
          <a:stretch>
            <a:fillRect/>
          </a:stretch>
        </p:blipFill>
        <p:spPr>
          <a:xfrm>
            <a:off x="1258843" y="2103437"/>
            <a:ext cx="1360088" cy="1325563"/>
          </a:xfrm>
          <a:prstGeom prst="rect">
            <a:avLst/>
          </a:prstGeom>
        </p:spPr>
      </p:pic>
      <p:sp>
        <p:nvSpPr>
          <p:cNvPr id="6" name="TextBox 5">
            <a:extLst>
              <a:ext uri="{FF2B5EF4-FFF2-40B4-BE49-F238E27FC236}">
                <a16:creationId xmlns:a16="http://schemas.microsoft.com/office/drawing/2014/main" id="{AA041083-6397-478F-A122-0CB7AFCAEA91}"/>
              </a:ext>
            </a:extLst>
          </p:cNvPr>
          <p:cNvSpPr txBox="1"/>
          <p:nvPr/>
        </p:nvSpPr>
        <p:spPr>
          <a:xfrm>
            <a:off x="838201" y="3604846"/>
            <a:ext cx="2485292" cy="646331"/>
          </a:xfrm>
          <a:prstGeom prst="rect">
            <a:avLst/>
          </a:prstGeom>
          <a:noFill/>
        </p:spPr>
        <p:txBody>
          <a:bodyPr wrap="square" rtlCol="0">
            <a:spAutoFit/>
          </a:bodyPr>
          <a:lstStyle/>
          <a:p>
            <a:pPr algn="ctr"/>
            <a:r>
              <a:rPr lang="en-US" b="1" dirty="0"/>
              <a:t>“Peregrine Receives ODA”</a:t>
            </a:r>
            <a:endParaRPr lang="en-US" dirty="0"/>
          </a:p>
        </p:txBody>
      </p:sp>
      <p:pic>
        <p:nvPicPr>
          <p:cNvPr id="8" name="Picture 7">
            <a:extLst>
              <a:ext uri="{FF2B5EF4-FFF2-40B4-BE49-F238E27FC236}">
                <a16:creationId xmlns:a16="http://schemas.microsoft.com/office/drawing/2014/main" id="{CAC2E7D4-5A60-4E90-8E03-DDEB61F45D7A}"/>
              </a:ext>
            </a:extLst>
          </p:cNvPr>
          <p:cNvPicPr>
            <a:picLocks noChangeAspect="1"/>
          </p:cNvPicPr>
          <p:nvPr/>
        </p:nvPicPr>
        <p:blipFill>
          <a:blip r:embed="rId3"/>
          <a:stretch>
            <a:fillRect/>
          </a:stretch>
        </p:blipFill>
        <p:spPr>
          <a:xfrm>
            <a:off x="5031347" y="1391893"/>
            <a:ext cx="2627782" cy="2052825"/>
          </a:xfrm>
          <a:prstGeom prst="rect">
            <a:avLst/>
          </a:prstGeom>
        </p:spPr>
      </p:pic>
      <p:sp>
        <p:nvSpPr>
          <p:cNvPr id="9" name="Rectangle 8">
            <a:extLst>
              <a:ext uri="{FF2B5EF4-FFF2-40B4-BE49-F238E27FC236}">
                <a16:creationId xmlns:a16="http://schemas.microsoft.com/office/drawing/2014/main" id="{09CF1195-DBEC-43EB-8F1E-A1D9D363CD50}"/>
              </a:ext>
            </a:extLst>
          </p:cNvPr>
          <p:cNvSpPr/>
          <p:nvPr/>
        </p:nvSpPr>
        <p:spPr>
          <a:xfrm>
            <a:off x="5785471" y="2103437"/>
            <a:ext cx="1236371" cy="2189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Yeah! ODA!!!</a:t>
            </a:r>
          </a:p>
        </p:txBody>
      </p:sp>
      <p:cxnSp>
        <p:nvCxnSpPr>
          <p:cNvPr id="13" name="Straight Arrow Connector 12">
            <a:extLst>
              <a:ext uri="{FF2B5EF4-FFF2-40B4-BE49-F238E27FC236}">
                <a16:creationId xmlns:a16="http://schemas.microsoft.com/office/drawing/2014/main" id="{79F55F1D-0526-49D0-B671-21BFBD6FAC2E}"/>
              </a:ext>
            </a:extLst>
          </p:cNvPr>
          <p:cNvCxnSpPr>
            <a:stCxn id="6" idx="3"/>
          </p:cNvCxnSpPr>
          <p:nvPr/>
        </p:nvCxnSpPr>
        <p:spPr>
          <a:xfrm flipV="1">
            <a:off x="3323493" y="2766220"/>
            <a:ext cx="1570479" cy="1161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3A1E8E1-22F1-46A0-9207-0A1A096E9832}"/>
              </a:ext>
            </a:extLst>
          </p:cNvPr>
          <p:cNvCxnSpPr>
            <a:cxnSpLocks/>
          </p:cNvCxnSpPr>
          <p:nvPr/>
        </p:nvCxnSpPr>
        <p:spPr>
          <a:xfrm flipV="1">
            <a:off x="7119913" y="1690688"/>
            <a:ext cx="1967206" cy="443707"/>
          </a:xfrm>
          <a:prstGeom prst="straightConnector1">
            <a:avLst/>
          </a:prstGeom>
          <a:ln w="762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C6F2E4D-EFCA-45AD-B2B5-CD737389CAEF}"/>
              </a:ext>
            </a:extLst>
          </p:cNvPr>
          <p:cNvSpPr/>
          <p:nvPr/>
        </p:nvSpPr>
        <p:spPr>
          <a:xfrm>
            <a:off x="9324304" y="1027906"/>
            <a:ext cx="196720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ODA does this</a:t>
            </a:r>
          </a:p>
        </p:txBody>
      </p:sp>
      <p:sp>
        <p:nvSpPr>
          <p:cNvPr id="7" name="Rectangle 6">
            <a:extLst>
              <a:ext uri="{FF2B5EF4-FFF2-40B4-BE49-F238E27FC236}">
                <a16:creationId xmlns:a16="http://schemas.microsoft.com/office/drawing/2014/main" id="{9FF443E7-97DC-4030-A140-24216E375941}"/>
              </a:ext>
            </a:extLst>
          </p:cNvPr>
          <p:cNvSpPr/>
          <p:nvPr/>
        </p:nvSpPr>
        <p:spPr>
          <a:xfrm>
            <a:off x="9324304" y="2766220"/>
            <a:ext cx="1967206" cy="1020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ODA saves you BIG BUCKS</a:t>
            </a:r>
          </a:p>
        </p:txBody>
      </p:sp>
    </p:spTree>
    <p:extLst>
      <p:ext uri="{BB962C8B-B14F-4D97-AF65-F5344CB8AC3E}">
        <p14:creationId xmlns:p14="http://schemas.microsoft.com/office/powerpoint/2010/main" val="549076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1CB555-4559-4C17-8E61-162BBE4BB3DD}"/>
              </a:ext>
            </a:extLst>
          </p:cNvPr>
          <p:cNvSpPr>
            <a:spLocks noGrp="1"/>
          </p:cNvSpPr>
          <p:nvPr>
            <p:ph type="title"/>
          </p:nvPr>
        </p:nvSpPr>
        <p:spPr/>
        <p:txBody>
          <a:bodyPr/>
          <a:lstStyle/>
          <a:p>
            <a:r>
              <a:rPr lang="en-US" dirty="0"/>
              <a:t>Create a reason to visit!</a:t>
            </a:r>
          </a:p>
        </p:txBody>
      </p:sp>
      <p:sp>
        <p:nvSpPr>
          <p:cNvPr id="6" name="TextBox 5">
            <a:extLst>
              <a:ext uri="{FF2B5EF4-FFF2-40B4-BE49-F238E27FC236}">
                <a16:creationId xmlns:a16="http://schemas.microsoft.com/office/drawing/2014/main" id="{AA041083-6397-478F-A122-0CB7AFCAEA91}"/>
              </a:ext>
            </a:extLst>
          </p:cNvPr>
          <p:cNvSpPr txBox="1"/>
          <p:nvPr/>
        </p:nvSpPr>
        <p:spPr>
          <a:xfrm>
            <a:off x="838201" y="3604846"/>
            <a:ext cx="2485292" cy="646331"/>
          </a:xfrm>
          <a:prstGeom prst="rect">
            <a:avLst/>
          </a:prstGeom>
          <a:noFill/>
        </p:spPr>
        <p:txBody>
          <a:bodyPr wrap="square" rtlCol="0">
            <a:spAutoFit/>
          </a:bodyPr>
          <a:lstStyle/>
          <a:p>
            <a:pPr algn="ctr"/>
            <a:r>
              <a:rPr lang="en-US" b="1" dirty="0"/>
              <a:t>“Peregrine Member Feature”</a:t>
            </a:r>
            <a:endParaRPr lang="en-US" dirty="0"/>
          </a:p>
        </p:txBody>
      </p:sp>
      <p:pic>
        <p:nvPicPr>
          <p:cNvPr id="8" name="Picture 7">
            <a:extLst>
              <a:ext uri="{FF2B5EF4-FFF2-40B4-BE49-F238E27FC236}">
                <a16:creationId xmlns:a16="http://schemas.microsoft.com/office/drawing/2014/main" id="{CAC2E7D4-5A60-4E90-8E03-DDEB61F45D7A}"/>
              </a:ext>
            </a:extLst>
          </p:cNvPr>
          <p:cNvPicPr>
            <a:picLocks noChangeAspect="1"/>
          </p:cNvPicPr>
          <p:nvPr/>
        </p:nvPicPr>
        <p:blipFill>
          <a:blip r:embed="rId2"/>
          <a:stretch>
            <a:fillRect/>
          </a:stretch>
        </p:blipFill>
        <p:spPr>
          <a:xfrm>
            <a:off x="5031347" y="1391893"/>
            <a:ext cx="2627782" cy="2052825"/>
          </a:xfrm>
          <a:prstGeom prst="rect">
            <a:avLst/>
          </a:prstGeom>
        </p:spPr>
      </p:pic>
      <p:sp>
        <p:nvSpPr>
          <p:cNvPr id="9" name="Rectangle 8">
            <a:extLst>
              <a:ext uri="{FF2B5EF4-FFF2-40B4-BE49-F238E27FC236}">
                <a16:creationId xmlns:a16="http://schemas.microsoft.com/office/drawing/2014/main" id="{09CF1195-DBEC-43EB-8F1E-A1D9D363CD50}"/>
              </a:ext>
            </a:extLst>
          </p:cNvPr>
          <p:cNvSpPr/>
          <p:nvPr/>
        </p:nvSpPr>
        <p:spPr>
          <a:xfrm>
            <a:off x="5785471" y="2103437"/>
            <a:ext cx="1236371" cy="2189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Yeah! ODA!!!</a:t>
            </a:r>
          </a:p>
        </p:txBody>
      </p:sp>
      <p:cxnSp>
        <p:nvCxnSpPr>
          <p:cNvPr id="13" name="Straight Arrow Connector 12">
            <a:extLst>
              <a:ext uri="{FF2B5EF4-FFF2-40B4-BE49-F238E27FC236}">
                <a16:creationId xmlns:a16="http://schemas.microsoft.com/office/drawing/2014/main" id="{79F55F1D-0526-49D0-B671-21BFBD6FAC2E}"/>
              </a:ext>
            </a:extLst>
          </p:cNvPr>
          <p:cNvCxnSpPr>
            <a:stCxn id="6" idx="3"/>
          </p:cNvCxnSpPr>
          <p:nvPr/>
        </p:nvCxnSpPr>
        <p:spPr>
          <a:xfrm flipV="1">
            <a:off x="3323493" y="2766220"/>
            <a:ext cx="1570479" cy="1161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3A1E8E1-22F1-46A0-9207-0A1A096E9832}"/>
              </a:ext>
            </a:extLst>
          </p:cNvPr>
          <p:cNvCxnSpPr>
            <a:cxnSpLocks/>
          </p:cNvCxnSpPr>
          <p:nvPr/>
        </p:nvCxnSpPr>
        <p:spPr>
          <a:xfrm flipV="1">
            <a:off x="7119913" y="1690688"/>
            <a:ext cx="1967206" cy="443707"/>
          </a:xfrm>
          <a:prstGeom prst="straightConnector1">
            <a:avLst/>
          </a:prstGeom>
          <a:ln w="762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C6F2E4D-EFCA-45AD-B2B5-CD737389CAEF}"/>
              </a:ext>
            </a:extLst>
          </p:cNvPr>
          <p:cNvSpPr/>
          <p:nvPr/>
        </p:nvSpPr>
        <p:spPr>
          <a:xfrm>
            <a:off x="9324304" y="1027906"/>
            <a:ext cx="196720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ODA does this</a:t>
            </a:r>
          </a:p>
        </p:txBody>
      </p:sp>
      <p:sp>
        <p:nvSpPr>
          <p:cNvPr id="7" name="Rectangle 6">
            <a:extLst>
              <a:ext uri="{FF2B5EF4-FFF2-40B4-BE49-F238E27FC236}">
                <a16:creationId xmlns:a16="http://schemas.microsoft.com/office/drawing/2014/main" id="{9FF443E7-97DC-4030-A140-24216E375941}"/>
              </a:ext>
            </a:extLst>
          </p:cNvPr>
          <p:cNvSpPr/>
          <p:nvPr/>
        </p:nvSpPr>
        <p:spPr>
          <a:xfrm>
            <a:off x="9324304" y="2766220"/>
            <a:ext cx="1967206" cy="1020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ODA saves you BIG BUCKS</a:t>
            </a:r>
          </a:p>
        </p:txBody>
      </p:sp>
      <p:pic>
        <p:nvPicPr>
          <p:cNvPr id="2" name="Picture 1">
            <a:extLst>
              <a:ext uri="{FF2B5EF4-FFF2-40B4-BE49-F238E27FC236}">
                <a16:creationId xmlns:a16="http://schemas.microsoft.com/office/drawing/2014/main" id="{799CE394-7B02-4C5F-9C19-18465D107046}"/>
              </a:ext>
            </a:extLst>
          </p:cNvPr>
          <p:cNvPicPr>
            <a:picLocks noChangeAspect="1"/>
          </p:cNvPicPr>
          <p:nvPr/>
        </p:nvPicPr>
        <p:blipFill>
          <a:blip r:embed="rId3"/>
          <a:stretch>
            <a:fillRect/>
          </a:stretch>
        </p:blipFill>
        <p:spPr>
          <a:xfrm>
            <a:off x="1196931" y="1699846"/>
            <a:ext cx="1619250" cy="1905000"/>
          </a:xfrm>
          <a:prstGeom prst="rect">
            <a:avLst/>
          </a:prstGeom>
        </p:spPr>
      </p:pic>
      <p:sp>
        <p:nvSpPr>
          <p:cNvPr id="10" name="Rectangle 9">
            <a:extLst>
              <a:ext uri="{FF2B5EF4-FFF2-40B4-BE49-F238E27FC236}">
                <a16:creationId xmlns:a16="http://schemas.microsoft.com/office/drawing/2014/main" id="{50DDDC7B-061E-49A4-97BA-3A6DBE88A890}"/>
              </a:ext>
            </a:extLst>
          </p:cNvPr>
          <p:cNvSpPr/>
          <p:nvPr/>
        </p:nvSpPr>
        <p:spPr>
          <a:xfrm>
            <a:off x="1651479" y="3007965"/>
            <a:ext cx="1030310" cy="4917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t>Peregrine ODA!</a:t>
            </a:r>
          </a:p>
        </p:txBody>
      </p:sp>
      <p:sp>
        <p:nvSpPr>
          <p:cNvPr id="15" name="Rectangle 14">
            <a:extLst>
              <a:ext uri="{FF2B5EF4-FFF2-40B4-BE49-F238E27FC236}">
                <a16:creationId xmlns:a16="http://schemas.microsoft.com/office/drawing/2014/main" id="{363E77A9-98C4-4E10-886B-0BA645767D40}"/>
              </a:ext>
            </a:extLst>
          </p:cNvPr>
          <p:cNvSpPr/>
          <p:nvPr/>
        </p:nvSpPr>
        <p:spPr>
          <a:xfrm>
            <a:off x="5401284" y="2555137"/>
            <a:ext cx="1236371" cy="2189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Featured Project</a:t>
            </a:r>
          </a:p>
        </p:txBody>
      </p:sp>
      <p:pic>
        <p:nvPicPr>
          <p:cNvPr id="16" name="Picture 15">
            <a:extLst>
              <a:ext uri="{FF2B5EF4-FFF2-40B4-BE49-F238E27FC236}">
                <a16:creationId xmlns:a16="http://schemas.microsoft.com/office/drawing/2014/main" id="{A4228899-41C2-47D2-9610-ED1DAE3373A7}"/>
              </a:ext>
            </a:extLst>
          </p:cNvPr>
          <p:cNvPicPr>
            <a:picLocks noChangeAspect="1"/>
          </p:cNvPicPr>
          <p:nvPr/>
        </p:nvPicPr>
        <p:blipFill>
          <a:blip r:embed="rId4"/>
          <a:stretch>
            <a:fillRect/>
          </a:stretch>
        </p:blipFill>
        <p:spPr>
          <a:xfrm>
            <a:off x="3630033" y="4520250"/>
            <a:ext cx="2717269" cy="1489331"/>
          </a:xfrm>
          <a:prstGeom prst="rect">
            <a:avLst/>
          </a:prstGeom>
        </p:spPr>
      </p:pic>
      <p:cxnSp>
        <p:nvCxnSpPr>
          <p:cNvPr id="17" name="Straight Arrow Connector 16">
            <a:extLst>
              <a:ext uri="{FF2B5EF4-FFF2-40B4-BE49-F238E27FC236}">
                <a16:creationId xmlns:a16="http://schemas.microsoft.com/office/drawing/2014/main" id="{0DFA582E-AF6B-4120-A3AE-B665E71CEA76}"/>
              </a:ext>
            </a:extLst>
          </p:cNvPr>
          <p:cNvCxnSpPr>
            <a:cxnSpLocks/>
            <a:endCxn id="16" idx="0"/>
          </p:cNvCxnSpPr>
          <p:nvPr/>
        </p:nvCxnSpPr>
        <p:spPr>
          <a:xfrm flipH="1">
            <a:off x="4988668" y="3006837"/>
            <a:ext cx="1030801" cy="1513413"/>
          </a:xfrm>
          <a:prstGeom prst="straightConnector1">
            <a:avLst/>
          </a:prstGeom>
          <a:ln w="762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5214A5A0-53D1-4E78-A2D5-3C6EDAB86F41}"/>
              </a:ext>
            </a:extLst>
          </p:cNvPr>
          <p:cNvPicPr>
            <a:picLocks noChangeAspect="1"/>
          </p:cNvPicPr>
          <p:nvPr/>
        </p:nvPicPr>
        <p:blipFill>
          <a:blip r:embed="rId5"/>
          <a:stretch>
            <a:fillRect/>
          </a:stretch>
        </p:blipFill>
        <p:spPr>
          <a:xfrm>
            <a:off x="8103516" y="4478274"/>
            <a:ext cx="3115262" cy="2014601"/>
          </a:xfrm>
          <a:prstGeom prst="rect">
            <a:avLst/>
          </a:prstGeom>
        </p:spPr>
      </p:pic>
      <p:cxnSp>
        <p:nvCxnSpPr>
          <p:cNvPr id="22" name="Straight Arrow Connector 21">
            <a:extLst>
              <a:ext uri="{FF2B5EF4-FFF2-40B4-BE49-F238E27FC236}">
                <a16:creationId xmlns:a16="http://schemas.microsoft.com/office/drawing/2014/main" id="{DC84A33C-4959-4567-AB51-184D200CBCFB}"/>
              </a:ext>
            </a:extLst>
          </p:cNvPr>
          <p:cNvCxnSpPr>
            <a:cxnSpLocks/>
          </p:cNvCxnSpPr>
          <p:nvPr/>
        </p:nvCxnSpPr>
        <p:spPr>
          <a:xfrm>
            <a:off x="7009328" y="2547144"/>
            <a:ext cx="2314976" cy="1764093"/>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FEFE3D0-806C-4D66-BC3C-938371AC305C}"/>
              </a:ext>
            </a:extLst>
          </p:cNvPr>
          <p:cNvSpPr txBox="1"/>
          <p:nvPr/>
        </p:nvSpPr>
        <p:spPr>
          <a:xfrm>
            <a:off x="8890198" y="6451566"/>
            <a:ext cx="1541897" cy="369332"/>
          </a:xfrm>
          <a:prstGeom prst="rect">
            <a:avLst/>
          </a:prstGeom>
          <a:noFill/>
        </p:spPr>
        <p:txBody>
          <a:bodyPr wrap="none" rtlCol="0">
            <a:spAutoFit/>
          </a:bodyPr>
          <a:lstStyle/>
          <a:p>
            <a:r>
              <a:rPr lang="en-US" dirty="0"/>
              <a:t>Feature article</a:t>
            </a:r>
          </a:p>
        </p:txBody>
      </p:sp>
      <p:pic>
        <p:nvPicPr>
          <p:cNvPr id="26" name="Picture 25">
            <a:extLst>
              <a:ext uri="{FF2B5EF4-FFF2-40B4-BE49-F238E27FC236}">
                <a16:creationId xmlns:a16="http://schemas.microsoft.com/office/drawing/2014/main" id="{F60AD270-A789-4373-B3BD-63A389B31BF1}"/>
              </a:ext>
            </a:extLst>
          </p:cNvPr>
          <p:cNvPicPr>
            <a:picLocks noChangeAspect="1"/>
          </p:cNvPicPr>
          <p:nvPr/>
        </p:nvPicPr>
        <p:blipFill>
          <a:blip r:embed="rId6"/>
          <a:stretch>
            <a:fillRect/>
          </a:stretch>
        </p:blipFill>
        <p:spPr>
          <a:xfrm>
            <a:off x="8503321" y="5708683"/>
            <a:ext cx="773753" cy="378172"/>
          </a:xfrm>
          <a:prstGeom prst="rect">
            <a:avLst/>
          </a:prstGeom>
        </p:spPr>
      </p:pic>
      <p:sp>
        <p:nvSpPr>
          <p:cNvPr id="27" name="Rectangle 26">
            <a:extLst>
              <a:ext uri="{FF2B5EF4-FFF2-40B4-BE49-F238E27FC236}">
                <a16:creationId xmlns:a16="http://schemas.microsoft.com/office/drawing/2014/main" id="{4D9FD839-EC1A-4816-AA56-9F8A113BDB81}"/>
              </a:ext>
            </a:extLst>
          </p:cNvPr>
          <p:cNvSpPr/>
          <p:nvPr/>
        </p:nvSpPr>
        <p:spPr>
          <a:xfrm>
            <a:off x="8166816" y="5061398"/>
            <a:ext cx="1389308" cy="378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Peregrine ODA!</a:t>
            </a:r>
          </a:p>
        </p:txBody>
      </p:sp>
    </p:spTree>
    <p:extLst>
      <p:ext uri="{BB962C8B-B14F-4D97-AF65-F5344CB8AC3E}">
        <p14:creationId xmlns:p14="http://schemas.microsoft.com/office/powerpoint/2010/main" val="2677758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1727E-0D71-48B7-B3C6-370A29C2C2F1}"/>
              </a:ext>
            </a:extLst>
          </p:cNvPr>
          <p:cNvSpPr>
            <a:spLocks noGrp="1"/>
          </p:cNvSpPr>
          <p:nvPr>
            <p:ph type="title"/>
          </p:nvPr>
        </p:nvSpPr>
        <p:spPr/>
        <p:txBody>
          <a:bodyPr/>
          <a:lstStyle/>
          <a:p>
            <a:r>
              <a:rPr lang="en-US" dirty="0"/>
              <a:t>Capture emails when downloading STCs</a:t>
            </a:r>
          </a:p>
        </p:txBody>
      </p:sp>
      <p:sp>
        <p:nvSpPr>
          <p:cNvPr id="3" name="Rectangle 2">
            <a:extLst>
              <a:ext uri="{FF2B5EF4-FFF2-40B4-BE49-F238E27FC236}">
                <a16:creationId xmlns:a16="http://schemas.microsoft.com/office/drawing/2014/main" id="{43442906-DD73-44D2-AE58-B5DB562F801E}"/>
              </a:ext>
            </a:extLst>
          </p:cNvPr>
          <p:cNvSpPr/>
          <p:nvPr/>
        </p:nvSpPr>
        <p:spPr>
          <a:xfrm>
            <a:off x="2292440" y="1703567"/>
            <a:ext cx="2897746" cy="1146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“Before you download the link, please share your email so we can keep you up to date!”</a:t>
            </a:r>
          </a:p>
        </p:txBody>
      </p:sp>
      <p:cxnSp>
        <p:nvCxnSpPr>
          <p:cNvPr id="5" name="Straight Arrow Connector 4">
            <a:extLst>
              <a:ext uri="{FF2B5EF4-FFF2-40B4-BE49-F238E27FC236}">
                <a16:creationId xmlns:a16="http://schemas.microsoft.com/office/drawing/2014/main" id="{00FEB480-F08B-4CF5-85D6-140A0B79BF66}"/>
              </a:ext>
            </a:extLst>
          </p:cNvPr>
          <p:cNvCxnSpPr>
            <a:stCxn id="3" idx="3"/>
          </p:cNvCxnSpPr>
          <p:nvPr/>
        </p:nvCxnSpPr>
        <p:spPr>
          <a:xfrm flipV="1">
            <a:off x="5190186" y="2266682"/>
            <a:ext cx="1815921" cy="99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72130E05-B2C8-44F4-A44F-30E6E9E8E06C}"/>
              </a:ext>
            </a:extLst>
          </p:cNvPr>
          <p:cNvSpPr/>
          <p:nvPr/>
        </p:nvSpPr>
        <p:spPr>
          <a:xfrm>
            <a:off x="7212169" y="1828800"/>
            <a:ext cx="2562896" cy="837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Enter your email</a:t>
            </a:r>
          </a:p>
        </p:txBody>
      </p:sp>
      <p:cxnSp>
        <p:nvCxnSpPr>
          <p:cNvPr id="8" name="Straight Arrow Connector 7">
            <a:extLst>
              <a:ext uri="{FF2B5EF4-FFF2-40B4-BE49-F238E27FC236}">
                <a16:creationId xmlns:a16="http://schemas.microsoft.com/office/drawing/2014/main" id="{8B8B929A-CC3E-46FE-B7F1-A081C4D7F976}"/>
              </a:ext>
            </a:extLst>
          </p:cNvPr>
          <p:cNvCxnSpPr/>
          <p:nvPr/>
        </p:nvCxnSpPr>
        <p:spPr>
          <a:xfrm>
            <a:off x="8487177" y="2804039"/>
            <a:ext cx="0" cy="943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2FE1946-EF96-4341-B1CB-D0CAF49848E0}"/>
              </a:ext>
            </a:extLst>
          </p:cNvPr>
          <p:cNvPicPr>
            <a:picLocks noChangeAspect="1"/>
          </p:cNvPicPr>
          <p:nvPr/>
        </p:nvPicPr>
        <p:blipFill>
          <a:blip r:embed="rId2"/>
          <a:stretch>
            <a:fillRect/>
          </a:stretch>
        </p:blipFill>
        <p:spPr>
          <a:xfrm>
            <a:off x="7654243" y="4044727"/>
            <a:ext cx="1678748" cy="2041613"/>
          </a:xfrm>
          <a:prstGeom prst="rect">
            <a:avLst/>
          </a:prstGeom>
        </p:spPr>
      </p:pic>
      <p:cxnSp>
        <p:nvCxnSpPr>
          <p:cNvPr id="11" name="Straight Arrow Connector 10">
            <a:extLst>
              <a:ext uri="{FF2B5EF4-FFF2-40B4-BE49-F238E27FC236}">
                <a16:creationId xmlns:a16="http://schemas.microsoft.com/office/drawing/2014/main" id="{852A38E6-4658-4EE9-8DB8-0AE08EC2E631}"/>
              </a:ext>
            </a:extLst>
          </p:cNvPr>
          <p:cNvCxnSpPr/>
          <p:nvPr/>
        </p:nvCxnSpPr>
        <p:spPr>
          <a:xfrm>
            <a:off x="5357611" y="2498501"/>
            <a:ext cx="2202288" cy="1867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35ABB95-5DA5-4E9D-A0A7-542869249252}"/>
              </a:ext>
            </a:extLst>
          </p:cNvPr>
          <p:cNvSpPr txBox="1"/>
          <p:nvPr/>
        </p:nvSpPr>
        <p:spPr>
          <a:xfrm rot="2455610">
            <a:off x="6277891" y="3184874"/>
            <a:ext cx="865943" cy="369332"/>
          </a:xfrm>
          <a:prstGeom prst="rect">
            <a:avLst/>
          </a:prstGeom>
          <a:noFill/>
        </p:spPr>
        <p:txBody>
          <a:bodyPr wrap="none" rtlCol="0">
            <a:spAutoFit/>
          </a:bodyPr>
          <a:lstStyle/>
          <a:p>
            <a:r>
              <a:rPr lang="en-US" dirty="0"/>
              <a:t>Nope…</a:t>
            </a:r>
          </a:p>
        </p:txBody>
      </p:sp>
    </p:spTree>
    <p:extLst>
      <p:ext uri="{BB962C8B-B14F-4D97-AF65-F5344CB8AC3E}">
        <p14:creationId xmlns:p14="http://schemas.microsoft.com/office/powerpoint/2010/main" val="2650729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17704-B5A5-41ED-8A3A-452675FAAA4F}"/>
              </a:ext>
            </a:extLst>
          </p:cNvPr>
          <p:cNvSpPr>
            <a:spLocks noGrp="1"/>
          </p:cNvSpPr>
          <p:nvPr>
            <p:ph type="title"/>
          </p:nvPr>
        </p:nvSpPr>
        <p:spPr/>
        <p:txBody>
          <a:bodyPr/>
          <a:lstStyle/>
          <a:p>
            <a:r>
              <a:rPr lang="en-US" dirty="0" err="1"/>
              <a:t>PRWeb</a:t>
            </a:r>
            <a:endParaRPr lang="en-US" dirty="0"/>
          </a:p>
        </p:txBody>
      </p:sp>
      <p:pic>
        <p:nvPicPr>
          <p:cNvPr id="4" name="Picture 3">
            <a:extLst>
              <a:ext uri="{FF2B5EF4-FFF2-40B4-BE49-F238E27FC236}">
                <a16:creationId xmlns:a16="http://schemas.microsoft.com/office/drawing/2014/main" id="{D6873E5F-1382-4253-B288-72A2CE9467EA}"/>
              </a:ext>
            </a:extLst>
          </p:cNvPr>
          <p:cNvPicPr>
            <a:picLocks noChangeAspect="1"/>
          </p:cNvPicPr>
          <p:nvPr/>
        </p:nvPicPr>
        <p:blipFill>
          <a:blip r:embed="rId2"/>
          <a:stretch>
            <a:fillRect/>
          </a:stretch>
        </p:blipFill>
        <p:spPr>
          <a:xfrm>
            <a:off x="2710582" y="1441069"/>
            <a:ext cx="6175840" cy="3521925"/>
          </a:xfrm>
          <a:prstGeom prst="rect">
            <a:avLst/>
          </a:prstGeom>
        </p:spPr>
      </p:pic>
      <p:sp>
        <p:nvSpPr>
          <p:cNvPr id="6" name="Rectangle 5">
            <a:extLst>
              <a:ext uri="{FF2B5EF4-FFF2-40B4-BE49-F238E27FC236}">
                <a16:creationId xmlns:a16="http://schemas.microsoft.com/office/drawing/2014/main" id="{656C37E5-4760-4E27-A210-28B163174A14}"/>
              </a:ext>
            </a:extLst>
          </p:cNvPr>
          <p:cNvSpPr/>
          <p:nvPr/>
        </p:nvSpPr>
        <p:spPr>
          <a:xfrm>
            <a:off x="2884868" y="4383444"/>
            <a:ext cx="605307" cy="425003"/>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p>
        </p:txBody>
      </p:sp>
      <p:sp>
        <p:nvSpPr>
          <p:cNvPr id="7" name="Rectangle 6">
            <a:extLst>
              <a:ext uri="{FF2B5EF4-FFF2-40B4-BE49-F238E27FC236}">
                <a16:creationId xmlns:a16="http://schemas.microsoft.com/office/drawing/2014/main" id="{5E7EF878-E315-4094-BD78-C66177EE093F}"/>
              </a:ext>
            </a:extLst>
          </p:cNvPr>
          <p:cNvSpPr/>
          <p:nvPr/>
        </p:nvSpPr>
        <p:spPr>
          <a:xfrm>
            <a:off x="4421210" y="4383444"/>
            <a:ext cx="605307" cy="425003"/>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2 $X</a:t>
            </a:r>
          </a:p>
        </p:txBody>
      </p:sp>
      <p:sp>
        <p:nvSpPr>
          <p:cNvPr id="8" name="Rectangle 7">
            <a:extLst>
              <a:ext uri="{FF2B5EF4-FFF2-40B4-BE49-F238E27FC236}">
                <a16:creationId xmlns:a16="http://schemas.microsoft.com/office/drawing/2014/main" id="{D4D3D296-C842-4426-9990-10C2A85A4767}"/>
              </a:ext>
            </a:extLst>
          </p:cNvPr>
          <p:cNvSpPr/>
          <p:nvPr/>
        </p:nvSpPr>
        <p:spPr>
          <a:xfrm>
            <a:off x="5957552" y="4383444"/>
            <a:ext cx="605307" cy="425003"/>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3 $X</a:t>
            </a:r>
          </a:p>
        </p:txBody>
      </p:sp>
      <p:sp>
        <p:nvSpPr>
          <p:cNvPr id="9" name="Rectangle 8">
            <a:extLst>
              <a:ext uri="{FF2B5EF4-FFF2-40B4-BE49-F238E27FC236}">
                <a16:creationId xmlns:a16="http://schemas.microsoft.com/office/drawing/2014/main" id="{46F3CC4E-2D77-4F72-A600-0069074F64C8}"/>
              </a:ext>
            </a:extLst>
          </p:cNvPr>
          <p:cNvSpPr/>
          <p:nvPr/>
        </p:nvSpPr>
        <p:spPr>
          <a:xfrm>
            <a:off x="7421987" y="4331928"/>
            <a:ext cx="605307" cy="425003"/>
          </a:xfrm>
          <a:prstGeom prst="rect">
            <a:avLst/>
          </a:prstGeom>
          <a:solidFill>
            <a:srgbClr val="04785F"/>
          </a:solidFill>
          <a:ln>
            <a:solidFill>
              <a:srgbClr val="0478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4 $X</a:t>
            </a:r>
          </a:p>
        </p:txBody>
      </p:sp>
    </p:spTree>
    <p:extLst>
      <p:ext uri="{BB962C8B-B14F-4D97-AF65-F5344CB8AC3E}">
        <p14:creationId xmlns:p14="http://schemas.microsoft.com/office/powerpoint/2010/main" val="2648486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16C4F-D9F2-43DA-9C4C-94EFF42C5CE9}"/>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74D2F28A-3BAD-45AD-8366-BCCE309D3D03}"/>
              </a:ext>
            </a:extLst>
          </p:cNvPr>
          <p:cNvPicPr>
            <a:picLocks noChangeAspect="1"/>
          </p:cNvPicPr>
          <p:nvPr/>
        </p:nvPicPr>
        <p:blipFill>
          <a:blip r:embed="rId2"/>
          <a:stretch>
            <a:fillRect/>
          </a:stretch>
        </p:blipFill>
        <p:spPr>
          <a:xfrm>
            <a:off x="2105160" y="4195894"/>
            <a:ext cx="6600958" cy="2508364"/>
          </a:xfrm>
          <a:prstGeom prst="rect">
            <a:avLst/>
          </a:prstGeom>
        </p:spPr>
      </p:pic>
      <p:pic>
        <p:nvPicPr>
          <p:cNvPr id="5" name="Picture 4">
            <a:extLst>
              <a:ext uri="{FF2B5EF4-FFF2-40B4-BE49-F238E27FC236}">
                <a16:creationId xmlns:a16="http://schemas.microsoft.com/office/drawing/2014/main" id="{8651883A-E8F9-4B13-827B-FBCE3D5679D0}"/>
              </a:ext>
            </a:extLst>
          </p:cNvPr>
          <p:cNvPicPr>
            <a:picLocks noChangeAspect="1"/>
          </p:cNvPicPr>
          <p:nvPr/>
        </p:nvPicPr>
        <p:blipFill>
          <a:blip r:embed="rId3"/>
          <a:stretch>
            <a:fillRect/>
          </a:stretch>
        </p:blipFill>
        <p:spPr>
          <a:xfrm>
            <a:off x="557011" y="1027906"/>
            <a:ext cx="3892410" cy="2724687"/>
          </a:xfrm>
          <a:prstGeom prst="rect">
            <a:avLst/>
          </a:prstGeom>
        </p:spPr>
      </p:pic>
    </p:spTree>
    <p:extLst>
      <p:ext uri="{BB962C8B-B14F-4D97-AF65-F5344CB8AC3E}">
        <p14:creationId xmlns:p14="http://schemas.microsoft.com/office/powerpoint/2010/main" val="1719053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B66AA-92BD-45E0-A5DF-AEC2E164CE77}"/>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21DDABA2-A1F9-4EED-AF26-7F4AB2CBE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017" y="271865"/>
            <a:ext cx="4053779" cy="2837645"/>
          </a:xfrm>
          <a:prstGeom prst="rect">
            <a:avLst/>
          </a:prstGeom>
        </p:spPr>
      </p:pic>
      <p:pic>
        <p:nvPicPr>
          <p:cNvPr id="5" name="Picture 4">
            <a:extLst>
              <a:ext uri="{FF2B5EF4-FFF2-40B4-BE49-F238E27FC236}">
                <a16:creationId xmlns:a16="http://schemas.microsoft.com/office/drawing/2014/main" id="{B0B32C92-A1BE-489B-98FA-12910AF80F5B}"/>
              </a:ext>
            </a:extLst>
          </p:cNvPr>
          <p:cNvPicPr>
            <a:picLocks noChangeAspect="1"/>
          </p:cNvPicPr>
          <p:nvPr/>
        </p:nvPicPr>
        <p:blipFill>
          <a:blip r:embed="rId3"/>
          <a:stretch>
            <a:fillRect/>
          </a:stretch>
        </p:blipFill>
        <p:spPr>
          <a:xfrm>
            <a:off x="4891979" y="271865"/>
            <a:ext cx="6600958" cy="2508364"/>
          </a:xfrm>
          <a:prstGeom prst="rect">
            <a:avLst/>
          </a:prstGeom>
        </p:spPr>
      </p:pic>
      <p:pic>
        <p:nvPicPr>
          <p:cNvPr id="6" name="Picture 5">
            <a:extLst>
              <a:ext uri="{FF2B5EF4-FFF2-40B4-BE49-F238E27FC236}">
                <a16:creationId xmlns:a16="http://schemas.microsoft.com/office/drawing/2014/main" id="{616CCDDF-E71F-46C6-864D-D4AA4906BCC5}"/>
              </a:ext>
            </a:extLst>
          </p:cNvPr>
          <p:cNvPicPr>
            <a:picLocks noChangeAspect="1"/>
          </p:cNvPicPr>
          <p:nvPr/>
        </p:nvPicPr>
        <p:blipFill>
          <a:blip r:embed="rId4"/>
          <a:stretch>
            <a:fillRect/>
          </a:stretch>
        </p:blipFill>
        <p:spPr>
          <a:xfrm>
            <a:off x="2976222" y="3429000"/>
            <a:ext cx="5715000" cy="2838450"/>
          </a:xfrm>
          <a:prstGeom prst="rect">
            <a:avLst/>
          </a:prstGeom>
        </p:spPr>
      </p:pic>
    </p:spTree>
    <p:extLst>
      <p:ext uri="{BB962C8B-B14F-4D97-AF65-F5344CB8AC3E}">
        <p14:creationId xmlns:p14="http://schemas.microsoft.com/office/powerpoint/2010/main" val="2494264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173</Words>
  <Application>Microsoft Office PowerPoint</Application>
  <PresentationFormat>Widescreen</PresentationFormat>
  <Paragraphs>32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Peregrine Web Traffic Increase Strategy</vt:lpstr>
      <vt:lpstr>Why has new traffic dropped off</vt:lpstr>
      <vt:lpstr>Create a reason to visit!</vt:lpstr>
      <vt:lpstr>Create a reason to visit!</vt:lpstr>
      <vt:lpstr>Create a reason to visit!</vt:lpstr>
      <vt:lpstr>Capture emails when downloading STCs</vt:lpstr>
      <vt:lpstr>PRWeb</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Peregrine Web Traffic Increase Strategy</dc:title>
  <dc:creator>Lee Carlson</dc:creator>
  <cp:lastModifiedBy>Hal Adams</cp:lastModifiedBy>
  <cp:revision>2</cp:revision>
  <dcterms:created xsi:type="dcterms:W3CDTF">2021-11-10T16:13:03Z</dcterms:created>
  <dcterms:modified xsi:type="dcterms:W3CDTF">2021-11-10T21:42:04Z</dcterms:modified>
</cp:coreProperties>
</file>