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311" r:id="rId3"/>
    <p:sldId id="374" r:id="rId4"/>
    <p:sldId id="339" r:id="rId5"/>
    <p:sldId id="338" r:id="rId6"/>
    <p:sldId id="312" r:id="rId7"/>
    <p:sldId id="336" r:id="rId8"/>
    <p:sldId id="317" r:id="rId9"/>
    <p:sldId id="376" r:id="rId10"/>
    <p:sldId id="257" r:id="rId11"/>
    <p:sldId id="258" r:id="rId12"/>
    <p:sldId id="259" r:id="rId13"/>
    <p:sldId id="260" r:id="rId14"/>
    <p:sldId id="285" r:id="rId15"/>
    <p:sldId id="286" r:id="rId16"/>
    <p:sldId id="261" r:id="rId17"/>
    <p:sldId id="262" r:id="rId18"/>
    <p:sldId id="288" r:id="rId19"/>
    <p:sldId id="263" r:id="rId20"/>
    <p:sldId id="264" r:id="rId21"/>
    <p:sldId id="265" r:id="rId22"/>
    <p:sldId id="266" r:id="rId23"/>
    <p:sldId id="267" r:id="rId24"/>
    <p:sldId id="268" r:id="rId25"/>
    <p:sldId id="287"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94" autoAdjust="0"/>
    <p:restoredTop sz="94190" autoAdjust="0"/>
  </p:normalViewPr>
  <p:slideViewPr>
    <p:cSldViewPr snapToGrid="0">
      <p:cViewPr varScale="1">
        <p:scale>
          <a:sx n="74" d="100"/>
          <a:sy n="74" d="100"/>
        </p:scale>
        <p:origin x="84" y="606"/>
      </p:cViewPr>
      <p:guideLst/>
    </p:cSldViewPr>
  </p:slideViewPr>
  <p:outlineViewPr>
    <p:cViewPr>
      <p:scale>
        <a:sx n="33" d="100"/>
        <a:sy n="33" d="100"/>
      </p:scale>
      <p:origin x="0" y="-22830"/>
    </p:cViewPr>
  </p:outlineViewPr>
  <p:notesTextViewPr>
    <p:cViewPr>
      <p:scale>
        <a:sx n="1" d="1"/>
        <a:sy n="1" d="1"/>
      </p:scale>
      <p:origin x="0" y="0"/>
    </p:cViewPr>
  </p:notesTextViewPr>
  <p:sorterViewPr>
    <p:cViewPr>
      <p:scale>
        <a:sx n="174" d="100"/>
        <a:sy n="174" d="100"/>
      </p:scale>
      <p:origin x="0" y="-414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8D6D9E-AAC1-4EBC-B2AB-639096D86889}" type="datetimeFigureOut">
              <a:rPr lang="en-US" smtClean="0"/>
              <a:t>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6ED9EB-678A-4966-957A-65B3251A0E14}" type="slidenum">
              <a:rPr lang="en-US" smtClean="0"/>
              <a:t>‹#›</a:t>
            </a:fld>
            <a:endParaRPr lang="en-US"/>
          </a:p>
        </p:txBody>
      </p:sp>
    </p:spTree>
    <p:extLst>
      <p:ext uri="{BB962C8B-B14F-4D97-AF65-F5344CB8AC3E}">
        <p14:creationId xmlns:p14="http://schemas.microsoft.com/office/powerpoint/2010/main" val="3223919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63954-9407-4BA7-AA73-26D2BB6219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10340C-4769-43DA-B0B2-98A4C83297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F7981B-5932-4B7E-95DC-91260F427E2E}"/>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5" name="Footer Placeholder 4">
            <a:extLst>
              <a:ext uri="{FF2B5EF4-FFF2-40B4-BE49-F238E27FC236}">
                <a16:creationId xmlns:a16="http://schemas.microsoft.com/office/drawing/2014/main" id="{0360A0CD-A444-46F3-81DD-90609478F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D3DF4F-5C03-4D1C-A101-D01B09922BA0}"/>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1338351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87CFA-D1C5-421F-B921-79A045D7C5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F693F7-7105-4BBE-BBD7-6877221092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361EBA-F07C-4435-AB4F-34E508BD1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934730-3FD5-4769-A98D-79313EDA80E2}"/>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6" name="Footer Placeholder 5">
            <a:extLst>
              <a:ext uri="{FF2B5EF4-FFF2-40B4-BE49-F238E27FC236}">
                <a16:creationId xmlns:a16="http://schemas.microsoft.com/office/drawing/2014/main" id="{B00E72F6-EA8F-4E4D-B11B-D3C3478B3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33225E-ED09-45A2-8B52-F1B8DD7ED196}"/>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2440090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F0FCF-F59D-450B-8438-2275E78F45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3AC27E-F87E-479B-B1B3-EDD834F152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317585-077D-443D-AE53-81CF302738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CEC84-F3EF-4C5D-AB5F-DDF3C37B88CC}"/>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6" name="Footer Placeholder 5">
            <a:extLst>
              <a:ext uri="{FF2B5EF4-FFF2-40B4-BE49-F238E27FC236}">
                <a16:creationId xmlns:a16="http://schemas.microsoft.com/office/drawing/2014/main" id="{76A1B735-4148-45D8-A217-E00737F77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EF5E07-EA0B-410E-AC5D-20B52DCC256C}"/>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2950793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50C2C-7BE5-4FA1-A8DD-4C16251EF9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320838-9C80-4867-99EE-74FE1E8840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5FFEC-4C84-42C1-9ED5-AFECB974AB3B}"/>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5" name="Footer Placeholder 4">
            <a:extLst>
              <a:ext uri="{FF2B5EF4-FFF2-40B4-BE49-F238E27FC236}">
                <a16:creationId xmlns:a16="http://schemas.microsoft.com/office/drawing/2014/main" id="{4DD25AD2-69F8-4572-BBE6-A578EAA1B0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AD1235-8488-435D-A00D-FB899A78A185}"/>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4217159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82D854-55F5-4EB0-968D-42EE33DBCC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975611-07C7-4E3A-B280-EB3E4F8C49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54199-5B7D-40FB-A723-AFD6F0D03602}"/>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5" name="Footer Placeholder 4">
            <a:extLst>
              <a:ext uri="{FF2B5EF4-FFF2-40B4-BE49-F238E27FC236}">
                <a16:creationId xmlns:a16="http://schemas.microsoft.com/office/drawing/2014/main" id="{8FD867E4-1AA6-4450-8A93-E40D14E882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86F6D0-34C9-4EB2-A715-016173DEE4DF}"/>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194313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ED92-F2E1-4349-B0DD-CBEFFE68E31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9BEFC3C-237A-48FC-A27E-B7EB5A1ADA6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DFB675-4CB4-4F2B-B6A7-44305133FA8F}"/>
              </a:ext>
            </a:extLst>
          </p:cNvPr>
          <p:cNvSpPr>
            <a:spLocks noGrp="1"/>
          </p:cNvSpPr>
          <p:nvPr>
            <p:ph type="dt" sz="half" idx="10"/>
          </p:nvPr>
        </p:nvSpPr>
        <p:spPr/>
        <p:txBody>
          <a:bodyPr/>
          <a:lstStyle/>
          <a:p>
            <a:fld id="{C507F0AA-8324-408B-8BE1-05297A70B559}" type="datetimeFigureOut">
              <a:rPr lang="en-US" smtClean="0"/>
              <a:t>1/20/2022</a:t>
            </a:fld>
            <a:endParaRPr lang="en-US"/>
          </a:p>
        </p:txBody>
      </p:sp>
      <p:sp>
        <p:nvSpPr>
          <p:cNvPr id="5" name="Footer Placeholder 4">
            <a:extLst>
              <a:ext uri="{FF2B5EF4-FFF2-40B4-BE49-F238E27FC236}">
                <a16:creationId xmlns:a16="http://schemas.microsoft.com/office/drawing/2014/main" id="{026553F6-AF05-4066-9A16-9EA1CA6718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9D9C2-4F4B-4357-983E-D477DE0957EF}"/>
              </a:ext>
            </a:extLst>
          </p:cNvPr>
          <p:cNvSpPr>
            <a:spLocks noGrp="1"/>
          </p:cNvSpPr>
          <p:nvPr>
            <p:ph type="sldNum" sz="quarter" idx="12"/>
          </p:nvPr>
        </p:nvSpPr>
        <p:spPr/>
        <p:txBody>
          <a:bodyPr/>
          <a:lstStyle/>
          <a:p>
            <a:fld id="{B2B505C5-129E-4BD5-95F8-1A0AA67F30BA}" type="slidenum">
              <a:rPr lang="en-US" smtClean="0"/>
              <a:t>‹#›</a:t>
            </a:fld>
            <a:endParaRPr lang="en-US"/>
          </a:p>
        </p:txBody>
      </p:sp>
    </p:spTree>
    <p:extLst>
      <p:ext uri="{BB962C8B-B14F-4D97-AF65-F5344CB8AC3E}">
        <p14:creationId xmlns:p14="http://schemas.microsoft.com/office/powerpoint/2010/main" val="1093115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1B330-A59F-49A9-8BAD-C38F3175FD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C69463-D7EF-43EB-9F99-A700257E47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0E192D-24E4-4ADB-B467-143310982137}"/>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5" name="Footer Placeholder 4">
            <a:extLst>
              <a:ext uri="{FF2B5EF4-FFF2-40B4-BE49-F238E27FC236}">
                <a16:creationId xmlns:a16="http://schemas.microsoft.com/office/drawing/2014/main" id="{05D41FFA-E2FE-409B-ACE7-68C2A81CD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C2270-30B2-40AA-ACAC-DEAF3A28D6D7}"/>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4024454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F174-1133-4B03-AFA9-941C808212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A74157-63E7-4DDC-9D17-047A265E8E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382F8A-8599-4DA7-A34D-BAD3AB4135EE}"/>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5" name="Footer Placeholder 4">
            <a:extLst>
              <a:ext uri="{FF2B5EF4-FFF2-40B4-BE49-F238E27FC236}">
                <a16:creationId xmlns:a16="http://schemas.microsoft.com/office/drawing/2014/main" id="{EA6A25D4-59B6-444D-BBF4-A246F6462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D593C-90D7-458E-A328-E23BE7C99B14}"/>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3451005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095CF-E82C-4381-B01B-3A03A4A23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FE60F3-FC31-4C03-B2EF-16F4FD1F4F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8388FD-E6DE-492A-BBFE-9B8E879920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5633AB-FE0A-4DDC-9743-04E957FD28DD}"/>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6" name="Footer Placeholder 5">
            <a:extLst>
              <a:ext uri="{FF2B5EF4-FFF2-40B4-BE49-F238E27FC236}">
                <a16:creationId xmlns:a16="http://schemas.microsoft.com/office/drawing/2014/main" id="{9EFD1774-524D-4F4C-9108-2ECAFD3237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7AA4F-6468-41BF-8086-A7273EF72264}"/>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2234857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2CA08-67D0-4A91-B880-09132A6EB9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4F290C-095B-42B2-BB65-176BFBC7E3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8BE968-B16D-485C-B9F8-221F991B5A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60FE1B-03A9-46B1-8D15-4C56CFBEB2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6B29B6-7D78-4598-BBF3-688A75440B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BB13D3-3897-4DA5-B600-F9574613FA54}"/>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8" name="Footer Placeholder 7">
            <a:extLst>
              <a:ext uri="{FF2B5EF4-FFF2-40B4-BE49-F238E27FC236}">
                <a16:creationId xmlns:a16="http://schemas.microsoft.com/office/drawing/2014/main" id="{F2ED9FE3-B7CE-4EB9-9A43-A09A0C00ED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FA4F50-F81E-499B-9765-2644500D2E5F}"/>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3532137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4057-7974-4AFC-A844-DF099A632A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75281E-D879-4A46-8A11-270B6C5DBF29}"/>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4" name="Footer Placeholder 3">
            <a:extLst>
              <a:ext uri="{FF2B5EF4-FFF2-40B4-BE49-F238E27FC236}">
                <a16:creationId xmlns:a16="http://schemas.microsoft.com/office/drawing/2014/main" id="{E9477364-014E-4F56-90D4-AE6A2F8541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890988-4F54-4840-8197-224B5DFE8217}"/>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1473237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rojec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4057-7974-4AFC-A844-DF099A632AE2}"/>
              </a:ext>
            </a:extLst>
          </p:cNvPr>
          <p:cNvSpPr>
            <a:spLocks noGrp="1"/>
          </p:cNvSpPr>
          <p:nvPr>
            <p:ph type="title"/>
          </p:nvPr>
        </p:nvSpPr>
        <p:spPr>
          <a:xfrm>
            <a:off x="838200" y="136526"/>
            <a:ext cx="10515600" cy="1093788"/>
          </a:xfrm>
        </p:spPr>
        <p:txBody>
          <a:bodyPr>
            <a:normAutofit/>
          </a:bodyPr>
          <a:lstStyle>
            <a:lvl1pPr>
              <a:defRPr sz="2000" b="1">
                <a:latin typeface="+mn-lt"/>
                <a:ea typeface="Roboto Medium" panose="02000000000000000000" pitchFamily="2"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2375281E-D879-4A46-8A11-270B6C5DBF29}"/>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4" name="Footer Placeholder 3">
            <a:extLst>
              <a:ext uri="{FF2B5EF4-FFF2-40B4-BE49-F238E27FC236}">
                <a16:creationId xmlns:a16="http://schemas.microsoft.com/office/drawing/2014/main" id="{E9477364-014E-4F56-90D4-AE6A2F8541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890988-4F54-4840-8197-224B5DFE8217}"/>
              </a:ext>
            </a:extLst>
          </p:cNvPr>
          <p:cNvSpPr>
            <a:spLocks noGrp="1"/>
          </p:cNvSpPr>
          <p:nvPr>
            <p:ph type="sldNum" sz="quarter" idx="12"/>
          </p:nvPr>
        </p:nvSpPr>
        <p:spPr/>
        <p:txBody>
          <a:bodyPr/>
          <a:lstStyle/>
          <a:p>
            <a:fld id="{EF5F6BD9-3CF6-4A2E-83C6-20C708EC1264}" type="slidenum">
              <a:rPr lang="en-US" smtClean="0"/>
              <a:t>‹#›</a:t>
            </a:fld>
            <a:endParaRPr lang="en-US"/>
          </a:p>
        </p:txBody>
      </p:sp>
      <p:sp>
        <p:nvSpPr>
          <p:cNvPr id="6" name="Content Placeholder 3">
            <a:extLst>
              <a:ext uri="{FF2B5EF4-FFF2-40B4-BE49-F238E27FC236}">
                <a16:creationId xmlns:a16="http://schemas.microsoft.com/office/drawing/2014/main" id="{918BDCFD-5C6A-4269-AA32-6754AC76F173}"/>
              </a:ext>
            </a:extLst>
          </p:cNvPr>
          <p:cNvSpPr>
            <a:spLocks noGrp="1"/>
          </p:cNvSpPr>
          <p:nvPr>
            <p:ph sz="half" idx="2"/>
          </p:nvPr>
        </p:nvSpPr>
        <p:spPr>
          <a:xfrm>
            <a:off x="6928834" y="4211392"/>
            <a:ext cx="4424966" cy="1965570"/>
          </a:xfrm>
        </p:spPr>
        <p:txBody>
          <a:bodyPr>
            <a:normAutofit/>
          </a:bodyPr>
          <a:lstStyle>
            <a:lvl1pPr marL="0" indent="0">
              <a:lnSpc>
                <a:spcPct val="100000"/>
              </a:lnSpc>
              <a:spcBef>
                <a:spcPts val="0"/>
              </a:spcBef>
              <a:spcAft>
                <a:spcPts val="600"/>
              </a:spcAft>
              <a:buNone/>
              <a:defRPr sz="1400">
                <a:latin typeface="+mn-lt"/>
                <a:ea typeface="Roboto Medium" panose="02000000000000000000" pitchFamily="2" charset="0"/>
              </a:defRPr>
            </a:lvl1pPr>
            <a:lvl2pPr marL="282575" indent="-166688">
              <a:spcBef>
                <a:spcPts val="0"/>
              </a:spcBef>
              <a:spcAft>
                <a:spcPts val="600"/>
              </a:spcAft>
              <a:defRPr sz="1400">
                <a:latin typeface="+mn-lt"/>
                <a:ea typeface="Roboto Medium" panose="02000000000000000000" pitchFamily="2" charset="0"/>
              </a:defRPr>
            </a:lvl2pPr>
            <a:lvl3pPr>
              <a:spcBef>
                <a:spcPts val="0"/>
              </a:spcBef>
              <a:spcAft>
                <a:spcPts val="600"/>
              </a:spcAft>
              <a:defRPr sz="1400">
                <a:latin typeface="+mn-lt"/>
                <a:ea typeface="Roboto Medium" panose="02000000000000000000" pitchFamily="2" charset="0"/>
              </a:defRPr>
            </a:lvl3pPr>
            <a:lvl4pPr>
              <a:spcBef>
                <a:spcPts val="0"/>
              </a:spcBef>
              <a:spcAft>
                <a:spcPts val="600"/>
              </a:spcAft>
              <a:defRPr sz="1400">
                <a:latin typeface="+mn-lt"/>
                <a:ea typeface="Roboto Medium" panose="02000000000000000000" pitchFamily="2" charset="0"/>
              </a:defRPr>
            </a:lvl4pPr>
            <a:lvl5pPr>
              <a:spcBef>
                <a:spcPts val="0"/>
              </a:spcBef>
              <a:spcAft>
                <a:spcPts val="600"/>
              </a:spcAft>
              <a:defRPr sz="1400">
                <a:latin typeface="+mn-lt"/>
                <a:ea typeface="Roboto Medium"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7730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dified Projec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4057-7974-4AFC-A844-DF099A632AE2}"/>
              </a:ext>
            </a:extLst>
          </p:cNvPr>
          <p:cNvSpPr>
            <a:spLocks noGrp="1"/>
          </p:cNvSpPr>
          <p:nvPr>
            <p:ph type="title"/>
          </p:nvPr>
        </p:nvSpPr>
        <p:spPr>
          <a:xfrm>
            <a:off x="838200" y="136526"/>
            <a:ext cx="10515600" cy="1093788"/>
          </a:xfrm>
        </p:spPr>
        <p:txBody>
          <a:bodyPr>
            <a:normAutofit/>
          </a:bodyPr>
          <a:lstStyle>
            <a:lvl1pPr>
              <a:defRPr sz="2000" b="1">
                <a:latin typeface="+mn-lt"/>
                <a:ea typeface="Roboto Medium" panose="02000000000000000000" pitchFamily="2"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2375281E-D879-4A46-8A11-270B6C5DBF29}"/>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4" name="Footer Placeholder 3">
            <a:extLst>
              <a:ext uri="{FF2B5EF4-FFF2-40B4-BE49-F238E27FC236}">
                <a16:creationId xmlns:a16="http://schemas.microsoft.com/office/drawing/2014/main" id="{E9477364-014E-4F56-90D4-AE6A2F8541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890988-4F54-4840-8197-224B5DFE8217}"/>
              </a:ext>
            </a:extLst>
          </p:cNvPr>
          <p:cNvSpPr>
            <a:spLocks noGrp="1"/>
          </p:cNvSpPr>
          <p:nvPr>
            <p:ph type="sldNum" sz="quarter" idx="12"/>
          </p:nvPr>
        </p:nvSpPr>
        <p:spPr/>
        <p:txBody>
          <a:bodyPr/>
          <a:lstStyle/>
          <a:p>
            <a:fld id="{EF5F6BD9-3CF6-4A2E-83C6-20C708EC1264}" type="slidenum">
              <a:rPr lang="en-US" smtClean="0"/>
              <a:t>‹#›</a:t>
            </a:fld>
            <a:endParaRPr lang="en-US"/>
          </a:p>
        </p:txBody>
      </p:sp>
      <p:sp>
        <p:nvSpPr>
          <p:cNvPr id="6" name="Content Placeholder 3">
            <a:extLst>
              <a:ext uri="{FF2B5EF4-FFF2-40B4-BE49-F238E27FC236}">
                <a16:creationId xmlns:a16="http://schemas.microsoft.com/office/drawing/2014/main" id="{918BDCFD-5C6A-4269-AA32-6754AC76F173}"/>
              </a:ext>
            </a:extLst>
          </p:cNvPr>
          <p:cNvSpPr>
            <a:spLocks noGrp="1"/>
          </p:cNvSpPr>
          <p:nvPr>
            <p:ph sz="half" idx="2"/>
          </p:nvPr>
        </p:nvSpPr>
        <p:spPr>
          <a:xfrm>
            <a:off x="6928834" y="4211392"/>
            <a:ext cx="4424966" cy="1965570"/>
          </a:xfrm>
        </p:spPr>
        <p:txBody>
          <a:bodyPr>
            <a:normAutofit/>
          </a:bodyPr>
          <a:lstStyle>
            <a:lvl1pPr marL="0" indent="0">
              <a:lnSpc>
                <a:spcPct val="100000"/>
              </a:lnSpc>
              <a:spcBef>
                <a:spcPts val="0"/>
              </a:spcBef>
              <a:spcAft>
                <a:spcPts val="600"/>
              </a:spcAft>
              <a:buNone/>
              <a:defRPr sz="1400">
                <a:latin typeface="+mn-lt"/>
                <a:ea typeface="Roboto Medium" panose="02000000000000000000" pitchFamily="2" charset="0"/>
              </a:defRPr>
            </a:lvl1pPr>
            <a:lvl2pPr marL="282575" indent="-166688">
              <a:spcBef>
                <a:spcPts val="0"/>
              </a:spcBef>
              <a:spcAft>
                <a:spcPts val="600"/>
              </a:spcAft>
              <a:defRPr sz="1400">
                <a:latin typeface="+mn-lt"/>
                <a:ea typeface="Roboto Medium" panose="02000000000000000000" pitchFamily="2" charset="0"/>
              </a:defRPr>
            </a:lvl2pPr>
            <a:lvl3pPr>
              <a:spcBef>
                <a:spcPts val="0"/>
              </a:spcBef>
              <a:spcAft>
                <a:spcPts val="600"/>
              </a:spcAft>
              <a:defRPr sz="1400">
                <a:latin typeface="+mn-lt"/>
                <a:ea typeface="Roboto Medium" panose="02000000000000000000" pitchFamily="2" charset="0"/>
              </a:defRPr>
            </a:lvl3pPr>
            <a:lvl4pPr>
              <a:spcBef>
                <a:spcPts val="0"/>
              </a:spcBef>
              <a:spcAft>
                <a:spcPts val="600"/>
              </a:spcAft>
              <a:defRPr sz="1400">
                <a:latin typeface="+mn-lt"/>
                <a:ea typeface="Roboto Medium" panose="02000000000000000000" pitchFamily="2" charset="0"/>
              </a:defRPr>
            </a:lvl4pPr>
            <a:lvl5pPr>
              <a:spcBef>
                <a:spcPts val="0"/>
              </a:spcBef>
              <a:spcAft>
                <a:spcPts val="600"/>
              </a:spcAft>
              <a:defRPr sz="1400">
                <a:latin typeface="+mn-lt"/>
                <a:ea typeface="Roboto Medium"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BAC99BB4-A70D-44A5-8233-6666A3B0EDF5}"/>
              </a:ext>
            </a:extLst>
          </p:cNvPr>
          <p:cNvSpPr>
            <a:spLocks noGrp="1"/>
          </p:cNvSpPr>
          <p:nvPr>
            <p:ph sz="quarter" idx="13"/>
          </p:nvPr>
        </p:nvSpPr>
        <p:spPr>
          <a:xfrm>
            <a:off x="838200" y="5614988"/>
            <a:ext cx="2743200" cy="365125"/>
          </a:xfrm>
        </p:spPr>
        <p:txBody>
          <a:bodyPr>
            <a:noAutofit/>
          </a:bodyPr>
          <a:lstStyle>
            <a:lvl1pPr>
              <a:defRPr sz="1800">
                <a:solidFill>
                  <a:srgbClr val="FF0000"/>
                </a:solidFill>
              </a:defRPr>
            </a:lvl1pPr>
          </a:lstStyle>
          <a:p>
            <a:pPr lvl="0"/>
            <a:r>
              <a:rPr lang="en-US" dirty="0"/>
              <a:t>Click to edit Master text styles</a:t>
            </a:r>
          </a:p>
        </p:txBody>
      </p:sp>
    </p:spTree>
    <p:extLst>
      <p:ext uri="{BB962C8B-B14F-4D97-AF65-F5344CB8AC3E}">
        <p14:creationId xmlns:p14="http://schemas.microsoft.com/office/powerpoint/2010/main" val="816758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CC230C-146A-4346-A201-0487CD8871A8}"/>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3" name="Footer Placeholder 2">
            <a:extLst>
              <a:ext uri="{FF2B5EF4-FFF2-40B4-BE49-F238E27FC236}">
                <a16:creationId xmlns:a16="http://schemas.microsoft.com/office/drawing/2014/main" id="{3D9EFF07-4519-4DBE-B184-9BDAD166B1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158434-2AC3-4197-9681-88CC61A7B6B9}"/>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621454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DE4480-A68D-4B19-A15C-C0461D538D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03DC40-9B29-4BCE-9424-FDB62C3549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8A8909-FBEC-45D8-B611-16880381EB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AE391D-9A05-4AD4-8218-50411F110711}" type="datetimeFigureOut">
              <a:rPr lang="en-US" smtClean="0"/>
              <a:t>1/20/2022</a:t>
            </a:fld>
            <a:endParaRPr lang="en-US"/>
          </a:p>
        </p:txBody>
      </p:sp>
      <p:sp>
        <p:nvSpPr>
          <p:cNvPr id="5" name="Footer Placeholder 4">
            <a:extLst>
              <a:ext uri="{FF2B5EF4-FFF2-40B4-BE49-F238E27FC236}">
                <a16:creationId xmlns:a16="http://schemas.microsoft.com/office/drawing/2014/main" id="{5A4A204F-CF78-4FD2-A459-48B49043A5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BD5962-AB80-465F-B98C-7FE9CFFF35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F6BD9-3CF6-4A2E-83C6-20C708EC1264}" type="slidenum">
              <a:rPr lang="en-US" smtClean="0"/>
              <a:t>‹#›</a:t>
            </a:fld>
            <a:endParaRPr lang="en-US"/>
          </a:p>
        </p:txBody>
      </p:sp>
    </p:spTree>
    <p:extLst>
      <p:ext uri="{BB962C8B-B14F-4D97-AF65-F5344CB8AC3E}">
        <p14:creationId xmlns:p14="http://schemas.microsoft.com/office/powerpoint/2010/main" val="3298273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2" r:id="rId8"/>
    <p:sldLayoutId id="2147483655" r:id="rId9"/>
    <p:sldLayoutId id="2147483656" r:id="rId10"/>
    <p:sldLayoutId id="2147483657" r:id="rId11"/>
    <p:sldLayoutId id="2147483658" r:id="rId12"/>
    <p:sldLayoutId id="2147483659"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g"/><Relationship Id="rId1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jpg"/><Relationship Id="rId2" Type="http://schemas.openxmlformats.org/officeDocument/2006/relationships/image" Target="../media/image1.png"/><Relationship Id="rId16" Type="http://schemas.openxmlformats.org/officeDocument/2006/relationships/image" Target="../media/image15.jpg"/><Relationship Id="rId1" Type="http://schemas.openxmlformats.org/officeDocument/2006/relationships/slideLayout" Target="../slideLayouts/slideLayout9.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37.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60.gif"/><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3.emf"/><Relationship Id="rId10" Type="http://schemas.openxmlformats.org/officeDocument/2006/relationships/image" Target="../media/image33.png"/><Relationship Id="rId4" Type="http://schemas.openxmlformats.org/officeDocument/2006/relationships/image" Target="../media/image28.jpe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jpg"/><Relationship Id="rId1" Type="http://schemas.openxmlformats.org/officeDocument/2006/relationships/slideLayout" Target="../slideLayouts/slideLayout9.xml"/><Relationship Id="rId5" Type="http://schemas.openxmlformats.org/officeDocument/2006/relationships/image" Target="../media/image37.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C9276-7BBA-4E7B-B2C8-4F2EEA87D654}"/>
              </a:ext>
            </a:extLst>
          </p:cNvPr>
          <p:cNvSpPr>
            <a:spLocks noGrp="1"/>
          </p:cNvSpPr>
          <p:nvPr>
            <p:ph type="ctrTitle"/>
          </p:nvPr>
        </p:nvSpPr>
        <p:spPr/>
        <p:txBody>
          <a:bodyPr/>
          <a:lstStyle/>
          <a:p>
            <a:r>
              <a:rPr lang="en-US" dirty="0"/>
              <a:t>Working Document for Peregrine Project Pages</a:t>
            </a:r>
          </a:p>
        </p:txBody>
      </p:sp>
      <p:sp>
        <p:nvSpPr>
          <p:cNvPr id="3" name="Subtitle 2">
            <a:extLst>
              <a:ext uri="{FF2B5EF4-FFF2-40B4-BE49-F238E27FC236}">
                <a16:creationId xmlns:a16="http://schemas.microsoft.com/office/drawing/2014/main" id="{E25A181F-EE90-4C34-887F-6B065B08C1C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90638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AB36C-780E-4003-AD5C-81822B956E20}"/>
              </a:ext>
            </a:extLst>
          </p:cNvPr>
          <p:cNvSpPr>
            <a:spLocks noGrp="1"/>
          </p:cNvSpPr>
          <p:nvPr>
            <p:ph type="title"/>
          </p:nvPr>
        </p:nvSpPr>
        <p:spPr/>
        <p:txBody>
          <a:bodyPr/>
          <a:lstStyle/>
          <a:p>
            <a:r>
              <a:rPr lang="en-US" dirty="0"/>
              <a:t>SA00756DE - ADS-B Out Trig Avionics TT22 Panel Mount Transponder</a:t>
            </a:r>
          </a:p>
        </p:txBody>
      </p:sp>
      <p:sp>
        <p:nvSpPr>
          <p:cNvPr id="3" name="Text Placeholder 2">
            <a:extLst>
              <a:ext uri="{FF2B5EF4-FFF2-40B4-BE49-F238E27FC236}">
                <a16:creationId xmlns:a16="http://schemas.microsoft.com/office/drawing/2014/main" id="{EFCB5442-EE91-435E-B9FD-AC847CFF894B}"/>
              </a:ext>
            </a:extLst>
          </p:cNvPr>
          <p:cNvSpPr>
            <a:spLocks noGrp="1"/>
          </p:cNvSpPr>
          <p:nvPr>
            <p:ph sz="half" idx="2"/>
          </p:nvPr>
        </p:nvSpPr>
        <p:spPr/>
        <p:txBody>
          <a:bodyPr/>
          <a:lstStyle/>
          <a:p>
            <a:pPr lvl="0"/>
            <a:r>
              <a:rPr lang="en-US" dirty="0"/>
              <a:t>Additional Validations: EASA, Mexico - AFAC</a:t>
            </a:r>
          </a:p>
          <a:p>
            <a:pPr lvl="0"/>
            <a:r>
              <a:rPr lang="en-US" dirty="0"/>
              <a:t>Approved for 627 Small Airplane models</a:t>
            </a:r>
          </a:p>
        </p:txBody>
      </p:sp>
      <p:sp>
        <p:nvSpPr>
          <p:cNvPr id="5" name="TextBox 4">
            <a:extLst>
              <a:ext uri="{FF2B5EF4-FFF2-40B4-BE49-F238E27FC236}">
                <a16:creationId xmlns:a16="http://schemas.microsoft.com/office/drawing/2014/main" id="{07457F07-EA5D-43FC-B680-580BBB77DC69}"/>
              </a:ext>
            </a:extLst>
          </p:cNvPr>
          <p:cNvSpPr txBox="1"/>
          <p:nvPr/>
        </p:nvSpPr>
        <p:spPr>
          <a:xfrm>
            <a:off x="958469" y="4730702"/>
            <a:ext cx="6098146" cy="1477328"/>
          </a:xfrm>
          <a:prstGeom prst="rect">
            <a:avLst/>
          </a:prstGeom>
          <a:noFill/>
        </p:spPr>
        <p:txBody>
          <a:bodyPr wrap="square">
            <a:spAutoFit/>
          </a:bodyPr>
          <a:lstStyle/>
          <a:p>
            <a:r>
              <a:rPr lang="en-US" dirty="0"/>
              <a:t>TT22 ADS-B STCs are available free of charge from Trig Avionics and cover hundreds of aircraft types. STC approvals allow the use of popular WAAS GPS navigators – making installation practical and cost-effective. The Trig TA70 GPS antenna is also included on the STC equipment list.</a:t>
            </a:r>
          </a:p>
        </p:txBody>
      </p:sp>
      <p:pic>
        <p:nvPicPr>
          <p:cNvPr id="8" name="Picture 7">
            <a:extLst>
              <a:ext uri="{FF2B5EF4-FFF2-40B4-BE49-F238E27FC236}">
                <a16:creationId xmlns:a16="http://schemas.microsoft.com/office/drawing/2014/main" id="{011112E4-C7D7-4B82-B720-C21906282421}"/>
              </a:ext>
            </a:extLst>
          </p:cNvPr>
          <p:cNvPicPr>
            <a:picLocks noChangeAspect="1"/>
          </p:cNvPicPr>
          <p:nvPr/>
        </p:nvPicPr>
        <p:blipFill>
          <a:blip r:embed="rId2"/>
          <a:stretch>
            <a:fillRect/>
          </a:stretch>
        </p:blipFill>
        <p:spPr>
          <a:xfrm>
            <a:off x="6096000" y="2331451"/>
            <a:ext cx="5127603" cy="1932645"/>
          </a:xfrm>
          <a:prstGeom prst="rect">
            <a:avLst/>
          </a:prstGeom>
        </p:spPr>
      </p:pic>
      <p:pic>
        <p:nvPicPr>
          <p:cNvPr id="10" name="Picture 9">
            <a:extLst>
              <a:ext uri="{FF2B5EF4-FFF2-40B4-BE49-F238E27FC236}">
                <a16:creationId xmlns:a16="http://schemas.microsoft.com/office/drawing/2014/main" id="{68DF09B8-1781-489C-9260-63E1540F522B}"/>
              </a:ext>
            </a:extLst>
          </p:cNvPr>
          <p:cNvPicPr>
            <a:picLocks noChangeAspect="1"/>
          </p:cNvPicPr>
          <p:nvPr/>
        </p:nvPicPr>
        <p:blipFill>
          <a:blip r:embed="rId3"/>
          <a:stretch>
            <a:fillRect/>
          </a:stretch>
        </p:blipFill>
        <p:spPr>
          <a:xfrm>
            <a:off x="7539674" y="974261"/>
            <a:ext cx="2240254" cy="1613244"/>
          </a:xfrm>
          <a:prstGeom prst="rect">
            <a:avLst/>
          </a:prstGeom>
        </p:spPr>
      </p:pic>
      <p:sp>
        <p:nvSpPr>
          <p:cNvPr id="11" name="TextBox 10">
            <a:extLst>
              <a:ext uri="{FF2B5EF4-FFF2-40B4-BE49-F238E27FC236}">
                <a16:creationId xmlns:a16="http://schemas.microsoft.com/office/drawing/2014/main" id="{FABA8FB0-E65D-4A65-8720-5B0014B95A4A}"/>
              </a:ext>
            </a:extLst>
          </p:cNvPr>
          <p:cNvSpPr txBox="1"/>
          <p:nvPr/>
        </p:nvSpPr>
        <p:spPr>
          <a:xfrm>
            <a:off x="968397" y="1397675"/>
            <a:ext cx="4518136" cy="3139321"/>
          </a:xfrm>
          <a:prstGeom prst="rect">
            <a:avLst/>
          </a:prstGeom>
          <a:noFill/>
        </p:spPr>
        <p:txBody>
          <a:bodyPr wrap="square">
            <a:spAutoFit/>
          </a:bodyPr>
          <a:lstStyle/>
          <a:p>
            <a:r>
              <a:rPr lang="en-US" dirty="0"/>
              <a:t>Peregrine developed an extensive approved model list STC for the Trig TT22 compact transponder. This early STC enabled early compliance with the FAA 2020 ADS-B Out mandate.</a:t>
            </a:r>
          </a:p>
          <a:p>
            <a:endParaRPr lang="en-US" dirty="0"/>
          </a:p>
          <a:p>
            <a:r>
              <a:rPr lang="en-US" dirty="0"/>
              <a:t>The TT22 is a fully compliant Mode S ES transponder with a built-in barometric sensor that combined with its small form-factor allows for easy installation in a variety of aircraft</a:t>
            </a:r>
          </a:p>
        </p:txBody>
      </p:sp>
    </p:spTree>
    <p:extLst>
      <p:ext uri="{BB962C8B-B14F-4D97-AF65-F5344CB8AC3E}">
        <p14:creationId xmlns:p14="http://schemas.microsoft.com/office/powerpoint/2010/main" val="3894390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CB180-8C07-4ED3-A295-852182A25D5E}"/>
              </a:ext>
            </a:extLst>
          </p:cNvPr>
          <p:cNvSpPr>
            <a:spLocks noGrp="1"/>
          </p:cNvSpPr>
          <p:nvPr>
            <p:ph type="title"/>
          </p:nvPr>
        </p:nvSpPr>
        <p:spPr/>
        <p:txBody>
          <a:bodyPr/>
          <a:lstStyle/>
          <a:p>
            <a:r>
              <a:rPr lang="en-US" dirty="0"/>
              <a:t>SA00762DE - </a:t>
            </a:r>
            <a:r>
              <a:rPr lang="en-US" dirty="0" err="1"/>
              <a:t>MidContinent</a:t>
            </a:r>
            <a:r>
              <a:rPr lang="en-US" dirty="0"/>
              <a:t> MD302 Standby Digital Flight Instrument System</a:t>
            </a:r>
          </a:p>
        </p:txBody>
      </p:sp>
      <p:sp>
        <p:nvSpPr>
          <p:cNvPr id="3" name="Text Placeholder 2">
            <a:extLst>
              <a:ext uri="{FF2B5EF4-FFF2-40B4-BE49-F238E27FC236}">
                <a16:creationId xmlns:a16="http://schemas.microsoft.com/office/drawing/2014/main" id="{C4130A0B-F49E-4CDA-A83C-EF5057429724}"/>
              </a:ext>
            </a:extLst>
          </p:cNvPr>
          <p:cNvSpPr>
            <a:spLocks noGrp="1"/>
          </p:cNvSpPr>
          <p:nvPr>
            <p:ph sz="half" idx="2"/>
          </p:nvPr>
        </p:nvSpPr>
        <p:spPr/>
        <p:txBody>
          <a:bodyPr/>
          <a:lstStyle/>
          <a:p>
            <a:pPr lvl="0"/>
            <a:r>
              <a:rPr lang="en-US" dirty="0"/>
              <a:t>Approved for 3 models, including:</a:t>
            </a:r>
          </a:p>
          <a:p>
            <a:pPr lvl="1"/>
            <a:r>
              <a:rPr lang="en-US" dirty="0"/>
              <a:t>Piper: PA-46-350P, PA-46-500TP, PA-46R-350T</a:t>
            </a:r>
          </a:p>
        </p:txBody>
      </p:sp>
      <p:sp>
        <p:nvSpPr>
          <p:cNvPr id="5" name="TextBox 4">
            <a:extLst>
              <a:ext uri="{FF2B5EF4-FFF2-40B4-BE49-F238E27FC236}">
                <a16:creationId xmlns:a16="http://schemas.microsoft.com/office/drawing/2014/main" id="{AA0BAA7A-88D9-4D2D-9DEA-BFBB1A007539}"/>
              </a:ext>
            </a:extLst>
          </p:cNvPr>
          <p:cNvSpPr txBox="1"/>
          <p:nvPr/>
        </p:nvSpPr>
        <p:spPr>
          <a:xfrm>
            <a:off x="727656" y="3951955"/>
            <a:ext cx="6098146" cy="1754326"/>
          </a:xfrm>
          <a:prstGeom prst="rect">
            <a:avLst/>
          </a:prstGeom>
          <a:noFill/>
        </p:spPr>
        <p:txBody>
          <a:bodyPr wrap="square">
            <a:spAutoFit/>
          </a:bodyPr>
          <a:lstStyle/>
          <a:p>
            <a:r>
              <a:rPr lang="en-US" dirty="0"/>
              <a:t>The model MD302 series SAM® Standby Attitude Module is a self-contained situational awareness instrument that provides aircraft attitude, altitude, airspeed and slip indication. The compact and innovative design of the MD302 is specifically developed for maximum flexibility for installation in retrofit for modern instrument panels.</a:t>
            </a:r>
          </a:p>
        </p:txBody>
      </p:sp>
      <p:sp>
        <p:nvSpPr>
          <p:cNvPr id="6" name="TextBox 5">
            <a:extLst>
              <a:ext uri="{FF2B5EF4-FFF2-40B4-BE49-F238E27FC236}">
                <a16:creationId xmlns:a16="http://schemas.microsoft.com/office/drawing/2014/main" id="{3EAE1C72-2675-44C1-85F5-2176F440ED2E}"/>
              </a:ext>
            </a:extLst>
          </p:cNvPr>
          <p:cNvSpPr txBox="1"/>
          <p:nvPr/>
        </p:nvSpPr>
        <p:spPr>
          <a:xfrm>
            <a:off x="838200" y="1241871"/>
            <a:ext cx="6098146" cy="923330"/>
          </a:xfrm>
          <a:prstGeom prst="rect">
            <a:avLst/>
          </a:prstGeom>
          <a:noFill/>
        </p:spPr>
        <p:txBody>
          <a:bodyPr wrap="square">
            <a:spAutoFit/>
          </a:bodyPr>
          <a:lstStyle/>
          <a:p>
            <a:r>
              <a:rPr lang="en-US" dirty="0"/>
              <a:t>Peregrine developed the STC for the SAM MD302 to simplify the installation of a digital LCD standby instrument in Piper  Matrix, Malibu and Malibu Mirage aircraft.</a:t>
            </a:r>
          </a:p>
        </p:txBody>
      </p:sp>
      <p:pic>
        <p:nvPicPr>
          <p:cNvPr id="9" name="Picture 8">
            <a:extLst>
              <a:ext uri="{FF2B5EF4-FFF2-40B4-BE49-F238E27FC236}">
                <a16:creationId xmlns:a16="http://schemas.microsoft.com/office/drawing/2014/main" id="{4D4C4444-67E8-4333-94A0-737D86D67985}"/>
              </a:ext>
            </a:extLst>
          </p:cNvPr>
          <p:cNvPicPr>
            <a:picLocks noChangeAspect="1"/>
          </p:cNvPicPr>
          <p:nvPr/>
        </p:nvPicPr>
        <p:blipFill>
          <a:blip r:embed="rId2"/>
          <a:stretch>
            <a:fillRect/>
          </a:stretch>
        </p:blipFill>
        <p:spPr>
          <a:xfrm>
            <a:off x="7334250" y="1156903"/>
            <a:ext cx="4019550" cy="2600325"/>
          </a:xfrm>
          <a:prstGeom prst="rect">
            <a:avLst/>
          </a:prstGeom>
        </p:spPr>
      </p:pic>
    </p:spTree>
    <p:extLst>
      <p:ext uri="{BB962C8B-B14F-4D97-AF65-F5344CB8AC3E}">
        <p14:creationId xmlns:p14="http://schemas.microsoft.com/office/powerpoint/2010/main" val="652897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F1AFF-0A20-478D-BED0-A01473453DDE}"/>
              </a:ext>
            </a:extLst>
          </p:cNvPr>
          <p:cNvSpPr>
            <a:spLocks noGrp="1"/>
          </p:cNvSpPr>
          <p:nvPr>
            <p:ph type="title"/>
          </p:nvPr>
        </p:nvSpPr>
        <p:spPr/>
        <p:txBody>
          <a:bodyPr/>
          <a:lstStyle/>
          <a:p>
            <a:r>
              <a:rPr lang="en-US" dirty="0"/>
              <a:t>SA00765DE - ADS-B Out </a:t>
            </a:r>
            <a:r>
              <a:rPr lang="en-US" dirty="0" err="1"/>
              <a:t>BendixKing</a:t>
            </a:r>
            <a:r>
              <a:rPr lang="en-US" dirty="0"/>
              <a:t> KT 74 Transponder</a:t>
            </a:r>
          </a:p>
        </p:txBody>
      </p:sp>
      <p:sp>
        <p:nvSpPr>
          <p:cNvPr id="3" name="Text Placeholder 2">
            <a:extLst>
              <a:ext uri="{FF2B5EF4-FFF2-40B4-BE49-F238E27FC236}">
                <a16:creationId xmlns:a16="http://schemas.microsoft.com/office/drawing/2014/main" id="{98339AB6-FA78-4BFD-99F1-66163F70EF7B}"/>
              </a:ext>
            </a:extLst>
          </p:cNvPr>
          <p:cNvSpPr>
            <a:spLocks noGrp="1"/>
          </p:cNvSpPr>
          <p:nvPr>
            <p:ph sz="half" idx="2"/>
          </p:nvPr>
        </p:nvSpPr>
        <p:spPr/>
        <p:txBody>
          <a:bodyPr/>
          <a:lstStyle/>
          <a:p>
            <a:pPr lvl="0"/>
            <a:r>
              <a:rPr lang="en-US" dirty="0"/>
              <a:t>Additional Validations: Mexico - AFAC, Brazil - ANAC, Argentina, Venezuela - INAC</a:t>
            </a:r>
          </a:p>
          <a:p>
            <a:pPr lvl="0"/>
            <a:r>
              <a:rPr lang="en-US" dirty="0"/>
              <a:t>Approved for 786 Small Airplane models</a:t>
            </a:r>
          </a:p>
          <a:p>
            <a:pPr lvl="0"/>
            <a:r>
              <a:rPr lang="en-US" dirty="0"/>
              <a:t>Includes: </a:t>
            </a:r>
            <a:r>
              <a:rPr lang="en-US" dirty="0" err="1"/>
              <a:t>CitationJet</a:t>
            </a:r>
            <a:r>
              <a:rPr lang="en-US" dirty="0"/>
              <a:t> 525 &amp; 525A dual KT 74 upgrade for CNI 5000 panel</a:t>
            </a:r>
          </a:p>
        </p:txBody>
      </p:sp>
      <p:pic>
        <p:nvPicPr>
          <p:cNvPr id="5" name="Picture 4">
            <a:extLst>
              <a:ext uri="{FF2B5EF4-FFF2-40B4-BE49-F238E27FC236}">
                <a16:creationId xmlns:a16="http://schemas.microsoft.com/office/drawing/2014/main" id="{42AC34E6-C1B5-49BF-A258-3D7E373CE9D9}"/>
              </a:ext>
            </a:extLst>
          </p:cNvPr>
          <p:cNvPicPr>
            <a:picLocks noChangeAspect="1"/>
          </p:cNvPicPr>
          <p:nvPr/>
        </p:nvPicPr>
        <p:blipFill rotWithShape="1">
          <a:blip r:embed="rId2"/>
          <a:srcRect t="17591" b="18134"/>
          <a:stretch/>
        </p:blipFill>
        <p:spPr>
          <a:xfrm>
            <a:off x="3977366" y="1230314"/>
            <a:ext cx="3745271" cy="1803042"/>
          </a:xfrm>
          <a:prstGeom prst="rect">
            <a:avLst/>
          </a:prstGeom>
        </p:spPr>
      </p:pic>
      <p:pic>
        <p:nvPicPr>
          <p:cNvPr id="7" name="Picture 6">
            <a:extLst>
              <a:ext uri="{FF2B5EF4-FFF2-40B4-BE49-F238E27FC236}">
                <a16:creationId xmlns:a16="http://schemas.microsoft.com/office/drawing/2014/main" id="{BB5507FF-D7E0-4191-AC2A-8BCC71524BED}"/>
              </a:ext>
            </a:extLst>
          </p:cNvPr>
          <p:cNvPicPr>
            <a:picLocks noChangeAspect="1"/>
          </p:cNvPicPr>
          <p:nvPr/>
        </p:nvPicPr>
        <p:blipFill>
          <a:blip r:embed="rId3"/>
          <a:stretch>
            <a:fillRect/>
          </a:stretch>
        </p:blipFill>
        <p:spPr>
          <a:xfrm>
            <a:off x="7887993" y="136526"/>
            <a:ext cx="3931800" cy="3354142"/>
          </a:xfrm>
          <a:prstGeom prst="rect">
            <a:avLst/>
          </a:prstGeom>
        </p:spPr>
      </p:pic>
      <p:sp>
        <p:nvSpPr>
          <p:cNvPr id="8" name="TextBox 7">
            <a:extLst>
              <a:ext uri="{FF2B5EF4-FFF2-40B4-BE49-F238E27FC236}">
                <a16:creationId xmlns:a16="http://schemas.microsoft.com/office/drawing/2014/main" id="{D9D1FC69-60BA-41A6-934C-7BF35F914DAC}"/>
              </a:ext>
            </a:extLst>
          </p:cNvPr>
          <p:cNvSpPr txBox="1"/>
          <p:nvPr/>
        </p:nvSpPr>
        <p:spPr>
          <a:xfrm>
            <a:off x="838200" y="4040015"/>
            <a:ext cx="4395930" cy="2585323"/>
          </a:xfrm>
          <a:prstGeom prst="rect">
            <a:avLst/>
          </a:prstGeom>
          <a:noFill/>
        </p:spPr>
        <p:txBody>
          <a:bodyPr wrap="square" rtlCol="0">
            <a:spAutoFit/>
          </a:bodyPr>
          <a:lstStyle/>
          <a:p>
            <a:r>
              <a:rPr lang="en-US" dirty="0"/>
              <a:t>Peregrine developed this STC and innovative custom overlay simplifying an ADS-B retrofit solution for legacy </a:t>
            </a:r>
            <a:r>
              <a:rPr lang="en-US" dirty="0" err="1"/>
              <a:t>CitationJets</a:t>
            </a:r>
            <a:endParaRPr lang="en-US" dirty="0"/>
          </a:p>
          <a:p>
            <a:endParaRPr lang="en-US" dirty="0"/>
          </a:p>
          <a:p>
            <a:r>
              <a:rPr lang="en-US" dirty="0"/>
              <a:t>The CNI 5000 ADS-B Out upgrade provides a direct replacement of the two KT 70 transponders with two of the KT 74 ADS-B Out transponders.</a:t>
            </a:r>
          </a:p>
          <a:p>
            <a:endParaRPr lang="en-US" dirty="0"/>
          </a:p>
        </p:txBody>
      </p:sp>
    </p:spTree>
    <p:extLst>
      <p:ext uri="{BB962C8B-B14F-4D97-AF65-F5344CB8AC3E}">
        <p14:creationId xmlns:p14="http://schemas.microsoft.com/office/powerpoint/2010/main" val="3714179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5177-4701-4387-85ED-81CDE99C489D}"/>
              </a:ext>
            </a:extLst>
          </p:cNvPr>
          <p:cNvSpPr>
            <a:spLocks noGrp="1"/>
          </p:cNvSpPr>
          <p:nvPr>
            <p:ph type="title"/>
          </p:nvPr>
        </p:nvSpPr>
        <p:spPr/>
        <p:txBody>
          <a:bodyPr/>
          <a:lstStyle/>
          <a:p>
            <a:r>
              <a:rPr lang="en-US" dirty="0"/>
              <a:t>SA01031DE - Garmin GSR 56 SATCOM </a:t>
            </a:r>
            <a:r>
              <a:rPr lang="en-US" dirty="0" err="1"/>
              <a:t>FlightStream</a:t>
            </a:r>
            <a:r>
              <a:rPr lang="en-US" dirty="0"/>
              <a:t> 210 transceivers</a:t>
            </a:r>
          </a:p>
        </p:txBody>
      </p:sp>
      <p:sp>
        <p:nvSpPr>
          <p:cNvPr id="3" name="Text Placeholder 2">
            <a:extLst>
              <a:ext uri="{FF2B5EF4-FFF2-40B4-BE49-F238E27FC236}">
                <a16:creationId xmlns:a16="http://schemas.microsoft.com/office/drawing/2014/main" id="{8C4961EC-16D5-4EB7-8EAB-80B9FC9DAF54}"/>
              </a:ext>
            </a:extLst>
          </p:cNvPr>
          <p:cNvSpPr>
            <a:spLocks noGrp="1"/>
          </p:cNvSpPr>
          <p:nvPr>
            <p:ph sz="half" idx="2"/>
          </p:nvPr>
        </p:nvSpPr>
        <p:spPr/>
        <p:txBody>
          <a:bodyPr/>
          <a:lstStyle/>
          <a:p>
            <a:pPr lvl="0"/>
            <a:r>
              <a:rPr lang="en-US" dirty="0"/>
              <a:t>Additional Validations: Brazil - ANAC</a:t>
            </a:r>
          </a:p>
          <a:p>
            <a:pPr lvl="0"/>
            <a:r>
              <a:rPr lang="en-US" dirty="0"/>
              <a:t>Approved for the Daher Kodiak 100</a:t>
            </a:r>
          </a:p>
        </p:txBody>
      </p:sp>
      <p:pic>
        <p:nvPicPr>
          <p:cNvPr id="5" name="Picture 4">
            <a:extLst>
              <a:ext uri="{FF2B5EF4-FFF2-40B4-BE49-F238E27FC236}">
                <a16:creationId xmlns:a16="http://schemas.microsoft.com/office/drawing/2014/main" id="{86FB4454-CE7B-4288-9E04-AF8FDBBCA590}"/>
              </a:ext>
            </a:extLst>
          </p:cNvPr>
          <p:cNvPicPr>
            <a:picLocks noChangeAspect="1"/>
          </p:cNvPicPr>
          <p:nvPr/>
        </p:nvPicPr>
        <p:blipFill>
          <a:blip r:embed="rId2"/>
          <a:stretch>
            <a:fillRect/>
          </a:stretch>
        </p:blipFill>
        <p:spPr>
          <a:xfrm>
            <a:off x="5500084" y="1047214"/>
            <a:ext cx="2857500" cy="2857500"/>
          </a:xfrm>
          <a:prstGeom prst="rect">
            <a:avLst/>
          </a:prstGeom>
        </p:spPr>
      </p:pic>
      <p:pic>
        <p:nvPicPr>
          <p:cNvPr id="7" name="Picture 6">
            <a:extLst>
              <a:ext uri="{FF2B5EF4-FFF2-40B4-BE49-F238E27FC236}">
                <a16:creationId xmlns:a16="http://schemas.microsoft.com/office/drawing/2014/main" id="{4EC1D9DA-2412-4629-82D6-854C9AAF5EFD}"/>
              </a:ext>
            </a:extLst>
          </p:cNvPr>
          <p:cNvPicPr>
            <a:picLocks noChangeAspect="1"/>
          </p:cNvPicPr>
          <p:nvPr/>
        </p:nvPicPr>
        <p:blipFill>
          <a:blip r:embed="rId3"/>
          <a:stretch>
            <a:fillRect/>
          </a:stretch>
        </p:blipFill>
        <p:spPr>
          <a:xfrm>
            <a:off x="8505959" y="1167416"/>
            <a:ext cx="2261584" cy="2261584"/>
          </a:xfrm>
          <a:prstGeom prst="rect">
            <a:avLst/>
          </a:prstGeom>
        </p:spPr>
      </p:pic>
      <p:sp>
        <p:nvSpPr>
          <p:cNvPr id="8" name="TextBox 7">
            <a:extLst>
              <a:ext uri="{FF2B5EF4-FFF2-40B4-BE49-F238E27FC236}">
                <a16:creationId xmlns:a16="http://schemas.microsoft.com/office/drawing/2014/main" id="{FA82735B-C7F7-4C74-902F-7324D6E1C601}"/>
              </a:ext>
            </a:extLst>
          </p:cNvPr>
          <p:cNvSpPr txBox="1"/>
          <p:nvPr/>
        </p:nvSpPr>
        <p:spPr>
          <a:xfrm>
            <a:off x="6337608" y="3411722"/>
            <a:ext cx="2094163" cy="646331"/>
          </a:xfrm>
          <a:prstGeom prst="rect">
            <a:avLst/>
          </a:prstGeom>
          <a:noFill/>
        </p:spPr>
        <p:txBody>
          <a:bodyPr wrap="none" rtlCol="0">
            <a:spAutoFit/>
          </a:bodyPr>
          <a:lstStyle/>
          <a:p>
            <a:r>
              <a:rPr lang="en-US" dirty="0"/>
              <a:t>Garmin GSR 56</a:t>
            </a:r>
          </a:p>
          <a:p>
            <a:r>
              <a:rPr lang="en-US" dirty="0"/>
              <a:t>SATCOM Transceiver</a:t>
            </a:r>
          </a:p>
        </p:txBody>
      </p:sp>
      <p:sp>
        <p:nvSpPr>
          <p:cNvPr id="9" name="TextBox 8">
            <a:extLst>
              <a:ext uri="{FF2B5EF4-FFF2-40B4-BE49-F238E27FC236}">
                <a16:creationId xmlns:a16="http://schemas.microsoft.com/office/drawing/2014/main" id="{8EA3F6F1-A4D5-420C-BC0A-2EB272EB6B0A}"/>
              </a:ext>
            </a:extLst>
          </p:cNvPr>
          <p:cNvSpPr txBox="1"/>
          <p:nvPr/>
        </p:nvSpPr>
        <p:spPr>
          <a:xfrm>
            <a:off x="8937167" y="3125247"/>
            <a:ext cx="2836161" cy="646331"/>
          </a:xfrm>
          <a:prstGeom prst="rect">
            <a:avLst/>
          </a:prstGeom>
          <a:noFill/>
        </p:spPr>
        <p:txBody>
          <a:bodyPr wrap="none" rtlCol="0">
            <a:spAutoFit/>
          </a:bodyPr>
          <a:lstStyle/>
          <a:p>
            <a:r>
              <a:rPr lang="en-US" dirty="0"/>
              <a:t>Garmin </a:t>
            </a:r>
            <a:r>
              <a:rPr lang="en-US" dirty="0" err="1"/>
              <a:t>FlightStream</a:t>
            </a:r>
            <a:r>
              <a:rPr lang="en-US" dirty="0"/>
              <a:t> 210</a:t>
            </a:r>
          </a:p>
          <a:p>
            <a:r>
              <a:rPr lang="en-US" dirty="0"/>
              <a:t>Bluetooth Wireless Gateway</a:t>
            </a:r>
          </a:p>
        </p:txBody>
      </p:sp>
    </p:spTree>
    <p:extLst>
      <p:ext uri="{BB962C8B-B14F-4D97-AF65-F5344CB8AC3E}">
        <p14:creationId xmlns:p14="http://schemas.microsoft.com/office/powerpoint/2010/main" val="1492366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ADC52-D6ED-4562-A00E-99EB0585510F}"/>
              </a:ext>
            </a:extLst>
          </p:cNvPr>
          <p:cNvSpPr>
            <a:spLocks noGrp="1"/>
          </p:cNvSpPr>
          <p:nvPr>
            <p:ph type="title"/>
          </p:nvPr>
        </p:nvSpPr>
        <p:spPr/>
        <p:txBody>
          <a:bodyPr/>
          <a:lstStyle/>
          <a:p>
            <a:r>
              <a:rPr lang="en-US" dirty="0"/>
              <a:t>SA01044DE - PC-12 True Blue Advanced Lithium-ion Battery</a:t>
            </a:r>
          </a:p>
        </p:txBody>
      </p:sp>
      <p:sp>
        <p:nvSpPr>
          <p:cNvPr id="3" name="Text Placeholder 2">
            <a:extLst>
              <a:ext uri="{FF2B5EF4-FFF2-40B4-BE49-F238E27FC236}">
                <a16:creationId xmlns:a16="http://schemas.microsoft.com/office/drawing/2014/main" id="{C3FE55EE-23B5-427F-B0F5-6FA945A468D8}"/>
              </a:ext>
            </a:extLst>
          </p:cNvPr>
          <p:cNvSpPr>
            <a:spLocks noGrp="1"/>
          </p:cNvSpPr>
          <p:nvPr>
            <p:ph sz="half" idx="2"/>
          </p:nvPr>
        </p:nvSpPr>
        <p:spPr/>
        <p:txBody>
          <a:bodyPr/>
          <a:lstStyle/>
          <a:p>
            <a:pPr lvl="0"/>
            <a:r>
              <a:rPr lang="en-US" dirty="0"/>
              <a:t>Additional Validations: Canada - TCAA</a:t>
            </a:r>
          </a:p>
          <a:p>
            <a:pPr lvl="0"/>
            <a:r>
              <a:rPr lang="en-US" dirty="0"/>
              <a:t>Approved for 3 models, including:</a:t>
            </a:r>
          </a:p>
          <a:p>
            <a:pPr lvl="1"/>
            <a:r>
              <a:rPr lang="en-US" dirty="0"/>
              <a:t>Pilatus: PC-12, PC-12/45, PC-12/47</a:t>
            </a:r>
          </a:p>
        </p:txBody>
      </p:sp>
    </p:spTree>
    <p:extLst>
      <p:ext uri="{BB962C8B-B14F-4D97-AF65-F5344CB8AC3E}">
        <p14:creationId xmlns:p14="http://schemas.microsoft.com/office/powerpoint/2010/main" val="1920944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4CCDE-A0A7-42E4-9230-3F973F6E6D67}"/>
              </a:ext>
            </a:extLst>
          </p:cNvPr>
          <p:cNvSpPr>
            <a:spLocks noGrp="1"/>
          </p:cNvSpPr>
          <p:nvPr>
            <p:ph type="title"/>
          </p:nvPr>
        </p:nvSpPr>
        <p:spPr/>
        <p:txBody>
          <a:bodyPr/>
          <a:lstStyle/>
          <a:p>
            <a:r>
              <a:rPr lang="en-US" dirty="0"/>
              <a:t>SA01053DE - PC-12 Gogo AVANCE L3 Air To Ground System</a:t>
            </a:r>
          </a:p>
        </p:txBody>
      </p:sp>
      <p:sp>
        <p:nvSpPr>
          <p:cNvPr id="3" name="Text Placeholder 2">
            <a:extLst>
              <a:ext uri="{FF2B5EF4-FFF2-40B4-BE49-F238E27FC236}">
                <a16:creationId xmlns:a16="http://schemas.microsoft.com/office/drawing/2014/main" id="{AE6CC569-D1C9-4249-9DA7-1D166FBFE874}"/>
              </a:ext>
            </a:extLst>
          </p:cNvPr>
          <p:cNvSpPr>
            <a:spLocks noGrp="1"/>
          </p:cNvSpPr>
          <p:nvPr>
            <p:ph sz="half" idx="2"/>
          </p:nvPr>
        </p:nvSpPr>
        <p:spPr/>
        <p:txBody>
          <a:bodyPr/>
          <a:lstStyle/>
          <a:p>
            <a:pPr lvl="0"/>
            <a:r>
              <a:rPr lang="en-US" dirty="0"/>
              <a:t>Additional Validations: Canada - TCAA</a:t>
            </a:r>
          </a:p>
          <a:p>
            <a:pPr lvl="0"/>
            <a:r>
              <a:rPr lang="en-US" dirty="0"/>
              <a:t>Approved for 4 models, including:</a:t>
            </a:r>
          </a:p>
          <a:p>
            <a:pPr lvl="1"/>
            <a:r>
              <a:rPr lang="en-US" dirty="0"/>
              <a:t>Pilatus: PC-12, PC-12/45, PC-12/47, PC-12/47E</a:t>
            </a:r>
          </a:p>
        </p:txBody>
      </p:sp>
    </p:spTree>
    <p:extLst>
      <p:ext uri="{BB962C8B-B14F-4D97-AF65-F5344CB8AC3E}">
        <p14:creationId xmlns:p14="http://schemas.microsoft.com/office/powerpoint/2010/main" val="3745679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027DB-775A-4699-9C64-56DE5866CD54}"/>
              </a:ext>
            </a:extLst>
          </p:cNvPr>
          <p:cNvSpPr>
            <a:spLocks noGrp="1"/>
          </p:cNvSpPr>
          <p:nvPr>
            <p:ph type="title"/>
          </p:nvPr>
        </p:nvSpPr>
        <p:spPr/>
        <p:txBody>
          <a:bodyPr/>
          <a:lstStyle/>
          <a:p>
            <a:r>
              <a:rPr lang="en-US" dirty="0"/>
              <a:t>SA01822WI - True Blue TB44 Lithium Ion Battery</a:t>
            </a:r>
          </a:p>
        </p:txBody>
      </p:sp>
      <p:sp>
        <p:nvSpPr>
          <p:cNvPr id="3" name="Text Placeholder 2">
            <a:extLst>
              <a:ext uri="{FF2B5EF4-FFF2-40B4-BE49-F238E27FC236}">
                <a16:creationId xmlns:a16="http://schemas.microsoft.com/office/drawing/2014/main" id="{F92A2F76-3E31-463E-8E52-1BE074ECA557}"/>
              </a:ext>
            </a:extLst>
          </p:cNvPr>
          <p:cNvSpPr>
            <a:spLocks noGrp="1"/>
          </p:cNvSpPr>
          <p:nvPr>
            <p:ph sz="half" idx="2"/>
          </p:nvPr>
        </p:nvSpPr>
        <p:spPr/>
        <p:txBody>
          <a:bodyPr/>
          <a:lstStyle/>
          <a:p>
            <a:pPr lvl="0"/>
            <a:r>
              <a:rPr lang="en-US" dirty="0"/>
              <a:t>Additional Validations: Canada - TCAA</a:t>
            </a:r>
          </a:p>
          <a:p>
            <a:pPr lvl="0"/>
            <a:r>
              <a:rPr lang="en-US" dirty="0"/>
              <a:t>Approved for 2 models, including:</a:t>
            </a:r>
          </a:p>
          <a:p>
            <a:pPr lvl="1"/>
            <a:r>
              <a:rPr lang="en-US" dirty="0"/>
              <a:t>Textron: 208, 208B</a:t>
            </a:r>
          </a:p>
        </p:txBody>
      </p:sp>
      <p:sp>
        <p:nvSpPr>
          <p:cNvPr id="5" name="TextBox 4">
            <a:extLst>
              <a:ext uri="{FF2B5EF4-FFF2-40B4-BE49-F238E27FC236}">
                <a16:creationId xmlns:a16="http://schemas.microsoft.com/office/drawing/2014/main" id="{31891BDE-A0EB-4F02-94EF-D3C531A46E0D}"/>
              </a:ext>
            </a:extLst>
          </p:cNvPr>
          <p:cNvSpPr txBox="1"/>
          <p:nvPr/>
        </p:nvSpPr>
        <p:spPr>
          <a:xfrm>
            <a:off x="975575" y="3581992"/>
            <a:ext cx="4807039" cy="2862322"/>
          </a:xfrm>
          <a:prstGeom prst="rect">
            <a:avLst/>
          </a:prstGeom>
          <a:noFill/>
        </p:spPr>
        <p:txBody>
          <a:bodyPr wrap="square">
            <a:spAutoFit/>
          </a:bodyPr>
          <a:lstStyle/>
          <a:p>
            <a:r>
              <a:rPr lang="en-US" dirty="0"/>
              <a:t>True Blue Power’s TB44 lithium-ion batteries offers operational and performance improvements over nickel-cadmium or lead-acid batteries, including triple the energy per kilogram; double the lifespan; more rapid recharge; cooler and cleaner engine restarts; superior high temperature and cold weather performance; reduced weight maintenance cost and direct operating cost; and zero carbon emissions</a:t>
            </a:r>
          </a:p>
        </p:txBody>
      </p:sp>
      <p:pic>
        <p:nvPicPr>
          <p:cNvPr id="7" name="Picture 6">
            <a:extLst>
              <a:ext uri="{FF2B5EF4-FFF2-40B4-BE49-F238E27FC236}">
                <a16:creationId xmlns:a16="http://schemas.microsoft.com/office/drawing/2014/main" id="{B54658FD-B913-456D-81F6-1B33ADBBC2DD}"/>
              </a:ext>
            </a:extLst>
          </p:cNvPr>
          <p:cNvPicPr>
            <a:picLocks noChangeAspect="1"/>
          </p:cNvPicPr>
          <p:nvPr/>
        </p:nvPicPr>
        <p:blipFill>
          <a:blip r:embed="rId2"/>
          <a:stretch>
            <a:fillRect/>
          </a:stretch>
        </p:blipFill>
        <p:spPr>
          <a:xfrm>
            <a:off x="1300766" y="1119393"/>
            <a:ext cx="3714024" cy="1601460"/>
          </a:xfrm>
          <a:prstGeom prst="rect">
            <a:avLst/>
          </a:prstGeom>
        </p:spPr>
      </p:pic>
      <p:pic>
        <p:nvPicPr>
          <p:cNvPr id="9" name="Picture 8">
            <a:extLst>
              <a:ext uri="{FF2B5EF4-FFF2-40B4-BE49-F238E27FC236}">
                <a16:creationId xmlns:a16="http://schemas.microsoft.com/office/drawing/2014/main" id="{D6FA3FFD-896D-4C46-B488-18BCC47BEFB1}"/>
              </a:ext>
            </a:extLst>
          </p:cNvPr>
          <p:cNvPicPr>
            <a:picLocks noChangeAspect="1"/>
          </p:cNvPicPr>
          <p:nvPr/>
        </p:nvPicPr>
        <p:blipFill>
          <a:blip r:embed="rId3"/>
          <a:stretch>
            <a:fillRect/>
          </a:stretch>
        </p:blipFill>
        <p:spPr>
          <a:xfrm>
            <a:off x="6774958" y="396794"/>
            <a:ext cx="3046658" cy="3046658"/>
          </a:xfrm>
          <a:prstGeom prst="rect">
            <a:avLst/>
          </a:prstGeom>
        </p:spPr>
      </p:pic>
      <p:sp>
        <p:nvSpPr>
          <p:cNvPr id="10" name="TextBox 9">
            <a:extLst>
              <a:ext uri="{FF2B5EF4-FFF2-40B4-BE49-F238E27FC236}">
                <a16:creationId xmlns:a16="http://schemas.microsoft.com/office/drawing/2014/main" id="{95843FC4-292F-41FE-B650-7A027F5AE3D2}"/>
              </a:ext>
            </a:extLst>
          </p:cNvPr>
          <p:cNvSpPr txBox="1"/>
          <p:nvPr/>
        </p:nvSpPr>
        <p:spPr>
          <a:xfrm>
            <a:off x="6576597" y="3334388"/>
            <a:ext cx="3443379" cy="369332"/>
          </a:xfrm>
          <a:prstGeom prst="rect">
            <a:avLst/>
          </a:prstGeom>
          <a:noFill/>
        </p:spPr>
        <p:txBody>
          <a:bodyPr wrap="none" rtlCol="0">
            <a:spAutoFit/>
          </a:bodyPr>
          <a:lstStyle/>
          <a:p>
            <a:r>
              <a:rPr lang="en-US" dirty="0"/>
              <a:t>True Blue TB44 Lithium Ion Battery</a:t>
            </a:r>
          </a:p>
        </p:txBody>
      </p:sp>
    </p:spTree>
    <p:extLst>
      <p:ext uri="{BB962C8B-B14F-4D97-AF65-F5344CB8AC3E}">
        <p14:creationId xmlns:p14="http://schemas.microsoft.com/office/powerpoint/2010/main" val="828800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9877C-F2E9-4A46-88DF-E9C1DF98FA3C}"/>
              </a:ext>
            </a:extLst>
          </p:cNvPr>
          <p:cNvSpPr>
            <a:spLocks noGrp="1"/>
          </p:cNvSpPr>
          <p:nvPr>
            <p:ph type="title"/>
          </p:nvPr>
        </p:nvSpPr>
        <p:spPr/>
        <p:txBody>
          <a:bodyPr/>
          <a:lstStyle/>
          <a:p>
            <a:r>
              <a:rPr lang="en-US" dirty="0"/>
              <a:t>SA01835WI - Trig Avionics TY-96 or TY-97 VHF Communications Radio</a:t>
            </a:r>
          </a:p>
        </p:txBody>
      </p:sp>
      <p:sp>
        <p:nvSpPr>
          <p:cNvPr id="3" name="Text Placeholder 2">
            <a:extLst>
              <a:ext uri="{FF2B5EF4-FFF2-40B4-BE49-F238E27FC236}">
                <a16:creationId xmlns:a16="http://schemas.microsoft.com/office/drawing/2014/main" id="{CFDF07AF-BCB8-4641-B9A0-CDFCA24A7C40}"/>
              </a:ext>
            </a:extLst>
          </p:cNvPr>
          <p:cNvSpPr>
            <a:spLocks noGrp="1"/>
          </p:cNvSpPr>
          <p:nvPr>
            <p:ph sz="half" idx="2"/>
          </p:nvPr>
        </p:nvSpPr>
        <p:spPr/>
        <p:txBody>
          <a:bodyPr/>
          <a:lstStyle/>
          <a:p>
            <a:pPr lvl="0"/>
            <a:r>
              <a:rPr lang="en-US" dirty="0"/>
              <a:t>Approved for 704 Small Airplane models</a:t>
            </a:r>
          </a:p>
        </p:txBody>
      </p:sp>
      <p:pic>
        <p:nvPicPr>
          <p:cNvPr id="5" name="Picture 4">
            <a:extLst>
              <a:ext uri="{FF2B5EF4-FFF2-40B4-BE49-F238E27FC236}">
                <a16:creationId xmlns:a16="http://schemas.microsoft.com/office/drawing/2014/main" id="{D5D86AE3-6D25-4F68-B14C-63B38655E7FD}"/>
              </a:ext>
            </a:extLst>
          </p:cNvPr>
          <p:cNvPicPr>
            <a:picLocks noChangeAspect="1"/>
          </p:cNvPicPr>
          <p:nvPr/>
        </p:nvPicPr>
        <p:blipFill>
          <a:blip r:embed="rId2"/>
          <a:stretch>
            <a:fillRect/>
          </a:stretch>
        </p:blipFill>
        <p:spPr>
          <a:xfrm>
            <a:off x="5660801" y="1440502"/>
            <a:ext cx="5595334" cy="1678600"/>
          </a:xfrm>
          <a:prstGeom prst="rect">
            <a:avLst/>
          </a:prstGeom>
        </p:spPr>
      </p:pic>
      <p:sp>
        <p:nvSpPr>
          <p:cNvPr id="7" name="TextBox 6">
            <a:extLst>
              <a:ext uri="{FF2B5EF4-FFF2-40B4-BE49-F238E27FC236}">
                <a16:creationId xmlns:a16="http://schemas.microsoft.com/office/drawing/2014/main" id="{DDE8F73E-49D7-4DAD-8EDD-172DD2950BEB}"/>
              </a:ext>
            </a:extLst>
          </p:cNvPr>
          <p:cNvSpPr txBox="1"/>
          <p:nvPr/>
        </p:nvSpPr>
        <p:spPr>
          <a:xfrm>
            <a:off x="653602" y="4211392"/>
            <a:ext cx="6098146" cy="2308324"/>
          </a:xfrm>
          <a:prstGeom prst="rect">
            <a:avLst/>
          </a:prstGeom>
          <a:noFill/>
        </p:spPr>
        <p:txBody>
          <a:bodyPr wrap="square">
            <a:spAutoFit/>
          </a:bodyPr>
          <a:lstStyle/>
          <a:p>
            <a:r>
              <a:rPr lang="en-US" dirty="0"/>
              <a:t>The Trig stack radio provides crisp and clear stereo communication, faster tuning, a user friendly programmable USB database, dual watch and Trig’s popular ‘Say Again’ feature. At only 33mm high (1.3”) the radio saves valuable stack space, but retains innovative and practical features. Trig’s stack radios are designed for general and light-sport aviation. The TY96/TY97 is an 8.33 radio, the TY96A/TY97A is a 760 channel version.</a:t>
            </a:r>
          </a:p>
        </p:txBody>
      </p:sp>
    </p:spTree>
    <p:extLst>
      <p:ext uri="{BB962C8B-B14F-4D97-AF65-F5344CB8AC3E}">
        <p14:creationId xmlns:p14="http://schemas.microsoft.com/office/powerpoint/2010/main" val="1486959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E3133-7AF0-4DB9-8C41-4E9B0A8713C7}"/>
              </a:ext>
            </a:extLst>
          </p:cNvPr>
          <p:cNvSpPr>
            <a:spLocks noGrp="1"/>
          </p:cNvSpPr>
          <p:nvPr>
            <p:ph type="title"/>
          </p:nvPr>
        </p:nvSpPr>
        <p:spPr/>
        <p:txBody>
          <a:bodyPr/>
          <a:lstStyle/>
          <a:p>
            <a:r>
              <a:rPr lang="en-US" dirty="0"/>
              <a:t>SA09886AC - </a:t>
            </a:r>
            <a:r>
              <a:rPr lang="en-US" dirty="0" err="1"/>
              <a:t>BendixKing</a:t>
            </a:r>
            <a:r>
              <a:rPr lang="en-US" dirty="0"/>
              <a:t> CG100P Connected Gateway for King Air 200/B200</a:t>
            </a:r>
          </a:p>
        </p:txBody>
      </p:sp>
      <p:sp>
        <p:nvSpPr>
          <p:cNvPr id="3" name="Text Placeholder 2">
            <a:extLst>
              <a:ext uri="{FF2B5EF4-FFF2-40B4-BE49-F238E27FC236}">
                <a16:creationId xmlns:a16="http://schemas.microsoft.com/office/drawing/2014/main" id="{F2998C69-3438-4AC8-8FB5-391FDF11BB2C}"/>
              </a:ext>
            </a:extLst>
          </p:cNvPr>
          <p:cNvSpPr>
            <a:spLocks noGrp="1"/>
          </p:cNvSpPr>
          <p:nvPr>
            <p:ph sz="half" idx="2"/>
          </p:nvPr>
        </p:nvSpPr>
        <p:spPr/>
        <p:txBody>
          <a:bodyPr/>
          <a:lstStyle/>
          <a:p>
            <a:pPr lvl="0"/>
            <a:r>
              <a:rPr lang="en-US" dirty="0"/>
              <a:t>Approved for 2 models, including:</a:t>
            </a:r>
          </a:p>
          <a:p>
            <a:pPr lvl="1"/>
            <a:r>
              <a:rPr lang="en-US" dirty="0"/>
              <a:t>Textron: 200, B200</a:t>
            </a:r>
          </a:p>
        </p:txBody>
      </p:sp>
    </p:spTree>
    <p:extLst>
      <p:ext uri="{BB962C8B-B14F-4D97-AF65-F5344CB8AC3E}">
        <p14:creationId xmlns:p14="http://schemas.microsoft.com/office/powerpoint/2010/main" val="2312758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B0895-1A37-4EFE-A090-E5BA3932F34B}"/>
              </a:ext>
            </a:extLst>
          </p:cNvPr>
          <p:cNvSpPr>
            <a:spLocks noGrp="1"/>
          </p:cNvSpPr>
          <p:nvPr>
            <p:ph type="title"/>
          </p:nvPr>
        </p:nvSpPr>
        <p:spPr/>
        <p:txBody>
          <a:bodyPr/>
          <a:lstStyle/>
          <a:p>
            <a:r>
              <a:rPr lang="en-US" dirty="0"/>
              <a:t>SR00764DE - ADS-B Out Trig Avionics TT22 Transponder and FreeFlight Systems 1201 GPS</a:t>
            </a:r>
          </a:p>
        </p:txBody>
      </p:sp>
      <p:sp>
        <p:nvSpPr>
          <p:cNvPr id="3" name="Text Placeholder 2">
            <a:extLst>
              <a:ext uri="{FF2B5EF4-FFF2-40B4-BE49-F238E27FC236}">
                <a16:creationId xmlns:a16="http://schemas.microsoft.com/office/drawing/2014/main" id="{61CE6D2E-37C7-45F8-B8A4-EC5EBA12EBE8}"/>
              </a:ext>
            </a:extLst>
          </p:cNvPr>
          <p:cNvSpPr>
            <a:spLocks noGrp="1"/>
          </p:cNvSpPr>
          <p:nvPr>
            <p:ph sz="half" idx="2"/>
          </p:nvPr>
        </p:nvSpPr>
        <p:spPr/>
        <p:txBody>
          <a:bodyPr/>
          <a:lstStyle/>
          <a:p>
            <a:pPr lvl="0"/>
            <a:r>
              <a:rPr lang="en-US" dirty="0"/>
              <a:t>Additional Validations: Brazil - ANAC</a:t>
            </a:r>
          </a:p>
          <a:p>
            <a:pPr lvl="0"/>
            <a:r>
              <a:rPr lang="en-US" dirty="0"/>
              <a:t>Approved for 3 models, including:</a:t>
            </a:r>
          </a:p>
          <a:p>
            <a:pPr lvl="1"/>
            <a:r>
              <a:rPr lang="en-US" dirty="0"/>
              <a:t>Sikorsky: S-76A, S-76B, S-76C</a:t>
            </a:r>
          </a:p>
        </p:txBody>
      </p:sp>
      <p:pic>
        <p:nvPicPr>
          <p:cNvPr id="5" name="Picture 4">
            <a:extLst>
              <a:ext uri="{FF2B5EF4-FFF2-40B4-BE49-F238E27FC236}">
                <a16:creationId xmlns:a16="http://schemas.microsoft.com/office/drawing/2014/main" id="{6EA69676-AA8C-4AE1-8396-806FCB5BD321}"/>
              </a:ext>
            </a:extLst>
          </p:cNvPr>
          <p:cNvPicPr>
            <a:picLocks noChangeAspect="1"/>
          </p:cNvPicPr>
          <p:nvPr/>
        </p:nvPicPr>
        <p:blipFill>
          <a:blip r:embed="rId2"/>
          <a:stretch>
            <a:fillRect/>
          </a:stretch>
        </p:blipFill>
        <p:spPr>
          <a:xfrm>
            <a:off x="5221477" y="1334869"/>
            <a:ext cx="2240254" cy="1613244"/>
          </a:xfrm>
          <a:prstGeom prst="rect">
            <a:avLst/>
          </a:prstGeom>
        </p:spPr>
      </p:pic>
      <p:pic>
        <p:nvPicPr>
          <p:cNvPr id="7" name="Picture 6">
            <a:extLst>
              <a:ext uri="{FF2B5EF4-FFF2-40B4-BE49-F238E27FC236}">
                <a16:creationId xmlns:a16="http://schemas.microsoft.com/office/drawing/2014/main" id="{713511CA-C765-40EC-BF17-3136A95D7911}"/>
              </a:ext>
            </a:extLst>
          </p:cNvPr>
          <p:cNvPicPr>
            <a:picLocks noChangeAspect="1"/>
          </p:cNvPicPr>
          <p:nvPr/>
        </p:nvPicPr>
        <p:blipFill>
          <a:blip r:embed="rId3"/>
          <a:stretch>
            <a:fillRect/>
          </a:stretch>
        </p:blipFill>
        <p:spPr>
          <a:xfrm>
            <a:off x="7709011" y="2153220"/>
            <a:ext cx="3856217" cy="1700655"/>
          </a:xfrm>
          <a:prstGeom prst="rect">
            <a:avLst/>
          </a:prstGeom>
        </p:spPr>
      </p:pic>
    </p:spTree>
    <p:extLst>
      <p:ext uri="{BB962C8B-B14F-4D97-AF65-F5344CB8AC3E}">
        <p14:creationId xmlns:p14="http://schemas.microsoft.com/office/powerpoint/2010/main" val="678250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495BB9B-8817-4CDE-A0BF-B53E474A7D1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CA7CE8FC-C6DE-4067-99EC-B28806670741}"/>
              </a:ext>
            </a:extLst>
          </p:cNvPr>
          <p:cNvPicPr>
            <a:picLocks noChangeAspect="1"/>
          </p:cNvPicPr>
          <p:nvPr/>
        </p:nvPicPr>
        <p:blipFill rotWithShape="1">
          <a:blip r:embed="rId2">
            <a:extLst>
              <a:ext uri="{28A0092B-C50C-407E-A947-70E740481C1C}">
                <a14:useLocalDpi xmlns:a14="http://schemas.microsoft.com/office/drawing/2010/main" val="0"/>
              </a:ext>
            </a:extLst>
          </a:blip>
          <a:srcRect l="29499" r="30591"/>
          <a:stretch/>
        </p:blipFill>
        <p:spPr>
          <a:xfrm>
            <a:off x="185530" y="208681"/>
            <a:ext cx="1828800" cy="2577548"/>
          </a:xfrm>
          <a:prstGeom prst="rect">
            <a:avLst/>
          </a:prstGeom>
        </p:spPr>
      </p:pic>
      <p:pic>
        <p:nvPicPr>
          <p:cNvPr id="13" name="Picture 12">
            <a:extLst>
              <a:ext uri="{FF2B5EF4-FFF2-40B4-BE49-F238E27FC236}">
                <a16:creationId xmlns:a16="http://schemas.microsoft.com/office/drawing/2014/main" id="{B9478465-6910-4CB1-A4E9-A74C29347C34}"/>
              </a:ext>
            </a:extLst>
          </p:cNvPr>
          <p:cNvPicPr>
            <a:picLocks noChangeAspect="1"/>
          </p:cNvPicPr>
          <p:nvPr/>
        </p:nvPicPr>
        <p:blipFill rotWithShape="1">
          <a:blip r:embed="rId3">
            <a:extLst>
              <a:ext uri="{28A0092B-C50C-407E-A947-70E740481C1C}">
                <a14:useLocalDpi xmlns:a14="http://schemas.microsoft.com/office/drawing/2010/main" val="0"/>
              </a:ext>
            </a:extLst>
          </a:blip>
          <a:srcRect l="14728" t="25785" r="15233" b="19960"/>
          <a:stretch/>
        </p:blipFill>
        <p:spPr>
          <a:xfrm>
            <a:off x="1917014" y="566670"/>
            <a:ext cx="1944710" cy="753205"/>
          </a:xfrm>
          <a:prstGeom prst="rect">
            <a:avLst/>
          </a:prstGeom>
        </p:spPr>
      </p:pic>
      <p:pic>
        <p:nvPicPr>
          <p:cNvPr id="15" name="Picture 14">
            <a:extLst>
              <a:ext uri="{FF2B5EF4-FFF2-40B4-BE49-F238E27FC236}">
                <a16:creationId xmlns:a16="http://schemas.microsoft.com/office/drawing/2014/main" id="{3DB5F8C2-6DD1-459F-906B-08FDC1E8A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9995" y="1357726"/>
            <a:ext cx="3333750" cy="962025"/>
          </a:xfrm>
          <a:prstGeom prst="rect">
            <a:avLst/>
          </a:prstGeom>
        </p:spPr>
      </p:pic>
      <p:pic>
        <p:nvPicPr>
          <p:cNvPr id="17" name="Picture 16">
            <a:extLst>
              <a:ext uri="{FF2B5EF4-FFF2-40B4-BE49-F238E27FC236}">
                <a16:creationId xmlns:a16="http://schemas.microsoft.com/office/drawing/2014/main" id="{46CD976D-C6E7-4AD6-9718-FFAB54B525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4533" y="2554396"/>
            <a:ext cx="3539342" cy="561413"/>
          </a:xfrm>
          <a:prstGeom prst="rect">
            <a:avLst/>
          </a:prstGeom>
        </p:spPr>
      </p:pic>
      <p:pic>
        <p:nvPicPr>
          <p:cNvPr id="19" name="Picture 18">
            <a:extLst>
              <a:ext uri="{FF2B5EF4-FFF2-40B4-BE49-F238E27FC236}">
                <a16:creationId xmlns:a16="http://schemas.microsoft.com/office/drawing/2014/main" id="{CD823E76-5FAC-45FD-8B67-097B7C07E9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530" y="3465967"/>
            <a:ext cx="5715000" cy="552450"/>
          </a:xfrm>
          <a:prstGeom prst="rect">
            <a:avLst/>
          </a:prstGeom>
        </p:spPr>
      </p:pic>
      <p:pic>
        <p:nvPicPr>
          <p:cNvPr id="21" name="Picture 20">
            <a:extLst>
              <a:ext uri="{FF2B5EF4-FFF2-40B4-BE49-F238E27FC236}">
                <a16:creationId xmlns:a16="http://schemas.microsoft.com/office/drawing/2014/main" id="{847F8B69-9428-46FA-A6BF-D70615FC87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0696" y="185098"/>
            <a:ext cx="3726430" cy="545951"/>
          </a:xfrm>
          <a:prstGeom prst="rect">
            <a:avLst/>
          </a:prstGeom>
        </p:spPr>
      </p:pic>
      <p:pic>
        <p:nvPicPr>
          <p:cNvPr id="23" name="Picture 22">
            <a:extLst>
              <a:ext uri="{FF2B5EF4-FFF2-40B4-BE49-F238E27FC236}">
                <a16:creationId xmlns:a16="http://schemas.microsoft.com/office/drawing/2014/main" id="{F81E8346-3E17-4189-9117-62A4EADCCC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875" y="2347183"/>
            <a:ext cx="2142960" cy="892900"/>
          </a:xfrm>
          <a:prstGeom prst="rect">
            <a:avLst/>
          </a:prstGeom>
        </p:spPr>
      </p:pic>
      <p:pic>
        <p:nvPicPr>
          <p:cNvPr id="25" name="Picture 24">
            <a:extLst>
              <a:ext uri="{FF2B5EF4-FFF2-40B4-BE49-F238E27FC236}">
                <a16:creationId xmlns:a16="http://schemas.microsoft.com/office/drawing/2014/main" id="{72BDF8E6-957C-44DB-B820-239CF6285FE7}"/>
              </a:ext>
            </a:extLst>
          </p:cNvPr>
          <p:cNvPicPr>
            <a:picLocks noChangeAspect="1"/>
          </p:cNvPicPr>
          <p:nvPr/>
        </p:nvPicPr>
        <p:blipFill rotWithShape="1">
          <a:blip r:embed="rId9">
            <a:extLst>
              <a:ext uri="{28A0092B-C50C-407E-A947-70E740481C1C}">
                <a14:useLocalDpi xmlns:a14="http://schemas.microsoft.com/office/drawing/2010/main" val="0"/>
              </a:ext>
            </a:extLst>
          </a:blip>
          <a:srcRect t="31724" b="34689"/>
          <a:stretch/>
        </p:blipFill>
        <p:spPr>
          <a:xfrm>
            <a:off x="6252318" y="3307673"/>
            <a:ext cx="2036693" cy="684051"/>
          </a:xfrm>
          <a:prstGeom prst="rect">
            <a:avLst/>
          </a:prstGeom>
        </p:spPr>
      </p:pic>
      <p:pic>
        <p:nvPicPr>
          <p:cNvPr id="29" name="Picture 28">
            <a:extLst>
              <a:ext uri="{FF2B5EF4-FFF2-40B4-BE49-F238E27FC236}">
                <a16:creationId xmlns:a16="http://schemas.microsoft.com/office/drawing/2014/main" id="{01D0B968-C861-4510-B36C-D46A0B76B7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400" y="4205005"/>
            <a:ext cx="4972050" cy="914400"/>
          </a:xfrm>
          <a:prstGeom prst="rect">
            <a:avLst/>
          </a:prstGeom>
        </p:spPr>
      </p:pic>
      <p:pic>
        <p:nvPicPr>
          <p:cNvPr id="31" name="Picture 30">
            <a:extLst>
              <a:ext uri="{FF2B5EF4-FFF2-40B4-BE49-F238E27FC236}">
                <a16:creationId xmlns:a16="http://schemas.microsoft.com/office/drawing/2014/main" id="{E213F66A-8BC2-4DB1-A9B1-C3EDE71F01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4018417"/>
            <a:ext cx="4543425" cy="1000125"/>
          </a:xfrm>
          <a:prstGeom prst="rect">
            <a:avLst/>
          </a:prstGeom>
        </p:spPr>
      </p:pic>
      <p:pic>
        <p:nvPicPr>
          <p:cNvPr id="33" name="Picture 32">
            <a:extLst>
              <a:ext uri="{FF2B5EF4-FFF2-40B4-BE49-F238E27FC236}">
                <a16:creationId xmlns:a16="http://schemas.microsoft.com/office/drawing/2014/main" id="{5F368BB5-9408-4938-AEFF-751E9C0904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2400" y="5266187"/>
            <a:ext cx="3781425" cy="1209675"/>
          </a:xfrm>
          <a:prstGeom prst="rect">
            <a:avLst/>
          </a:prstGeom>
        </p:spPr>
      </p:pic>
      <p:pic>
        <p:nvPicPr>
          <p:cNvPr id="35" name="Picture 34">
            <a:extLst>
              <a:ext uri="{FF2B5EF4-FFF2-40B4-BE49-F238E27FC236}">
                <a16:creationId xmlns:a16="http://schemas.microsoft.com/office/drawing/2014/main" id="{4F06B1FE-F2C3-4760-952D-0E9AA9DB1F64}"/>
              </a:ext>
            </a:extLst>
          </p:cNvPr>
          <p:cNvPicPr>
            <a:picLocks noChangeAspect="1"/>
          </p:cNvPicPr>
          <p:nvPr/>
        </p:nvPicPr>
        <p:blipFill rotWithShape="1">
          <a:blip r:embed="rId13">
            <a:extLst>
              <a:ext uri="{28A0092B-C50C-407E-A947-70E740481C1C}">
                <a14:useLocalDpi xmlns:a14="http://schemas.microsoft.com/office/drawing/2010/main" val="0"/>
              </a:ext>
            </a:extLst>
          </a:blip>
          <a:srcRect t="30419" b="30428"/>
          <a:stretch/>
        </p:blipFill>
        <p:spPr>
          <a:xfrm>
            <a:off x="4474437" y="5500824"/>
            <a:ext cx="2857500" cy="626530"/>
          </a:xfrm>
          <a:prstGeom prst="rect">
            <a:avLst/>
          </a:prstGeom>
        </p:spPr>
      </p:pic>
      <p:pic>
        <p:nvPicPr>
          <p:cNvPr id="37" name="Picture 36">
            <a:extLst>
              <a:ext uri="{FF2B5EF4-FFF2-40B4-BE49-F238E27FC236}">
                <a16:creationId xmlns:a16="http://schemas.microsoft.com/office/drawing/2014/main" id="{4F06FD9E-6725-426A-AEAA-639AA08AB2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43850" y="5363519"/>
            <a:ext cx="2857500" cy="876300"/>
          </a:xfrm>
          <a:prstGeom prst="rect">
            <a:avLst/>
          </a:prstGeom>
        </p:spPr>
      </p:pic>
      <p:pic>
        <p:nvPicPr>
          <p:cNvPr id="39" name="Picture 38">
            <a:extLst>
              <a:ext uri="{FF2B5EF4-FFF2-40B4-BE49-F238E27FC236}">
                <a16:creationId xmlns:a16="http://schemas.microsoft.com/office/drawing/2014/main" id="{C6AE054F-3377-42AD-9588-6871ABAEB81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30277" y="271644"/>
            <a:ext cx="3726430" cy="909085"/>
          </a:xfrm>
          <a:prstGeom prst="rect">
            <a:avLst/>
          </a:prstGeom>
        </p:spPr>
      </p:pic>
      <p:pic>
        <p:nvPicPr>
          <p:cNvPr id="41" name="Picture 40">
            <a:extLst>
              <a:ext uri="{FF2B5EF4-FFF2-40B4-BE49-F238E27FC236}">
                <a16:creationId xmlns:a16="http://schemas.microsoft.com/office/drawing/2014/main" id="{FF7A8556-D0F3-43C7-B115-475CC6AD47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99568" y="1319875"/>
            <a:ext cx="3900052" cy="733149"/>
          </a:xfrm>
          <a:prstGeom prst="rect">
            <a:avLst/>
          </a:prstGeom>
        </p:spPr>
      </p:pic>
      <p:pic>
        <p:nvPicPr>
          <p:cNvPr id="43" name="Picture 42">
            <a:extLst>
              <a:ext uri="{FF2B5EF4-FFF2-40B4-BE49-F238E27FC236}">
                <a16:creationId xmlns:a16="http://schemas.microsoft.com/office/drawing/2014/main" id="{6BD70100-DD41-4ACA-B0DC-C053810857C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88175" y="817101"/>
            <a:ext cx="3798162" cy="656560"/>
          </a:xfrm>
          <a:prstGeom prst="rect">
            <a:avLst/>
          </a:prstGeom>
        </p:spPr>
      </p:pic>
      <p:pic>
        <p:nvPicPr>
          <p:cNvPr id="3" name="Picture 2">
            <a:extLst>
              <a:ext uri="{FF2B5EF4-FFF2-40B4-BE49-F238E27FC236}">
                <a16:creationId xmlns:a16="http://schemas.microsoft.com/office/drawing/2014/main" id="{9DC0665E-7A66-4DCC-845B-49BBBEAAAE6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61229" y="2360542"/>
            <a:ext cx="3264526" cy="1813626"/>
          </a:xfrm>
          <a:prstGeom prst="rect">
            <a:avLst/>
          </a:prstGeom>
        </p:spPr>
      </p:pic>
    </p:spTree>
    <p:extLst>
      <p:ext uri="{BB962C8B-B14F-4D97-AF65-F5344CB8AC3E}">
        <p14:creationId xmlns:p14="http://schemas.microsoft.com/office/powerpoint/2010/main" val="245440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50578-DE43-4EF0-8A15-0C43C56364E9}"/>
              </a:ext>
            </a:extLst>
          </p:cNvPr>
          <p:cNvSpPr>
            <a:spLocks noGrp="1"/>
          </p:cNvSpPr>
          <p:nvPr>
            <p:ph type="title"/>
          </p:nvPr>
        </p:nvSpPr>
        <p:spPr/>
        <p:txBody>
          <a:bodyPr/>
          <a:lstStyle/>
          <a:p>
            <a:r>
              <a:rPr lang="en-US" dirty="0"/>
              <a:t>SR00821DE - ADS-B Out and In: </a:t>
            </a:r>
            <a:r>
              <a:rPr lang="en-US" dirty="0" err="1"/>
              <a:t>BendixKing</a:t>
            </a:r>
            <a:r>
              <a:rPr lang="en-US" dirty="0"/>
              <a:t> KT 74 Transponder and ADS-B In Receiver</a:t>
            </a:r>
          </a:p>
        </p:txBody>
      </p:sp>
      <p:sp>
        <p:nvSpPr>
          <p:cNvPr id="3" name="Text Placeholder 2">
            <a:extLst>
              <a:ext uri="{FF2B5EF4-FFF2-40B4-BE49-F238E27FC236}">
                <a16:creationId xmlns:a16="http://schemas.microsoft.com/office/drawing/2014/main" id="{9FE464AF-CBCB-4BD5-8085-B32A9F683660}"/>
              </a:ext>
            </a:extLst>
          </p:cNvPr>
          <p:cNvSpPr>
            <a:spLocks noGrp="1"/>
          </p:cNvSpPr>
          <p:nvPr>
            <p:ph sz="half" idx="2"/>
          </p:nvPr>
        </p:nvSpPr>
        <p:spPr/>
        <p:txBody>
          <a:bodyPr>
            <a:normAutofit fontScale="85000" lnSpcReduction="20000"/>
          </a:bodyPr>
          <a:lstStyle/>
          <a:p>
            <a:pPr lvl="0"/>
            <a:r>
              <a:rPr lang="en-US" dirty="0"/>
              <a:t>Additional Validations: Brazil - ANAC</a:t>
            </a:r>
          </a:p>
          <a:p>
            <a:pPr lvl="0"/>
            <a:r>
              <a:rPr lang="en-US" dirty="0"/>
              <a:t>Approved for 40 models, including:</a:t>
            </a:r>
          </a:p>
          <a:p>
            <a:pPr lvl="1"/>
            <a:r>
              <a:rPr lang="en-US" dirty="0"/>
              <a:t>Airbus Helicopters: EC135 P1, EC135 P2, EC135 P2+, EC135 T1, EC135 T2, EC135 T2+, EC135P3, EC135T3, AS-350B, AS-350B1, AS-350B2,</a:t>
            </a:r>
            <a:r>
              <a:rPr lang="pt-BR" dirty="0"/>
              <a:t> AS-350B3, AS-350BA, AS-350C, AS-350D, AS-350D1, AS355E, AS355F, AS355F1, AS355F2, AS355N, AS355NP, EC 130 B4, EC 130 T2</a:t>
            </a:r>
          </a:p>
          <a:p>
            <a:pPr lvl="1"/>
            <a:r>
              <a:rPr lang="en-US" dirty="0"/>
              <a:t>Bell: 206, 206A-1 (OH-58A), 206A, 206B-1, 206B, 206L-1, 206L-3, 206L-4, 206L, 407, 427</a:t>
            </a:r>
          </a:p>
          <a:p>
            <a:pPr lvl="1"/>
            <a:r>
              <a:rPr lang="en-US" dirty="0"/>
              <a:t>MD Helicopters: 500N</a:t>
            </a:r>
          </a:p>
          <a:p>
            <a:pPr lvl="1"/>
            <a:r>
              <a:rPr lang="pt-BR" dirty="0"/>
              <a:t>Robinson: R22, R22 ALPHA, R22 BETA, R22 MARINER</a:t>
            </a:r>
          </a:p>
        </p:txBody>
      </p:sp>
      <p:pic>
        <p:nvPicPr>
          <p:cNvPr id="4" name="Picture 3">
            <a:extLst>
              <a:ext uri="{FF2B5EF4-FFF2-40B4-BE49-F238E27FC236}">
                <a16:creationId xmlns:a16="http://schemas.microsoft.com/office/drawing/2014/main" id="{CD331DF7-8D5E-4209-9355-7FD3BB5A1433}"/>
              </a:ext>
            </a:extLst>
          </p:cNvPr>
          <p:cNvPicPr>
            <a:picLocks noChangeAspect="1"/>
          </p:cNvPicPr>
          <p:nvPr/>
        </p:nvPicPr>
        <p:blipFill>
          <a:blip r:embed="rId2"/>
          <a:stretch>
            <a:fillRect/>
          </a:stretch>
        </p:blipFill>
        <p:spPr>
          <a:xfrm>
            <a:off x="5254676" y="1230314"/>
            <a:ext cx="3743268" cy="1804572"/>
          </a:xfrm>
          <a:prstGeom prst="rect">
            <a:avLst/>
          </a:prstGeom>
        </p:spPr>
      </p:pic>
    </p:spTree>
    <p:extLst>
      <p:ext uri="{BB962C8B-B14F-4D97-AF65-F5344CB8AC3E}">
        <p14:creationId xmlns:p14="http://schemas.microsoft.com/office/powerpoint/2010/main" val="663953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61D51-ADA5-47E8-839B-78EB45CEAF2A}"/>
              </a:ext>
            </a:extLst>
          </p:cNvPr>
          <p:cNvSpPr>
            <a:spLocks noGrp="1"/>
          </p:cNvSpPr>
          <p:nvPr>
            <p:ph type="title"/>
          </p:nvPr>
        </p:nvSpPr>
        <p:spPr/>
        <p:txBody>
          <a:bodyPr/>
          <a:lstStyle/>
          <a:p>
            <a:r>
              <a:rPr lang="en-US" dirty="0"/>
              <a:t>SR00828DE - ADS-B Out Garmin G330ES or G33H ES Transponder</a:t>
            </a:r>
          </a:p>
        </p:txBody>
      </p:sp>
      <p:sp>
        <p:nvSpPr>
          <p:cNvPr id="3" name="Text Placeholder 2">
            <a:extLst>
              <a:ext uri="{FF2B5EF4-FFF2-40B4-BE49-F238E27FC236}">
                <a16:creationId xmlns:a16="http://schemas.microsoft.com/office/drawing/2014/main" id="{26D1EE46-CD97-4960-BF3E-6CAC12C886C9}"/>
              </a:ext>
            </a:extLst>
          </p:cNvPr>
          <p:cNvSpPr>
            <a:spLocks noGrp="1"/>
          </p:cNvSpPr>
          <p:nvPr>
            <p:ph sz="half" idx="2"/>
          </p:nvPr>
        </p:nvSpPr>
        <p:spPr/>
        <p:txBody>
          <a:bodyPr/>
          <a:lstStyle/>
          <a:p>
            <a:pPr lvl="0"/>
            <a:r>
              <a:rPr lang="en-US" dirty="0"/>
              <a:t>Approved for 18 models, including:</a:t>
            </a:r>
          </a:p>
          <a:p>
            <a:pPr lvl="1"/>
            <a:r>
              <a:rPr lang="en-US" dirty="0" err="1"/>
              <a:t>Agusta</a:t>
            </a:r>
            <a:r>
              <a:rPr lang="en-US" dirty="0"/>
              <a:t>: A109</a:t>
            </a:r>
          </a:p>
          <a:p>
            <a:pPr lvl="1"/>
            <a:r>
              <a:rPr lang="en-US" dirty="0"/>
              <a:t>Airbus Helicopters: EC135 P1, EC135 P2, EC135 P2+, EC135 T1, EC135 T2, EC135 T2+, AS-350B, AS-350B1, AS-350B2, AS-350B3, AS-350B</a:t>
            </a:r>
            <a:r>
              <a:rPr lang="pt-BR" dirty="0"/>
              <a:t>A, AS-350C, AS-350D, AS-350D1, EC 130 B4, EC 130 T2</a:t>
            </a:r>
          </a:p>
          <a:p>
            <a:pPr lvl="1"/>
            <a:r>
              <a:rPr lang="en-US" dirty="0"/>
              <a:t>Bell: 407</a:t>
            </a:r>
          </a:p>
        </p:txBody>
      </p:sp>
    </p:spTree>
    <p:extLst>
      <p:ext uri="{BB962C8B-B14F-4D97-AF65-F5344CB8AC3E}">
        <p14:creationId xmlns:p14="http://schemas.microsoft.com/office/powerpoint/2010/main" val="2845692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DB1BA-ACD5-4DE5-BFBD-E1284A457C94}"/>
              </a:ext>
            </a:extLst>
          </p:cNvPr>
          <p:cNvSpPr>
            <a:spLocks noGrp="1"/>
          </p:cNvSpPr>
          <p:nvPr>
            <p:ph type="title"/>
          </p:nvPr>
        </p:nvSpPr>
        <p:spPr/>
        <p:txBody>
          <a:bodyPr/>
          <a:lstStyle/>
          <a:p>
            <a:r>
              <a:rPr lang="en-US" dirty="0"/>
              <a:t>SR00847DE - Honeywell ED-800 CRT replacement with CMC Electronics CMA-6800 LCD for rotorcraft</a:t>
            </a:r>
          </a:p>
        </p:txBody>
      </p:sp>
      <p:sp>
        <p:nvSpPr>
          <p:cNvPr id="3" name="Text Placeholder 2">
            <a:extLst>
              <a:ext uri="{FF2B5EF4-FFF2-40B4-BE49-F238E27FC236}">
                <a16:creationId xmlns:a16="http://schemas.microsoft.com/office/drawing/2014/main" id="{79BFC387-54BC-41E8-AEF8-024C19E4E2FA}"/>
              </a:ext>
            </a:extLst>
          </p:cNvPr>
          <p:cNvSpPr>
            <a:spLocks noGrp="1"/>
          </p:cNvSpPr>
          <p:nvPr>
            <p:ph sz="half" idx="2"/>
          </p:nvPr>
        </p:nvSpPr>
        <p:spPr/>
        <p:txBody>
          <a:bodyPr/>
          <a:lstStyle/>
          <a:p>
            <a:pPr lvl="0"/>
            <a:r>
              <a:rPr lang="en-US" dirty="0"/>
              <a:t>Additional Validations: Canada - TCAA, Brazil - ANAC</a:t>
            </a:r>
          </a:p>
          <a:p>
            <a:pPr lvl="0"/>
            <a:r>
              <a:rPr lang="en-US" dirty="0"/>
              <a:t>Approved for 2 models, including:</a:t>
            </a:r>
          </a:p>
          <a:p>
            <a:pPr lvl="1"/>
            <a:r>
              <a:rPr lang="en-US" dirty="0"/>
              <a:t>Sikorsky: S-76B, S-76C</a:t>
            </a:r>
          </a:p>
        </p:txBody>
      </p:sp>
      <p:pic>
        <p:nvPicPr>
          <p:cNvPr id="4" name="Picture 3">
            <a:extLst>
              <a:ext uri="{FF2B5EF4-FFF2-40B4-BE49-F238E27FC236}">
                <a16:creationId xmlns:a16="http://schemas.microsoft.com/office/drawing/2014/main" id="{B47DC0B0-34D6-4F4E-87A1-EB5907713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742" y="4010556"/>
            <a:ext cx="4543425" cy="1000125"/>
          </a:xfrm>
          <a:prstGeom prst="rect">
            <a:avLst/>
          </a:prstGeom>
        </p:spPr>
      </p:pic>
      <p:sp>
        <p:nvSpPr>
          <p:cNvPr id="7" name="TextBox 6">
            <a:extLst>
              <a:ext uri="{FF2B5EF4-FFF2-40B4-BE49-F238E27FC236}">
                <a16:creationId xmlns:a16="http://schemas.microsoft.com/office/drawing/2014/main" id="{B2B38667-105D-4431-BCB0-29AC6C5C29C8}"/>
              </a:ext>
            </a:extLst>
          </p:cNvPr>
          <p:cNvSpPr txBox="1"/>
          <p:nvPr/>
        </p:nvSpPr>
        <p:spPr>
          <a:xfrm>
            <a:off x="838200" y="5010681"/>
            <a:ext cx="467162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Replacement of obsolete CRT displays with multipurpose LCD devices reduces weight, increases reliability with a plug-and-play upgrade</a:t>
            </a:r>
          </a:p>
        </p:txBody>
      </p:sp>
      <p:pic>
        <p:nvPicPr>
          <p:cNvPr id="13" name="Picture 12">
            <a:extLst>
              <a:ext uri="{FF2B5EF4-FFF2-40B4-BE49-F238E27FC236}">
                <a16:creationId xmlns:a16="http://schemas.microsoft.com/office/drawing/2014/main" id="{3D5BFEF9-FA85-49EF-8AF9-07E19A559656}"/>
              </a:ext>
            </a:extLst>
          </p:cNvPr>
          <p:cNvPicPr>
            <a:picLocks noChangeAspect="1"/>
          </p:cNvPicPr>
          <p:nvPr/>
        </p:nvPicPr>
        <p:blipFill>
          <a:blip r:embed="rId3"/>
          <a:stretch>
            <a:fillRect/>
          </a:stretch>
        </p:blipFill>
        <p:spPr>
          <a:xfrm>
            <a:off x="6426930" y="842029"/>
            <a:ext cx="4375151" cy="2916767"/>
          </a:xfrm>
          <a:prstGeom prst="rect">
            <a:avLst/>
          </a:prstGeom>
        </p:spPr>
      </p:pic>
      <p:pic>
        <p:nvPicPr>
          <p:cNvPr id="16" name="Picture 15">
            <a:extLst>
              <a:ext uri="{FF2B5EF4-FFF2-40B4-BE49-F238E27FC236}">
                <a16:creationId xmlns:a16="http://schemas.microsoft.com/office/drawing/2014/main" id="{E84C189D-56C1-42C7-B52C-F01FBE2C9BD9}"/>
              </a:ext>
            </a:extLst>
          </p:cNvPr>
          <p:cNvPicPr>
            <a:picLocks noChangeAspect="1"/>
          </p:cNvPicPr>
          <p:nvPr/>
        </p:nvPicPr>
        <p:blipFill>
          <a:blip r:embed="rId4"/>
          <a:stretch>
            <a:fillRect/>
          </a:stretch>
        </p:blipFill>
        <p:spPr>
          <a:xfrm>
            <a:off x="1276792" y="1159707"/>
            <a:ext cx="3794437" cy="2580217"/>
          </a:xfrm>
          <a:prstGeom prst="rect">
            <a:avLst/>
          </a:prstGeom>
        </p:spPr>
      </p:pic>
    </p:spTree>
    <p:extLst>
      <p:ext uri="{BB962C8B-B14F-4D97-AF65-F5344CB8AC3E}">
        <p14:creationId xmlns:p14="http://schemas.microsoft.com/office/powerpoint/2010/main" val="531861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05CB-397A-48E8-805A-1E30C707ABA2}"/>
              </a:ext>
            </a:extLst>
          </p:cNvPr>
          <p:cNvSpPr>
            <a:spLocks noGrp="1"/>
          </p:cNvSpPr>
          <p:nvPr>
            <p:ph type="title"/>
          </p:nvPr>
        </p:nvSpPr>
        <p:spPr/>
        <p:txBody>
          <a:bodyPr/>
          <a:lstStyle/>
          <a:p>
            <a:r>
              <a:rPr lang="en-US" dirty="0"/>
              <a:t>SR00851DE - ADS-B Out Garmin GTX 330ES transponder</a:t>
            </a:r>
          </a:p>
        </p:txBody>
      </p:sp>
      <p:sp>
        <p:nvSpPr>
          <p:cNvPr id="3" name="Text Placeholder 2">
            <a:extLst>
              <a:ext uri="{FF2B5EF4-FFF2-40B4-BE49-F238E27FC236}">
                <a16:creationId xmlns:a16="http://schemas.microsoft.com/office/drawing/2014/main" id="{24A8997C-E52C-4684-88F3-627A20BD04B3}"/>
              </a:ext>
            </a:extLst>
          </p:cNvPr>
          <p:cNvSpPr>
            <a:spLocks noGrp="1"/>
          </p:cNvSpPr>
          <p:nvPr>
            <p:ph sz="half" idx="2"/>
          </p:nvPr>
        </p:nvSpPr>
        <p:spPr/>
        <p:txBody>
          <a:bodyPr/>
          <a:lstStyle/>
          <a:p>
            <a:pPr lvl="0"/>
            <a:r>
              <a:rPr lang="en-US" dirty="0"/>
              <a:t>Approved for 7 models, including:</a:t>
            </a:r>
          </a:p>
          <a:p>
            <a:pPr lvl="1"/>
            <a:r>
              <a:rPr lang="en-US" dirty="0"/>
              <a:t>Airbus Helicopters: MBB-BK 117 A-1, MBB-BK 117 A-3, MBB-BK 117 A-4, MBB-BK 117 B-1, MBB-BK 117 B-2, MBB-BK 117 C-1, MBB-BK 117 C-2</a:t>
            </a:r>
          </a:p>
        </p:txBody>
      </p:sp>
    </p:spTree>
    <p:extLst>
      <p:ext uri="{BB962C8B-B14F-4D97-AF65-F5344CB8AC3E}">
        <p14:creationId xmlns:p14="http://schemas.microsoft.com/office/powerpoint/2010/main" val="3965690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0127D-9AC7-4FA2-B8CA-25EEF13BB622}"/>
              </a:ext>
            </a:extLst>
          </p:cNvPr>
          <p:cNvSpPr>
            <a:spLocks noGrp="1"/>
          </p:cNvSpPr>
          <p:nvPr>
            <p:ph type="title"/>
          </p:nvPr>
        </p:nvSpPr>
        <p:spPr/>
        <p:txBody>
          <a:bodyPr/>
          <a:lstStyle/>
          <a:p>
            <a:r>
              <a:rPr lang="en-US" dirty="0"/>
              <a:t>SR00925DE - Garmin GTX 335/335R and GTX345/345R transponders for ADS-B Out and In</a:t>
            </a:r>
          </a:p>
        </p:txBody>
      </p:sp>
      <p:sp>
        <p:nvSpPr>
          <p:cNvPr id="3" name="Text Placeholder 2">
            <a:extLst>
              <a:ext uri="{FF2B5EF4-FFF2-40B4-BE49-F238E27FC236}">
                <a16:creationId xmlns:a16="http://schemas.microsoft.com/office/drawing/2014/main" id="{A5B249E3-14D0-42A7-9812-5DAD1282E57D}"/>
              </a:ext>
            </a:extLst>
          </p:cNvPr>
          <p:cNvSpPr>
            <a:spLocks noGrp="1"/>
          </p:cNvSpPr>
          <p:nvPr>
            <p:ph sz="half" idx="2"/>
          </p:nvPr>
        </p:nvSpPr>
        <p:spPr/>
        <p:txBody>
          <a:bodyPr>
            <a:normAutofit fontScale="70000" lnSpcReduction="20000"/>
          </a:bodyPr>
          <a:lstStyle/>
          <a:p>
            <a:pPr lvl="0"/>
            <a:r>
              <a:rPr lang="en-US" dirty="0"/>
              <a:t>Additional Validations: EASA, Canada - TCAA, Mexico - AFAC, Brazil - ANAC, Columbia</a:t>
            </a:r>
          </a:p>
          <a:p>
            <a:pPr lvl="0"/>
            <a:r>
              <a:rPr lang="en-US" dirty="0"/>
              <a:t>Approved for 40 models, including:</a:t>
            </a:r>
          </a:p>
          <a:p>
            <a:pPr lvl="1"/>
            <a:r>
              <a:rPr lang="en-US" dirty="0"/>
              <a:t>Airbus Helicopters: MBB-BK 117 A-1, MBB-BK 117 A-3, MBB-BK 117 A-4, MBB-BK 117 B-1, MBB-BK 117 B-2, MBB-BK 117 C-1, MBB-BK 117 C</a:t>
            </a:r>
            <a:r>
              <a:rPr lang="pt-BR" dirty="0"/>
              <a:t>-2, AS-365N2, AS-365N3, EC 155B, EC155B1, SA-365N1, AS332C, AS332C1, AS332L, AS332L1, AS332L2, EC225LP</a:t>
            </a:r>
          </a:p>
          <a:p>
            <a:pPr lvl="1"/>
            <a:r>
              <a:rPr lang="en-US" dirty="0"/>
              <a:t>Bell: 222, 222B, 222U, 230, 430, 205A, 205A-1, 212, 412</a:t>
            </a:r>
          </a:p>
          <a:p>
            <a:pPr lvl="1"/>
            <a:r>
              <a:rPr lang="en-US" dirty="0"/>
              <a:t>Columbia Helicopters: 107-II, 234</a:t>
            </a:r>
          </a:p>
          <a:p>
            <a:pPr lvl="1"/>
            <a:r>
              <a:rPr lang="en-US" dirty="0"/>
              <a:t>Erickson: S-64E, S-64F</a:t>
            </a:r>
          </a:p>
          <a:p>
            <a:pPr lvl="1"/>
            <a:r>
              <a:rPr lang="en-US" dirty="0"/>
              <a:t>Leonardo: AW139</a:t>
            </a:r>
          </a:p>
          <a:p>
            <a:pPr lvl="1"/>
            <a:r>
              <a:rPr lang="pt-BR" dirty="0"/>
              <a:t>Sikorsky: S-61L, S-61N, S-61NM, S-61R, S-76A, S-76B, S-76C, S-92A</a:t>
            </a:r>
          </a:p>
        </p:txBody>
      </p:sp>
    </p:spTree>
    <p:extLst>
      <p:ext uri="{BB962C8B-B14F-4D97-AF65-F5344CB8AC3E}">
        <p14:creationId xmlns:p14="http://schemas.microsoft.com/office/powerpoint/2010/main" val="2847509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31F6F-1FBF-4CF5-A7E0-AE3D7CA198D7}"/>
              </a:ext>
            </a:extLst>
          </p:cNvPr>
          <p:cNvSpPr>
            <a:spLocks noGrp="1"/>
          </p:cNvSpPr>
          <p:nvPr>
            <p:ph type="title"/>
          </p:nvPr>
        </p:nvSpPr>
        <p:spPr/>
        <p:txBody>
          <a:bodyPr/>
          <a:lstStyle/>
          <a:p>
            <a:r>
              <a:rPr lang="en-US" dirty="0"/>
              <a:t>SR09654RC - FreeFlight Systems RANGR ADS-B Out and In Part 27 AML</a:t>
            </a:r>
          </a:p>
        </p:txBody>
      </p:sp>
      <p:sp>
        <p:nvSpPr>
          <p:cNvPr id="3" name="Text Placeholder 2">
            <a:extLst>
              <a:ext uri="{FF2B5EF4-FFF2-40B4-BE49-F238E27FC236}">
                <a16:creationId xmlns:a16="http://schemas.microsoft.com/office/drawing/2014/main" id="{D79018BA-BBB3-4BF2-A73E-A107E56422C4}"/>
              </a:ext>
            </a:extLst>
          </p:cNvPr>
          <p:cNvSpPr>
            <a:spLocks noGrp="1"/>
          </p:cNvSpPr>
          <p:nvPr>
            <p:ph sz="half" idx="2"/>
          </p:nvPr>
        </p:nvSpPr>
        <p:spPr/>
        <p:txBody>
          <a:bodyPr>
            <a:normAutofit lnSpcReduction="10000"/>
          </a:bodyPr>
          <a:lstStyle/>
          <a:p>
            <a:pPr lvl="0"/>
            <a:r>
              <a:rPr lang="en-US" dirty="0"/>
              <a:t>Approved for 32 models, including:</a:t>
            </a:r>
          </a:p>
          <a:p>
            <a:pPr lvl="1"/>
            <a:r>
              <a:rPr lang="en-US" dirty="0"/>
              <a:t>Airbus Helicopters: AS350B, AS350B1, AS350B2, AS350B3, AS350BA, AS350C, AS350D, AS350D1, EC130B4, EC130T2, AS355E, AS355F, AS355F1, AS355F2, AS355N, AS355NP</a:t>
            </a:r>
          </a:p>
          <a:p>
            <a:pPr lvl="1"/>
            <a:r>
              <a:rPr lang="en-US" dirty="0"/>
              <a:t>Bell: 206A, 206B, 206B-1, 206L, 206L-1, 206L-3, 206L-4, 407, 427, 429</a:t>
            </a:r>
          </a:p>
          <a:p>
            <a:pPr lvl="1"/>
            <a:r>
              <a:rPr lang="pt-BR" dirty="0"/>
              <a:t>Robinson: R22, R22 ALPHA, R22 BETA, R22 MARINER, R44, R44 II</a:t>
            </a:r>
          </a:p>
        </p:txBody>
      </p:sp>
    </p:spTree>
    <p:extLst>
      <p:ext uri="{BB962C8B-B14F-4D97-AF65-F5344CB8AC3E}">
        <p14:creationId xmlns:p14="http://schemas.microsoft.com/office/powerpoint/2010/main" val="427132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18E35-AC33-485A-8898-3A31774E9BE9}"/>
              </a:ext>
            </a:extLst>
          </p:cNvPr>
          <p:cNvSpPr>
            <a:spLocks noGrp="1"/>
          </p:cNvSpPr>
          <p:nvPr>
            <p:ph type="title"/>
          </p:nvPr>
        </p:nvSpPr>
        <p:spPr>
          <a:xfrm>
            <a:off x="838200" y="136526"/>
            <a:ext cx="10515600" cy="1093788"/>
          </a:xfrm>
        </p:spPr>
        <p:txBody>
          <a:bodyPr/>
          <a:lstStyle/>
          <a:p>
            <a:r>
              <a:rPr lang="en-US" dirty="0"/>
              <a:t>ST00790DE - </a:t>
            </a:r>
            <a:r>
              <a:rPr lang="en-US" dirty="0" err="1"/>
              <a:t>BendixKing</a:t>
            </a:r>
            <a:r>
              <a:rPr lang="en-US" dirty="0"/>
              <a:t> CAS 67B Traffic Alert and Collision Avoidance System (TCAS) II Version 7.1</a:t>
            </a:r>
          </a:p>
        </p:txBody>
      </p:sp>
      <p:sp>
        <p:nvSpPr>
          <p:cNvPr id="3" name="Text Placeholder 2">
            <a:extLst>
              <a:ext uri="{FF2B5EF4-FFF2-40B4-BE49-F238E27FC236}">
                <a16:creationId xmlns:a16="http://schemas.microsoft.com/office/drawing/2014/main" id="{DC28B069-E33A-41B4-A719-9ABFCD3C8785}"/>
              </a:ext>
            </a:extLst>
          </p:cNvPr>
          <p:cNvSpPr>
            <a:spLocks noGrp="1"/>
          </p:cNvSpPr>
          <p:nvPr>
            <p:ph sz="half" idx="2"/>
          </p:nvPr>
        </p:nvSpPr>
        <p:spPr>
          <a:xfrm>
            <a:off x="6929438" y="4211638"/>
            <a:ext cx="4424362" cy="1965325"/>
          </a:xfrm>
        </p:spPr>
        <p:txBody>
          <a:bodyPr>
            <a:normAutofit fontScale="47500" lnSpcReduction="20000"/>
          </a:bodyPr>
          <a:lstStyle/>
          <a:p>
            <a:pPr lvl="0"/>
            <a:r>
              <a:rPr lang="en-US" dirty="0"/>
              <a:t>Additional Validations: Canada - TCAA, Mexico - AFAC, Brazil - ANAC, India - DGAC</a:t>
            </a:r>
          </a:p>
          <a:p>
            <a:pPr lvl="0"/>
            <a:r>
              <a:rPr lang="en-US" dirty="0"/>
              <a:t>Approved for 59 models, including:</a:t>
            </a:r>
          </a:p>
          <a:p>
            <a:pPr lvl="1"/>
            <a:r>
              <a:rPr lang="en-US" dirty="0"/>
              <a:t>Beechcraft: BAe.125 Series 1000A, BAe.125 Series 1000B, BAe.125 Series 800A (C-29A), BAe.125 Series 800A (U-125), BAe.125 Series 800A, BH.125 Series 400A, Hawker 1000, Hawker 800 (U-125A), Hawker 800, Hawker 800XP, HS.125 Series 700A</a:t>
            </a:r>
          </a:p>
          <a:p>
            <a:pPr lvl="1"/>
            <a:r>
              <a:rPr lang="pt-BR" dirty="0"/>
              <a:t>Bombardier: CL-600-1A11 (CL-600), CL-600-2A12 (CL-601), CL-600-2B16 (CL-601-3A), CL-600-2B16 (CL-601-3R), CL-600-2B16 (CL-604), </a:t>
            </a:r>
            <a:r>
              <a:rPr lang="en-US" dirty="0"/>
              <a:t>DHC-8-101, DHC-8-102, DHC-8-103, DHC-8-106, DHC-8-201, DHC-8-202, DHC-8-301, DHC-8-311, DHC-8-315, DHC-8-402</a:t>
            </a:r>
          </a:p>
          <a:p>
            <a:pPr lvl="1"/>
            <a:r>
              <a:rPr lang="en-US" dirty="0"/>
              <a:t>Dassault: Mystere-Falcon 50, Mystere-Falcon 900</a:t>
            </a:r>
          </a:p>
          <a:p>
            <a:pPr lvl="1"/>
            <a:r>
              <a:rPr lang="en-US" dirty="0"/>
              <a:t>Gulfstream: G-1159, G-1159A, G-1159B, G-IV, GV, 1125 Westwind Astra</a:t>
            </a:r>
          </a:p>
          <a:p>
            <a:pPr lvl="1"/>
            <a:r>
              <a:rPr lang="en-US" dirty="0"/>
              <a:t>IAI: 1124, 1124A</a:t>
            </a:r>
          </a:p>
          <a:p>
            <a:pPr lvl="1"/>
            <a:r>
              <a:rPr lang="en-US" dirty="0"/>
              <a:t>Learjet: 25, 25A, 25B, 25C, 25D, 25F, 31, 31A, 35, 35A (C-21A), 36, 36A, 45, 55, 55B, 55C</a:t>
            </a:r>
          </a:p>
          <a:p>
            <a:pPr lvl="1"/>
            <a:r>
              <a:rPr lang="en-US" dirty="0" err="1"/>
              <a:t>Sabreliner</a:t>
            </a:r>
            <a:r>
              <a:rPr lang="en-US" dirty="0"/>
              <a:t>: NA-265-40, NA-265-60, NA-265-65</a:t>
            </a:r>
          </a:p>
          <a:p>
            <a:pPr lvl="1"/>
            <a:r>
              <a:rPr lang="en-US" dirty="0"/>
              <a:t>Textron: 550, 560, 650, S550</a:t>
            </a:r>
          </a:p>
        </p:txBody>
      </p:sp>
    </p:spTree>
    <p:extLst>
      <p:ext uri="{BB962C8B-B14F-4D97-AF65-F5344CB8AC3E}">
        <p14:creationId xmlns:p14="http://schemas.microsoft.com/office/powerpoint/2010/main" val="322220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350C6-E5D7-42C9-8954-E51316FF7F67}"/>
              </a:ext>
            </a:extLst>
          </p:cNvPr>
          <p:cNvSpPr>
            <a:spLocks noGrp="1"/>
          </p:cNvSpPr>
          <p:nvPr>
            <p:ph type="title"/>
          </p:nvPr>
        </p:nvSpPr>
        <p:spPr/>
        <p:txBody>
          <a:bodyPr/>
          <a:lstStyle/>
          <a:p>
            <a:r>
              <a:rPr lang="en-US" dirty="0"/>
              <a:t>ST00813DE - Honeywell ED-800 CRT replacement with CMC Electronics CMA-6800 LCD</a:t>
            </a:r>
          </a:p>
        </p:txBody>
      </p:sp>
      <p:sp>
        <p:nvSpPr>
          <p:cNvPr id="3" name="Text Placeholder 2">
            <a:extLst>
              <a:ext uri="{FF2B5EF4-FFF2-40B4-BE49-F238E27FC236}">
                <a16:creationId xmlns:a16="http://schemas.microsoft.com/office/drawing/2014/main" id="{29741C85-0EB0-40E1-8933-B75A56CA1E4E}"/>
              </a:ext>
            </a:extLst>
          </p:cNvPr>
          <p:cNvSpPr>
            <a:spLocks noGrp="1"/>
          </p:cNvSpPr>
          <p:nvPr>
            <p:ph sz="half" idx="2"/>
          </p:nvPr>
        </p:nvSpPr>
        <p:spPr/>
        <p:txBody>
          <a:bodyPr>
            <a:normAutofit fontScale="70000" lnSpcReduction="20000"/>
          </a:bodyPr>
          <a:lstStyle/>
          <a:p>
            <a:pPr lvl="0"/>
            <a:r>
              <a:rPr lang="en-US" dirty="0"/>
              <a:t>Additional Validations: EASA, Canada - TCAA, Mexico - AFAC, Brazil - ANAC</a:t>
            </a:r>
          </a:p>
          <a:p>
            <a:pPr lvl="0"/>
            <a:r>
              <a:rPr lang="en-US" dirty="0"/>
              <a:t>Approved for 24 models, including:</a:t>
            </a:r>
          </a:p>
          <a:p>
            <a:pPr lvl="1"/>
            <a:r>
              <a:rPr lang="en-US" dirty="0"/>
              <a:t>Beechcraft: BAe.125 Series 1000A, BAe.125 Series 1000B, BAe.125 Series 800A, BAe.125 Series 800B, Hawker 1000, Hawker 800, Hawker 800XP</a:t>
            </a:r>
          </a:p>
          <a:p>
            <a:pPr lvl="1"/>
            <a:r>
              <a:rPr lang="en-US" dirty="0"/>
              <a:t>Bombardier: CL-215-6B11 (CL-415 Variant), CL-600-2A12 (CL-601), CL-600-2B16 (CL-601-3A), CL-600-2B16 (CL-601-3R), DHC-8-101, DHC-8-102, DHC-8-103, DHC-8-106, DHC-8-201, DHC-8-202, DHC-8-301, DHC-8-311, DHC-8-315</a:t>
            </a:r>
          </a:p>
          <a:p>
            <a:pPr lvl="1"/>
            <a:r>
              <a:rPr lang="en-US" dirty="0"/>
              <a:t>Dassault: Mystere-Falcon 900</a:t>
            </a:r>
          </a:p>
          <a:p>
            <a:pPr lvl="1"/>
            <a:r>
              <a:rPr lang="en-US" dirty="0"/>
              <a:t>Fokker: F27 Mark 050</a:t>
            </a:r>
          </a:p>
          <a:p>
            <a:pPr lvl="1"/>
            <a:r>
              <a:rPr lang="en-US" dirty="0"/>
              <a:t>Gulfstream: G-1159A</a:t>
            </a:r>
          </a:p>
          <a:p>
            <a:pPr lvl="1"/>
            <a:r>
              <a:rPr lang="en-US" dirty="0"/>
              <a:t>Textron: 650</a:t>
            </a:r>
          </a:p>
        </p:txBody>
      </p:sp>
      <p:pic>
        <p:nvPicPr>
          <p:cNvPr id="4" name="Picture 3">
            <a:extLst>
              <a:ext uri="{FF2B5EF4-FFF2-40B4-BE49-F238E27FC236}">
                <a16:creationId xmlns:a16="http://schemas.microsoft.com/office/drawing/2014/main" id="{AE30EF39-D8FE-4C58-9786-7E66F72037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742" y="4010556"/>
            <a:ext cx="4543425" cy="1000125"/>
          </a:xfrm>
          <a:prstGeom prst="rect">
            <a:avLst/>
          </a:prstGeom>
        </p:spPr>
      </p:pic>
      <p:pic>
        <p:nvPicPr>
          <p:cNvPr id="5" name="Picture 4">
            <a:extLst>
              <a:ext uri="{FF2B5EF4-FFF2-40B4-BE49-F238E27FC236}">
                <a16:creationId xmlns:a16="http://schemas.microsoft.com/office/drawing/2014/main" id="{63C9BA3A-605D-4F11-B2A4-F716359FF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5706" y="978956"/>
            <a:ext cx="3657600" cy="2743200"/>
          </a:xfrm>
          <a:prstGeom prst="rect">
            <a:avLst/>
          </a:prstGeom>
        </p:spPr>
      </p:pic>
      <p:pic>
        <p:nvPicPr>
          <p:cNvPr id="6" name="Picture 5">
            <a:extLst>
              <a:ext uri="{FF2B5EF4-FFF2-40B4-BE49-F238E27FC236}">
                <a16:creationId xmlns:a16="http://schemas.microsoft.com/office/drawing/2014/main" id="{75CC6D02-E030-490F-B537-FC34E8FCBB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238" y="978956"/>
            <a:ext cx="3657600" cy="2743200"/>
          </a:xfrm>
          <a:prstGeom prst="rect">
            <a:avLst/>
          </a:prstGeom>
        </p:spPr>
      </p:pic>
      <p:sp>
        <p:nvSpPr>
          <p:cNvPr id="7" name="TextBox 6">
            <a:extLst>
              <a:ext uri="{FF2B5EF4-FFF2-40B4-BE49-F238E27FC236}">
                <a16:creationId xmlns:a16="http://schemas.microsoft.com/office/drawing/2014/main" id="{E68DCA99-7EA5-4EC0-87CC-D4AAC7A5A1F9}"/>
              </a:ext>
            </a:extLst>
          </p:cNvPr>
          <p:cNvSpPr txBox="1"/>
          <p:nvPr/>
        </p:nvSpPr>
        <p:spPr>
          <a:xfrm>
            <a:off x="606380" y="5024359"/>
            <a:ext cx="525780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Replacement of obsolete CRT displays with multipurpose LCD devices is made possible through the use of this </a:t>
            </a:r>
            <a:r>
              <a:rPr lang="en-US" sz="1400" dirty="0">
                <a:solidFill>
                  <a:prstClr val="black"/>
                </a:solidFill>
                <a:latin typeface="Book Antiqua"/>
              </a:rPr>
              <a:t>Peregrine-developed STC. The new installation </a:t>
            </a:r>
            <a:r>
              <a:rPr kumimoji="0" lang="en-US" sz="1400" b="0" i="0" u="none" strike="noStrike" kern="1200" cap="none" spc="0" normalizeH="0" baseline="0" noProof="0" dirty="0">
                <a:ln>
                  <a:noFill/>
                </a:ln>
                <a:solidFill>
                  <a:prstClr val="black"/>
                </a:solidFill>
                <a:effectLst/>
                <a:uLnTx/>
                <a:uFillTx/>
                <a:latin typeface="Book Antiqua"/>
                <a:ea typeface="+mn-ea"/>
                <a:cs typeface="+mn-cs"/>
              </a:rPr>
              <a:t>reduces weight, increases reliability with a plug-and-play upgrade </a:t>
            </a:r>
            <a:r>
              <a:rPr kumimoji="0" lang="en-US" sz="1400" b="0" i="0" u="none" strike="noStrike" kern="1200" cap="none" spc="0" normalizeH="0" baseline="0" noProof="0" dirty="0">
                <a:ln>
                  <a:noFill/>
                </a:ln>
                <a:solidFill>
                  <a:srgbClr val="FF0000"/>
                </a:solidFill>
                <a:effectLst/>
                <a:uLnTx/>
                <a:uFillTx/>
                <a:latin typeface="Book Antiqua"/>
                <a:ea typeface="+mn-ea"/>
                <a:cs typeface="+mn-cs"/>
              </a:rPr>
              <a:t>(add actual ### weight saving), heat, power and contribution to improved MTBF for other panel equipment</a:t>
            </a:r>
          </a:p>
        </p:txBody>
      </p:sp>
      <p:sp>
        <p:nvSpPr>
          <p:cNvPr id="9" name="TextBox 8">
            <a:extLst>
              <a:ext uri="{FF2B5EF4-FFF2-40B4-BE49-F238E27FC236}">
                <a16:creationId xmlns:a16="http://schemas.microsoft.com/office/drawing/2014/main" id="{8BEA0F31-D1EF-4FC3-BB58-22370DCE8B30}"/>
              </a:ext>
            </a:extLst>
          </p:cNvPr>
          <p:cNvSpPr txBox="1"/>
          <p:nvPr/>
        </p:nvSpPr>
        <p:spPr>
          <a:xfrm>
            <a:off x="1623148" y="3722156"/>
            <a:ext cx="2375779" cy="369332"/>
          </a:xfrm>
          <a:prstGeom prst="rect">
            <a:avLst/>
          </a:prstGeom>
          <a:noFill/>
        </p:spPr>
        <p:txBody>
          <a:bodyPr wrap="none" rtlCol="0">
            <a:spAutoFit/>
          </a:bodyPr>
          <a:lstStyle/>
          <a:p>
            <a:r>
              <a:rPr lang="en-US" i="1" dirty="0"/>
              <a:t>After</a:t>
            </a:r>
            <a:r>
              <a:rPr lang="en-US" dirty="0"/>
              <a:t> – CMA-6800 LCDs</a:t>
            </a:r>
          </a:p>
        </p:txBody>
      </p:sp>
      <p:sp>
        <p:nvSpPr>
          <p:cNvPr id="10" name="TextBox 9">
            <a:extLst>
              <a:ext uri="{FF2B5EF4-FFF2-40B4-BE49-F238E27FC236}">
                <a16:creationId xmlns:a16="http://schemas.microsoft.com/office/drawing/2014/main" id="{D36DDF38-F42D-499F-A30B-1ADF976B34B3}"/>
              </a:ext>
            </a:extLst>
          </p:cNvPr>
          <p:cNvSpPr txBox="1"/>
          <p:nvPr/>
        </p:nvSpPr>
        <p:spPr>
          <a:xfrm>
            <a:off x="7078765" y="3758796"/>
            <a:ext cx="3071482" cy="369332"/>
          </a:xfrm>
          <a:prstGeom prst="rect">
            <a:avLst/>
          </a:prstGeom>
          <a:noFill/>
        </p:spPr>
        <p:txBody>
          <a:bodyPr wrap="none" rtlCol="0">
            <a:spAutoFit/>
          </a:bodyPr>
          <a:lstStyle/>
          <a:p>
            <a:r>
              <a:rPr lang="en-US" i="1" dirty="0"/>
              <a:t>Before </a:t>
            </a:r>
            <a:r>
              <a:rPr lang="en-US" dirty="0"/>
              <a:t>– Obsolete ED-800 CRTs</a:t>
            </a:r>
          </a:p>
        </p:txBody>
      </p:sp>
    </p:spTree>
    <p:extLst>
      <p:ext uri="{BB962C8B-B14F-4D97-AF65-F5344CB8AC3E}">
        <p14:creationId xmlns:p14="http://schemas.microsoft.com/office/powerpoint/2010/main" val="764136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BC921-D97B-41B8-879D-3B5E2FAEE078}"/>
              </a:ext>
            </a:extLst>
          </p:cNvPr>
          <p:cNvSpPr>
            <a:spLocks noGrp="1"/>
          </p:cNvSpPr>
          <p:nvPr>
            <p:ph type="title"/>
          </p:nvPr>
        </p:nvSpPr>
        <p:spPr/>
        <p:txBody>
          <a:bodyPr/>
          <a:lstStyle/>
          <a:p>
            <a:r>
              <a:rPr lang="en-US" dirty="0"/>
              <a:t>ST00835DE - ADS-B Out and In Garmin GTX 335R and GTX 345R remote transponders</a:t>
            </a:r>
          </a:p>
        </p:txBody>
      </p:sp>
      <p:sp>
        <p:nvSpPr>
          <p:cNvPr id="3" name="Text Placeholder 2">
            <a:extLst>
              <a:ext uri="{FF2B5EF4-FFF2-40B4-BE49-F238E27FC236}">
                <a16:creationId xmlns:a16="http://schemas.microsoft.com/office/drawing/2014/main" id="{9C4D2D72-141A-4337-A95E-178D1C593046}"/>
              </a:ext>
            </a:extLst>
          </p:cNvPr>
          <p:cNvSpPr>
            <a:spLocks noGrp="1"/>
          </p:cNvSpPr>
          <p:nvPr>
            <p:ph sz="half" idx="2"/>
          </p:nvPr>
        </p:nvSpPr>
        <p:spPr/>
        <p:txBody>
          <a:bodyPr/>
          <a:lstStyle/>
          <a:p>
            <a:pPr lvl="0"/>
            <a:r>
              <a:rPr lang="en-US" dirty="0"/>
              <a:t>Additional Validations: Canada - TCAA, Mexico - AFAC, Brazil - ANAC, Columbia, Venezuela - INAC</a:t>
            </a:r>
          </a:p>
          <a:p>
            <a:pPr lvl="0"/>
            <a:r>
              <a:rPr lang="en-US" dirty="0"/>
              <a:t>Approved for 72 Small/Large Airplane models</a:t>
            </a:r>
          </a:p>
        </p:txBody>
      </p:sp>
    </p:spTree>
    <p:extLst>
      <p:ext uri="{BB962C8B-B14F-4D97-AF65-F5344CB8AC3E}">
        <p14:creationId xmlns:p14="http://schemas.microsoft.com/office/powerpoint/2010/main" val="330848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4DD9C-42EC-42F0-A588-E55765A3E38A}"/>
              </a:ext>
            </a:extLst>
          </p:cNvPr>
          <p:cNvSpPr>
            <a:spLocks noGrp="1"/>
          </p:cNvSpPr>
          <p:nvPr>
            <p:ph type="title"/>
          </p:nvPr>
        </p:nvSpPr>
        <p:spPr/>
        <p:txBody>
          <a:bodyPr/>
          <a:lstStyle/>
          <a:p>
            <a:r>
              <a:rPr lang="en-US" dirty="0"/>
              <a:t>ST00841DE - ADS-B Out Rockwell Collins TDR-94D Enhanced Surveillance Mode S Transponders, GPS-4000S WAAS GPS Receivers and IOC-4000</a:t>
            </a:r>
          </a:p>
        </p:txBody>
      </p:sp>
      <p:sp>
        <p:nvSpPr>
          <p:cNvPr id="3" name="Text Placeholder 2">
            <a:extLst>
              <a:ext uri="{FF2B5EF4-FFF2-40B4-BE49-F238E27FC236}">
                <a16:creationId xmlns:a16="http://schemas.microsoft.com/office/drawing/2014/main" id="{FB937DE0-A5C7-44A3-9383-5DAD9672A22B}"/>
              </a:ext>
            </a:extLst>
          </p:cNvPr>
          <p:cNvSpPr>
            <a:spLocks noGrp="1"/>
          </p:cNvSpPr>
          <p:nvPr>
            <p:ph sz="half" idx="2"/>
          </p:nvPr>
        </p:nvSpPr>
        <p:spPr/>
        <p:txBody>
          <a:bodyPr/>
          <a:lstStyle/>
          <a:p>
            <a:pPr lvl="0"/>
            <a:r>
              <a:rPr lang="en-US" dirty="0"/>
              <a:t>Additional Validations: EASA, Canada - TCAA</a:t>
            </a:r>
          </a:p>
          <a:p>
            <a:pPr lvl="0"/>
            <a:r>
              <a:rPr lang="en-US" dirty="0"/>
              <a:t>Approved for 3 models, including:</a:t>
            </a:r>
          </a:p>
          <a:p>
            <a:pPr lvl="1"/>
            <a:r>
              <a:rPr lang="pt-BR" dirty="0"/>
              <a:t>Bombardier: CL-600-2B16 (CL-601-3A), CL-600-2B16 (CL-601-3R), CL-600-2B16 (CL-604)</a:t>
            </a:r>
          </a:p>
        </p:txBody>
      </p:sp>
    </p:spTree>
    <p:extLst>
      <p:ext uri="{BB962C8B-B14F-4D97-AF65-F5344CB8AC3E}">
        <p14:creationId xmlns:p14="http://schemas.microsoft.com/office/powerpoint/2010/main" val="4021388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4F29F7-221F-4A40-ADEE-31900225513A}"/>
              </a:ext>
            </a:extLst>
          </p:cNvPr>
          <p:cNvPicPr>
            <a:picLocks noChangeAspect="1"/>
          </p:cNvPicPr>
          <p:nvPr/>
        </p:nvPicPr>
        <p:blipFill>
          <a:blip r:embed="rId2"/>
          <a:stretch>
            <a:fillRect/>
          </a:stretch>
        </p:blipFill>
        <p:spPr>
          <a:xfrm>
            <a:off x="1973579" y="566671"/>
            <a:ext cx="3868920" cy="219456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7C87A99-DCC9-4E81-B445-4D0BC8498487}"/>
              </a:ext>
            </a:extLst>
          </p:cNvPr>
          <p:cNvPicPr>
            <a:picLocks noChangeAspect="1"/>
          </p:cNvPicPr>
          <p:nvPr/>
        </p:nvPicPr>
        <p:blipFill>
          <a:blip r:embed="rId3"/>
          <a:stretch>
            <a:fillRect/>
          </a:stretch>
        </p:blipFill>
        <p:spPr>
          <a:xfrm>
            <a:off x="6098180" y="566671"/>
            <a:ext cx="3884256" cy="219456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CD3B5306-F3F0-41DD-8216-FA04AE812DCC}"/>
              </a:ext>
            </a:extLst>
          </p:cNvPr>
          <p:cNvPicPr>
            <a:picLocks noChangeAspect="1"/>
          </p:cNvPicPr>
          <p:nvPr/>
        </p:nvPicPr>
        <p:blipFill>
          <a:blip r:embed="rId4"/>
          <a:stretch>
            <a:fillRect/>
          </a:stretch>
        </p:blipFill>
        <p:spPr>
          <a:xfrm>
            <a:off x="1973579" y="2999490"/>
            <a:ext cx="3877992" cy="219456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1490E9A-CF2A-4F53-9D52-31222EE8DA2E}"/>
              </a:ext>
            </a:extLst>
          </p:cNvPr>
          <p:cNvPicPr>
            <a:picLocks noChangeAspect="1"/>
          </p:cNvPicPr>
          <p:nvPr/>
        </p:nvPicPr>
        <p:blipFill>
          <a:blip r:embed="rId5"/>
          <a:stretch>
            <a:fillRect/>
          </a:stretch>
        </p:blipFill>
        <p:spPr>
          <a:xfrm>
            <a:off x="6098180" y="2999490"/>
            <a:ext cx="3877056" cy="21945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6546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AB5F-9410-470F-954A-59EDF91C4AFF}"/>
              </a:ext>
            </a:extLst>
          </p:cNvPr>
          <p:cNvSpPr>
            <a:spLocks noGrp="1"/>
          </p:cNvSpPr>
          <p:nvPr>
            <p:ph type="title"/>
          </p:nvPr>
        </p:nvSpPr>
        <p:spPr/>
        <p:txBody>
          <a:bodyPr/>
          <a:lstStyle/>
          <a:p>
            <a:r>
              <a:rPr lang="en-US" dirty="0"/>
              <a:t>ST00857DE - MD215 Standby Altimeter</a:t>
            </a:r>
          </a:p>
        </p:txBody>
      </p:sp>
      <p:sp>
        <p:nvSpPr>
          <p:cNvPr id="3" name="Text Placeholder 2">
            <a:extLst>
              <a:ext uri="{FF2B5EF4-FFF2-40B4-BE49-F238E27FC236}">
                <a16:creationId xmlns:a16="http://schemas.microsoft.com/office/drawing/2014/main" id="{9CD78B2D-534D-422D-A8A0-5CB418C38AD7}"/>
              </a:ext>
            </a:extLst>
          </p:cNvPr>
          <p:cNvSpPr>
            <a:spLocks noGrp="1"/>
          </p:cNvSpPr>
          <p:nvPr>
            <p:ph sz="half" idx="2"/>
          </p:nvPr>
        </p:nvSpPr>
        <p:spPr/>
        <p:txBody>
          <a:bodyPr/>
          <a:lstStyle/>
          <a:p>
            <a:pPr lvl="0"/>
            <a:r>
              <a:rPr lang="en-US" dirty="0"/>
              <a:t>Approved for 2 models, including:</a:t>
            </a:r>
          </a:p>
          <a:p>
            <a:pPr lvl="1"/>
            <a:r>
              <a:rPr lang="en-US" dirty="0"/>
              <a:t>Beechcraft: BAe.125 Series 800A</a:t>
            </a:r>
          </a:p>
          <a:p>
            <a:pPr lvl="1"/>
            <a:r>
              <a:rPr lang="en-US" dirty="0"/>
              <a:t>Textron: 650</a:t>
            </a:r>
          </a:p>
        </p:txBody>
      </p:sp>
    </p:spTree>
    <p:extLst>
      <p:ext uri="{BB962C8B-B14F-4D97-AF65-F5344CB8AC3E}">
        <p14:creationId xmlns:p14="http://schemas.microsoft.com/office/powerpoint/2010/main" val="1305130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51C3-03B0-44E1-AF2D-A0FD1A002E34}"/>
              </a:ext>
            </a:extLst>
          </p:cNvPr>
          <p:cNvSpPr>
            <a:spLocks noGrp="1"/>
          </p:cNvSpPr>
          <p:nvPr>
            <p:ph type="title"/>
          </p:nvPr>
        </p:nvSpPr>
        <p:spPr/>
        <p:txBody>
          <a:bodyPr/>
          <a:lstStyle/>
          <a:p>
            <a:r>
              <a:rPr lang="en-US" dirty="0"/>
              <a:t>ST00882DE - Becker Avionics BXT6553 transponder</a:t>
            </a:r>
          </a:p>
        </p:txBody>
      </p:sp>
      <p:sp>
        <p:nvSpPr>
          <p:cNvPr id="3" name="Text Placeholder 2">
            <a:extLst>
              <a:ext uri="{FF2B5EF4-FFF2-40B4-BE49-F238E27FC236}">
                <a16:creationId xmlns:a16="http://schemas.microsoft.com/office/drawing/2014/main" id="{8F2A3DBF-D9A2-4BA1-99E9-CE056CAA75D0}"/>
              </a:ext>
            </a:extLst>
          </p:cNvPr>
          <p:cNvSpPr>
            <a:spLocks noGrp="1"/>
          </p:cNvSpPr>
          <p:nvPr>
            <p:ph sz="half" idx="2"/>
          </p:nvPr>
        </p:nvSpPr>
        <p:spPr/>
        <p:txBody>
          <a:bodyPr>
            <a:normAutofit fontScale="92500" lnSpcReduction="20000"/>
          </a:bodyPr>
          <a:lstStyle/>
          <a:p>
            <a:pPr lvl="0"/>
            <a:r>
              <a:rPr lang="en-US" dirty="0"/>
              <a:t>Additional Validations: EASA, Mexico - AFAC</a:t>
            </a:r>
          </a:p>
          <a:p>
            <a:pPr lvl="0"/>
            <a:r>
              <a:rPr lang="en-US" dirty="0"/>
              <a:t>Approved for 22 models, including:</a:t>
            </a:r>
          </a:p>
          <a:p>
            <a:pPr lvl="1"/>
            <a:r>
              <a:rPr lang="pt-BR" dirty="0"/>
              <a:t>Bombardier: CL-600-2A12 (CL-601), CL-600-2B16 (CL-601-3A), CL-600-2B16 (CL-601-3R)</a:t>
            </a:r>
          </a:p>
          <a:p>
            <a:pPr lvl="1"/>
            <a:r>
              <a:rPr lang="en-US" dirty="0"/>
              <a:t>Dassault: Mystere-Falcon 900</a:t>
            </a:r>
          </a:p>
          <a:p>
            <a:pPr lvl="1"/>
            <a:r>
              <a:rPr lang="en-US" dirty="0"/>
              <a:t>Gulfstream: G-1159A, G-IV, 1125 Westwind Astra</a:t>
            </a:r>
          </a:p>
          <a:p>
            <a:pPr lvl="1"/>
            <a:r>
              <a:rPr lang="en-US" dirty="0"/>
              <a:t>Learjet: 31, 31A, 35, 35A (C-21A), 36, 36A, 55, 55B, 55C</a:t>
            </a:r>
          </a:p>
          <a:p>
            <a:pPr lvl="1"/>
            <a:r>
              <a:rPr lang="en-US" dirty="0"/>
              <a:t>Textron: 550, BAe.125 Series 800A, BAe.125 Series 800B, Hawker 800, Hawker 800XP, 650</a:t>
            </a:r>
          </a:p>
        </p:txBody>
      </p:sp>
    </p:spTree>
    <p:extLst>
      <p:ext uri="{BB962C8B-B14F-4D97-AF65-F5344CB8AC3E}">
        <p14:creationId xmlns:p14="http://schemas.microsoft.com/office/powerpoint/2010/main" val="506140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87DE1-3288-4B3E-A1C2-D0B0532B0A4A}"/>
              </a:ext>
            </a:extLst>
          </p:cNvPr>
          <p:cNvSpPr>
            <a:spLocks noGrp="1"/>
          </p:cNvSpPr>
          <p:nvPr>
            <p:ph type="title"/>
          </p:nvPr>
        </p:nvSpPr>
        <p:spPr/>
        <p:txBody>
          <a:bodyPr/>
          <a:lstStyle/>
          <a:p>
            <a:r>
              <a:rPr lang="en-US" dirty="0"/>
              <a:t>ST00883DE - LitefLCR-100 Attitude Heading and Reference System (AHRS) as replacement of LCR-93 AHRS</a:t>
            </a:r>
          </a:p>
        </p:txBody>
      </p:sp>
      <p:sp>
        <p:nvSpPr>
          <p:cNvPr id="3" name="Text Placeholder 2">
            <a:extLst>
              <a:ext uri="{FF2B5EF4-FFF2-40B4-BE49-F238E27FC236}">
                <a16:creationId xmlns:a16="http://schemas.microsoft.com/office/drawing/2014/main" id="{663B9FB6-2715-45A2-BDEA-88327DFDC64E}"/>
              </a:ext>
            </a:extLst>
          </p:cNvPr>
          <p:cNvSpPr>
            <a:spLocks noGrp="1"/>
          </p:cNvSpPr>
          <p:nvPr>
            <p:ph sz="half" idx="2"/>
          </p:nvPr>
        </p:nvSpPr>
        <p:spPr/>
        <p:txBody>
          <a:bodyPr/>
          <a:lstStyle/>
          <a:p>
            <a:pPr lvl="0"/>
            <a:r>
              <a:rPr lang="en-US" dirty="0"/>
              <a:t>Additional Validations: Brazil - ANAC</a:t>
            </a:r>
          </a:p>
          <a:p>
            <a:pPr lvl="0"/>
            <a:r>
              <a:rPr lang="en-US" dirty="0"/>
              <a:t>Approved for the Textron 560XL</a:t>
            </a:r>
          </a:p>
        </p:txBody>
      </p:sp>
    </p:spTree>
    <p:extLst>
      <p:ext uri="{BB962C8B-B14F-4D97-AF65-F5344CB8AC3E}">
        <p14:creationId xmlns:p14="http://schemas.microsoft.com/office/powerpoint/2010/main" val="4091123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E340A-003C-4192-A4DB-FF9EC097BEBA}"/>
              </a:ext>
            </a:extLst>
          </p:cNvPr>
          <p:cNvSpPr>
            <a:spLocks noGrp="1"/>
          </p:cNvSpPr>
          <p:nvPr>
            <p:ph type="title"/>
          </p:nvPr>
        </p:nvSpPr>
        <p:spPr/>
        <p:txBody>
          <a:bodyPr/>
          <a:lstStyle/>
          <a:p>
            <a:r>
              <a:rPr lang="en-US" dirty="0"/>
              <a:t>ST00892DE - Dual </a:t>
            </a:r>
            <a:r>
              <a:rPr lang="en-US" dirty="0" err="1"/>
              <a:t>BendixKing</a:t>
            </a:r>
            <a:r>
              <a:rPr lang="en-US" dirty="0"/>
              <a:t> KT 74 Transponders and optional </a:t>
            </a:r>
            <a:r>
              <a:rPr lang="en-US" dirty="0" err="1"/>
              <a:t>BendixKing</a:t>
            </a:r>
            <a:r>
              <a:rPr lang="en-US" dirty="0"/>
              <a:t> KGX 150 Receiver</a:t>
            </a:r>
          </a:p>
        </p:txBody>
      </p:sp>
      <p:sp>
        <p:nvSpPr>
          <p:cNvPr id="3" name="Text Placeholder 2">
            <a:extLst>
              <a:ext uri="{FF2B5EF4-FFF2-40B4-BE49-F238E27FC236}">
                <a16:creationId xmlns:a16="http://schemas.microsoft.com/office/drawing/2014/main" id="{6C7BD6B2-DC0D-4AE0-8F1E-841250EE94F8}"/>
              </a:ext>
            </a:extLst>
          </p:cNvPr>
          <p:cNvSpPr>
            <a:spLocks noGrp="1"/>
          </p:cNvSpPr>
          <p:nvPr>
            <p:ph sz="half" idx="2"/>
          </p:nvPr>
        </p:nvSpPr>
        <p:spPr/>
        <p:txBody>
          <a:bodyPr/>
          <a:lstStyle/>
          <a:p>
            <a:pPr lvl="0"/>
            <a:r>
              <a:rPr lang="en-US" dirty="0"/>
              <a:t>Additional Validations: Canada - TCAA, Mexico - AFAC</a:t>
            </a:r>
          </a:p>
          <a:p>
            <a:pPr lvl="0"/>
            <a:r>
              <a:rPr lang="en-US" dirty="0"/>
              <a:t>Approved for the Textron 550 (Citation Bravo)</a:t>
            </a:r>
          </a:p>
        </p:txBody>
      </p:sp>
      <p:pic>
        <p:nvPicPr>
          <p:cNvPr id="4" name="Picture 3">
            <a:extLst>
              <a:ext uri="{FF2B5EF4-FFF2-40B4-BE49-F238E27FC236}">
                <a16:creationId xmlns:a16="http://schemas.microsoft.com/office/drawing/2014/main" id="{B2EC8CE3-B8B2-4801-81D4-994A8064245E}"/>
              </a:ext>
            </a:extLst>
          </p:cNvPr>
          <p:cNvPicPr>
            <a:picLocks noChangeAspect="1"/>
          </p:cNvPicPr>
          <p:nvPr/>
        </p:nvPicPr>
        <p:blipFill>
          <a:blip r:embed="rId2"/>
          <a:stretch>
            <a:fillRect/>
          </a:stretch>
        </p:blipFill>
        <p:spPr>
          <a:xfrm>
            <a:off x="7679445" y="1186314"/>
            <a:ext cx="3277313" cy="2795812"/>
          </a:xfrm>
          <a:prstGeom prst="rect">
            <a:avLst/>
          </a:prstGeom>
        </p:spPr>
      </p:pic>
      <p:sp>
        <p:nvSpPr>
          <p:cNvPr id="5" name="TextBox 4">
            <a:extLst>
              <a:ext uri="{FF2B5EF4-FFF2-40B4-BE49-F238E27FC236}">
                <a16:creationId xmlns:a16="http://schemas.microsoft.com/office/drawing/2014/main" id="{48FE1BAD-2B0C-4813-814B-FDB5F46A1BD7}"/>
              </a:ext>
            </a:extLst>
          </p:cNvPr>
          <p:cNvSpPr txBox="1"/>
          <p:nvPr/>
        </p:nvSpPr>
        <p:spPr>
          <a:xfrm>
            <a:off x="837201" y="3738737"/>
            <a:ext cx="5258799" cy="2585323"/>
          </a:xfrm>
          <a:prstGeom prst="rect">
            <a:avLst/>
          </a:prstGeom>
          <a:noFill/>
        </p:spPr>
        <p:txBody>
          <a:bodyPr wrap="square" rtlCol="0">
            <a:spAutoFit/>
          </a:bodyPr>
          <a:lstStyle/>
          <a:p>
            <a:r>
              <a:rPr lang="en-US" dirty="0"/>
              <a:t>Peregrine developed this STC and innovative custom front overlay simplifying an ADS-B retrofit solution for legacy Citation 550 Bravo aircraft</a:t>
            </a:r>
          </a:p>
          <a:p>
            <a:endParaRPr lang="en-US" dirty="0"/>
          </a:p>
          <a:p>
            <a:r>
              <a:rPr lang="en-US" dirty="0"/>
              <a:t>The CNI 5000 ADS-B Out with UAT ADS-B In upgrade provides a direct replacement of the two KT 70 transponders with two of the KT 74 ADS-B Out transponders and the addition of an KGX 150R WAAS GPS and ADS-B In Weather/Traffic Receiver.</a:t>
            </a:r>
          </a:p>
        </p:txBody>
      </p:sp>
      <p:pic>
        <p:nvPicPr>
          <p:cNvPr id="7" name="Picture 6">
            <a:extLst>
              <a:ext uri="{FF2B5EF4-FFF2-40B4-BE49-F238E27FC236}">
                <a16:creationId xmlns:a16="http://schemas.microsoft.com/office/drawing/2014/main" id="{B30FA267-D7CE-4FE9-9625-293F4980782F}"/>
              </a:ext>
            </a:extLst>
          </p:cNvPr>
          <p:cNvPicPr>
            <a:picLocks noChangeAspect="1"/>
          </p:cNvPicPr>
          <p:nvPr/>
        </p:nvPicPr>
        <p:blipFill>
          <a:blip r:embed="rId3"/>
          <a:stretch>
            <a:fillRect/>
          </a:stretch>
        </p:blipFill>
        <p:spPr>
          <a:xfrm>
            <a:off x="5001566" y="1017206"/>
            <a:ext cx="2677879" cy="1653590"/>
          </a:xfrm>
          <a:prstGeom prst="rect">
            <a:avLst/>
          </a:prstGeom>
        </p:spPr>
      </p:pic>
    </p:spTree>
    <p:extLst>
      <p:ext uri="{BB962C8B-B14F-4D97-AF65-F5344CB8AC3E}">
        <p14:creationId xmlns:p14="http://schemas.microsoft.com/office/powerpoint/2010/main" val="2751764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91DBA-80E7-4EC3-9BD8-16D8EEBA1CDC}"/>
              </a:ext>
            </a:extLst>
          </p:cNvPr>
          <p:cNvSpPr>
            <a:spLocks noGrp="1"/>
          </p:cNvSpPr>
          <p:nvPr>
            <p:ph type="title"/>
          </p:nvPr>
        </p:nvSpPr>
        <p:spPr/>
        <p:txBody>
          <a:bodyPr/>
          <a:lstStyle/>
          <a:p>
            <a:r>
              <a:rPr lang="en-US" dirty="0"/>
              <a:t>ST00895DE - Garmin G700 TXi Avionics Suite Update of EMB-120</a:t>
            </a:r>
          </a:p>
        </p:txBody>
      </p:sp>
      <p:sp>
        <p:nvSpPr>
          <p:cNvPr id="3" name="Text Placeholder 2">
            <a:extLst>
              <a:ext uri="{FF2B5EF4-FFF2-40B4-BE49-F238E27FC236}">
                <a16:creationId xmlns:a16="http://schemas.microsoft.com/office/drawing/2014/main" id="{72D8312A-4E5D-4751-9938-C5393F393F05}"/>
              </a:ext>
            </a:extLst>
          </p:cNvPr>
          <p:cNvSpPr>
            <a:spLocks noGrp="1"/>
          </p:cNvSpPr>
          <p:nvPr>
            <p:ph sz="half" idx="2"/>
          </p:nvPr>
        </p:nvSpPr>
        <p:spPr/>
        <p:txBody>
          <a:bodyPr/>
          <a:lstStyle/>
          <a:p>
            <a:pPr lvl="0"/>
            <a:r>
              <a:rPr lang="en-US" dirty="0"/>
              <a:t>Approved for 5 models, including:</a:t>
            </a:r>
          </a:p>
          <a:p>
            <a:pPr lvl="1"/>
            <a:r>
              <a:rPr lang="en-US" dirty="0" err="1"/>
              <a:t>Yaborã</a:t>
            </a:r>
            <a:r>
              <a:rPr lang="en-US" dirty="0"/>
              <a:t>: EMB-120, EMB-120ER, EMB-120FC, EMB-120QC, EMB-120RT</a:t>
            </a:r>
          </a:p>
        </p:txBody>
      </p:sp>
      <p:pic>
        <p:nvPicPr>
          <p:cNvPr id="4" name="Picture 3">
            <a:extLst>
              <a:ext uri="{FF2B5EF4-FFF2-40B4-BE49-F238E27FC236}">
                <a16:creationId xmlns:a16="http://schemas.microsoft.com/office/drawing/2014/main" id="{B1F05511-93EF-427E-8112-9FD04C653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7819" y="964750"/>
            <a:ext cx="3761590" cy="650238"/>
          </a:xfrm>
          <a:prstGeom prst="rect">
            <a:avLst/>
          </a:prstGeom>
        </p:spPr>
      </p:pic>
      <p:pic>
        <p:nvPicPr>
          <p:cNvPr id="5" name="Picture 2">
            <a:extLst>
              <a:ext uri="{FF2B5EF4-FFF2-40B4-BE49-F238E27FC236}">
                <a16:creationId xmlns:a16="http://schemas.microsoft.com/office/drawing/2014/main" id="{4E62F56F-297A-4886-BE04-4EEEEB08E9F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568" b="76044" l="0" r="99250">
                        <a14:foregroundMark x1="15750" y1="45332" x2="15750" y2="45332"/>
                        <a14:foregroundMark x1="93167" y1="21253" x2="93167" y2="21253"/>
                        <a14:foregroundMark x1="96167" y1="21007" x2="96167" y2="21007"/>
                        <a14:foregroundMark x1="94083" y1="21253" x2="94083" y2="21253"/>
                        <a14:foregroundMark x1="95417" y1="21744" x2="95417" y2="21744"/>
                        <a14:backgroundMark x1="9917" y1="37224" x2="9917" y2="37224"/>
                        <a14:backgroundMark x1="90583" y1="43735" x2="90583" y2="43735"/>
                        <a14:backgroundMark x1="86917" y1="51843" x2="86917" y2="51843"/>
                        <a14:backgroundMark x1="66333" y1="55651" x2="66333" y2="55651"/>
                        <a14:backgroundMark x1="60083" y1="57002" x2="60083" y2="57002"/>
                        <a14:backgroundMark x1="55833" y1="57617" x2="55833" y2="57617"/>
                        <a14:backgroundMark x1="63250" y1="57248" x2="63250" y2="57248"/>
                        <a14:backgroundMark x1="31417" y1="34521" x2="31417" y2="34521"/>
                        <a14:backgroundMark x1="39833" y1="27150" x2="39833" y2="27150"/>
                        <a14:backgroundMark x1="21333" y1="58600" x2="21333" y2="58600"/>
                        <a14:backgroundMark x1="25167" y1="58108" x2="25167" y2="58108"/>
                        <a14:backgroundMark x1="17833" y1="58108" x2="17833" y2="58108"/>
                        <a14:backgroundMark x1="29750" y1="58108" x2="29750" y2="58108"/>
                        <a14:backgroundMark x1="32917" y1="58354" x2="32917" y2="58354"/>
                        <a14:backgroundMark x1="37083" y1="58600" x2="37083" y2="58600"/>
                        <a14:backgroundMark x1="41167" y1="58968" x2="41167" y2="58968"/>
                        <a14:backgroundMark x1="53083" y1="58108" x2="53083" y2="58108"/>
                        <a14:backgroundMark x1="93583" y1="27518" x2="93583" y2="27518"/>
                        <a14:backgroundMark x1="94333" y1="38084" x2="94333" y2="38084"/>
                        <a14:backgroundMark x1="96333" y1="27764" x2="96333" y2="27764"/>
                        <a14:backgroundMark x1="4583" y1="57617" x2="4583" y2="57617"/>
                      </a14:backgroundRemoval>
                    </a14:imgEffect>
                  </a14:imgLayer>
                </a14:imgProps>
              </a:ext>
              <a:ext uri="{28A0092B-C50C-407E-A947-70E740481C1C}">
                <a14:useLocalDpi xmlns:a14="http://schemas.microsoft.com/office/drawing/2010/main" val="0"/>
              </a:ext>
            </a:extLst>
          </a:blip>
          <a:srcRect t="14466" b="30771"/>
          <a:stretch/>
        </p:blipFill>
        <p:spPr bwMode="auto">
          <a:xfrm>
            <a:off x="6850623" y="4716436"/>
            <a:ext cx="4255981" cy="15808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EAD506-A8B8-4FE9-9711-9424AF457AC8}"/>
              </a:ext>
            </a:extLst>
          </p:cNvPr>
          <p:cNvSpPr txBox="1"/>
          <p:nvPr/>
        </p:nvSpPr>
        <p:spPr>
          <a:xfrm>
            <a:off x="5658423" y="1702949"/>
            <a:ext cx="6055199"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On behalf of Worldwide Aircraft Services, Peregrine completed a supplemental type certificate (STC), ST00895DE, installing the Garmin G700 TXi Avionics Suite in the Embraer EMB-120 ‘Brasilia’ series aircraft. This state‑of‑the‑art, fully integrated flight deck increases situational awareness and efficiency, resolving obsolescence and dispatch reliability concerns for operators of this popular turboprop aircraft, while reducing total operating costs.</a:t>
            </a:r>
          </a:p>
        </p:txBody>
      </p:sp>
      <p:sp>
        <p:nvSpPr>
          <p:cNvPr id="7" name="TextBox 6">
            <a:extLst>
              <a:ext uri="{FF2B5EF4-FFF2-40B4-BE49-F238E27FC236}">
                <a16:creationId xmlns:a16="http://schemas.microsoft.com/office/drawing/2014/main" id="{3B64B0D8-B594-4B4C-BBAE-849E0F685715}"/>
              </a:ext>
            </a:extLst>
          </p:cNvPr>
          <p:cNvSpPr txBox="1"/>
          <p:nvPr/>
        </p:nvSpPr>
        <p:spPr>
          <a:xfrm>
            <a:off x="164480" y="4093387"/>
            <a:ext cx="498552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The overall system features a Four Screen PFD/MFD Garmin G700 TXi System with dual, 10.6” primary flight displays with moving map and dual 7” Multi-Function Displays with </a:t>
            </a:r>
            <a:r>
              <a:rPr kumimoji="0" lang="en-US" sz="1600" b="0" i="0" u="none" strike="noStrike" kern="1200" cap="none" spc="0" normalizeH="0" baseline="0" noProof="0" dirty="0" err="1">
                <a:ln>
                  <a:noFill/>
                </a:ln>
                <a:solidFill>
                  <a:prstClr val="black"/>
                </a:solidFill>
                <a:effectLst/>
                <a:uLnTx/>
                <a:uFillTx/>
                <a:latin typeface="Book Antiqua"/>
                <a:ea typeface="+mn-ea"/>
                <a:cs typeface="+mn-cs"/>
              </a:rPr>
              <a:t>Chartview</a:t>
            </a:r>
            <a:r>
              <a:rPr kumimoji="0" lang="en-US" sz="1600" b="0" i="0" u="none" strike="noStrike" kern="1200" cap="none" spc="0" normalizeH="0" baseline="0" noProof="0" dirty="0">
                <a:ln>
                  <a:noFill/>
                </a:ln>
                <a:solidFill>
                  <a:prstClr val="black"/>
                </a:solidFill>
                <a:effectLst/>
                <a:uLnTx/>
                <a:uFillTx/>
                <a:latin typeface="Book Antiqua"/>
                <a:ea typeface="+mn-ea"/>
                <a:cs typeface="+mn-cs"/>
              </a:rPr>
              <a:t>.   This installation also installs dual GTN 650s, GRS 79 AHRS, GDC 72 ADCs, GWX 75 Weather Radar, GTS 855 TCAS I and GTX 345R Mode S ES/ADS‑B transponders. The STC also incorporates a Mid-Continent MD302 Standby Attitude Module </a:t>
            </a:r>
          </a:p>
        </p:txBody>
      </p:sp>
      <p:pic>
        <p:nvPicPr>
          <p:cNvPr id="8" name="Picture 7">
            <a:extLst>
              <a:ext uri="{FF2B5EF4-FFF2-40B4-BE49-F238E27FC236}">
                <a16:creationId xmlns:a16="http://schemas.microsoft.com/office/drawing/2014/main" id="{543B0783-2FD1-47C6-B483-61EA18F9DF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552" y="2137396"/>
            <a:ext cx="4539224" cy="1813491"/>
          </a:xfrm>
          <a:prstGeom prst="rect">
            <a:avLst/>
          </a:prstGeom>
        </p:spPr>
      </p:pic>
      <p:sp>
        <p:nvSpPr>
          <p:cNvPr id="9" name="TextBox 8">
            <a:extLst>
              <a:ext uri="{FF2B5EF4-FFF2-40B4-BE49-F238E27FC236}">
                <a16:creationId xmlns:a16="http://schemas.microsoft.com/office/drawing/2014/main" id="{73635C51-92C7-463F-9D81-44A6A293D9B0}"/>
              </a:ext>
            </a:extLst>
          </p:cNvPr>
          <p:cNvSpPr txBox="1"/>
          <p:nvPr/>
        </p:nvSpPr>
        <p:spPr>
          <a:xfrm>
            <a:off x="478378" y="1487668"/>
            <a:ext cx="46716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First glass cockpit retrofit for EMB-120</a:t>
            </a:r>
          </a:p>
        </p:txBody>
      </p:sp>
    </p:spTree>
    <p:extLst>
      <p:ext uri="{BB962C8B-B14F-4D97-AF65-F5344CB8AC3E}">
        <p14:creationId xmlns:p14="http://schemas.microsoft.com/office/powerpoint/2010/main" val="897907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94C4C-D657-4282-A00A-4AD5A8ED3265}"/>
              </a:ext>
            </a:extLst>
          </p:cNvPr>
          <p:cNvSpPr>
            <a:spLocks noGrp="1"/>
          </p:cNvSpPr>
          <p:nvPr>
            <p:ph type="title"/>
          </p:nvPr>
        </p:nvSpPr>
        <p:spPr/>
        <p:txBody>
          <a:bodyPr/>
          <a:lstStyle/>
          <a:p>
            <a:r>
              <a:rPr lang="en-US" dirty="0"/>
              <a:t>ST00912DE - FANS 1/A+, Remote Oceanic CPDLC, ADS-C and CPDLC Departure Clearance for Gulfstream Aircraft</a:t>
            </a:r>
          </a:p>
        </p:txBody>
      </p:sp>
      <p:sp>
        <p:nvSpPr>
          <p:cNvPr id="3" name="Text Placeholder 2">
            <a:extLst>
              <a:ext uri="{FF2B5EF4-FFF2-40B4-BE49-F238E27FC236}">
                <a16:creationId xmlns:a16="http://schemas.microsoft.com/office/drawing/2014/main" id="{58298778-4146-4E99-B8B5-97774E5E0F64}"/>
              </a:ext>
            </a:extLst>
          </p:cNvPr>
          <p:cNvSpPr>
            <a:spLocks noGrp="1"/>
          </p:cNvSpPr>
          <p:nvPr>
            <p:ph sz="half" idx="2"/>
          </p:nvPr>
        </p:nvSpPr>
        <p:spPr/>
        <p:txBody>
          <a:bodyPr/>
          <a:lstStyle/>
          <a:p>
            <a:pPr lvl="0"/>
            <a:r>
              <a:rPr lang="en-US" dirty="0"/>
              <a:t>Additional Validations: EASA, Canada - TCAA</a:t>
            </a:r>
          </a:p>
          <a:p>
            <a:pPr lvl="0"/>
            <a:r>
              <a:rPr lang="en-US" dirty="0"/>
              <a:t>Approved for 2 models, including:</a:t>
            </a:r>
          </a:p>
          <a:p>
            <a:pPr lvl="1"/>
            <a:r>
              <a:rPr lang="en-US" dirty="0"/>
              <a:t>Gulfstream: Galaxy, Gulfstream 200</a:t>
            </a:r>
          </a:p>
        </p:txBody>
      </p:sp>
    </p:spTree>
    <p:extLst>
      <p:ext uri="{BB962C8B-B14F-4D97-AF65-F5344CB8AC3E}">
        <p14:creationId xmlns:p14="http://schemas.microsoft.com/office/powerpoint/2010/main" val="1122052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EB945-9EE3-400D-9799-9CBE5C97DDD2}"/>
              </a:ext>
            </a:extLst>
          </p:cNvPr>
          <p:cNvSpPr>
            <a:spLocks noGrp="1"/>
          </p:cNvSpPr>
          <p:nvPr>
            <p:ph type="title"/>
          </p:nvPr>
        </p:nvSpPr>
        <p:spPr/>
        <p:txBody>
          <a:bodyPr/>
          <a:lstStyle/>
          <a:p>
            <a:r>
              <a:rPr lang="en-US" dirty="0"/>
              <a:t>ST00934DE - Becker Avionics BXT6553 transponder</a:t>
            </a:r>
          </a:p>
        </p:txBody>
      </p:sp>
      <p:sp>
        <p:nvSpPr>
          <p:cNvPr id="3" name="Text Placeholder 2">
            <a:extLst>
              <a:ext uri="{FF2B5EF4-FFF2-40B4-BE49-F238E27FC236}">
                <a16:creationId xmlns:a16="http://schemas.microsoft.com/office/drawing/2014/main" id="{0474B2BD-AB6F-4872-9919-740230C156A3}"/>
              </a:ext>
            </a:extLst>
          </p:cNvPr>
          <p:cNvSpPr>
            <a:spLocks noGrp="1"/>
          </p:cNvSpPr>
          <p:nvPr>
            <p:ph sz="half" idx="2"/>
          </p:nvPr>
        </p:nvSpPr>
        <p:spPr/>
        <p:txBody>
          <a:bodyPr>
            <a:normAutofit fontScale="77500" lnSpcReduction="20000"/>
          </a:bodyPr>
          <a:lstStyle/>
          <a:p>
            <a:pPr lvl="0"/>
            <a:r>
              <a:rPr lang="en-US" dirty="0"/>
              <a:t>Additional Validations: Mexico - AFAC, Brazil - ANAC, Argentina</a:t>
            </a:r>
          </a:p>
          <a:p>
            <a:pPr lvl="0"/>
            <a:r>
              <a:rPr lang="en-US" dirty="0"/>
              <a:t>Approved for 24 models, including:</a:t>
            </a:r>
          </a:p>
          <a:p>
            <a:pPr lvl="1"/>
            <a:r>
              <a:rPr lang="pt-BR" dirty="0"/>
              <a:t>Bombardier: CL-600-2B16 (CL-601-3A), CL-600-2B16 (CL-601-3R)</a:t>
            </a:r>
          </a:p>
          <a:p>
            <a:pPr lvl="1"/>
            <a:r>
              <a:rPr lang="en-US" dirty="0"/>
              <a:t>Dassault: Falcon 900EX</a:t>
            </a:r>
          </a:p>
          <a:p>
            <a:pPr lvl="1"/>
            <a:r>
              <a:rPr lang="en-US" dirty="0"/>
              <a:t>Embraer: EMB-135BJ (Legacy 600), EMB-135BJ (Legacy 650)</a:t>
            </a:r>
          </a:p>
          <a:p>
            <a:pPr lvl="1"/>
            <a:r>
              <a:rPr lang="en-US" dirty="0"/>
              <a:t>Gulfstream: G-IV, GIV-X</a:t>
            </a:r>
          </a:p>
          <a:p>
            <a:pPr lvl="1"/>
            <a:r>
              <a:rPr lang="en-US" dirty="0"/>
              <a:t>Learjet: 45</a:t>
            </a:r>
          </a:p>
          <a:p>
            <a:pPr lvl="1"/>
            <a:r>
              <a:rPr lang="en-US" dirty="0"/>
              <a:t>Textron: 550, 560, 560XL, 650, 680, 750, BAe.125 Series 1000A, BAe.125 Series 1000B, BAe.125 Series 800A (C-29A), BAe.125 Series 800A (U-125), BAe.125 Series 800A, BAe.125 Series 800B, Hawker 1000, Hawker 800 (U-125A), Hawker 800, Hawker 800XP</a:t>
            </a:r>
          </a:p>
        </p:txBody>
      </p:sp>
    </p:spTree>
    <p:extLst>
      <p:ext uri="{BB962C8B-B14F-4D97-AF65-F5344CB8AC3E}">
        <p14:creationId xmlns:p14="http://schemas.microsoft.com/office/powerpoint/2010/main" val="3858837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3B609-A909-46CB-A769-5A5647C8AABB}"/>
              </a:ext>
            </a:extLst>
          </p:cNvPr>
          <p:cNvSpPr>
            <a:spLocks noGrp="1"/>
          </p:cNvSpPr>
          <p:nvPr>
            <p:ph type="title"/>
          </p:nvPr>
        </p:nvSpPr>
        <p:spPr/>
        <p:txBody>
          <a:bodyPr/>
          <a:lstStyle/>
          <a:p>
            <a:r>
              <a:rPr lang="en-US" dirty="0"/>
              <a:t>ST01035DE - Replacement aft bay Heat Exchanger Blower Fans for improved reliability</a:t>
            </a:r>
          </a:p>
        </p:txBody>
      </p:sp>
      <p:sp>
        <p:nvSpPr>
          <p:cNvPr id="3" name="Text Placeholder 2">
            <a:extLst>
              <a:ext uri="{FF2B5EF4-FFF2-40B4-BE49-F238E27FC236}">
                <a16:creationId xmlns:a16="http://schemas.microsoft.com/office/drawing/2014/main" id="{66C196C0-7A77-477C-BD2C-E14F465D692E}"/>
              </a:ext>
            </a:extLst>
          </p:cNvPr>
          <p:cNvSpPr>
            <a:spLocks noGrp="1"/>
          </p:cNvSpPr>
          <p:nvPr>
            <p:ph sz="half" idx="2"/>
          </p:nvPr>
        </p:nvSpPr>
        <p:spPr/>
        <p:txBody>
          <a:bodyPr/>
          <a:lstStyle/>
          <a:p>
            <a:pPr lvl="0"/>
            <a:r>
              <a:rPr lang="en-US" dirty="0"/>
              <a:t>Approved for the Textron 4000</a:t>
            </a:r>
          </a:p>
        </p:txBody>
      </p:sp>
    </p:spTree>
    <p:extLst>
      <p:ext uri="{BB962C8B-B14F-4D97-AF65-F5344CB8AC3E}">
        <p14:creationId xmlns:p14="http://schemas.microsoft.com/office/powerpoint/2010/main" val="19323194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88289-9CFE-45CE-89D4-04D7BAA4869A}"/>
              </a:ext>
            </a:extLst>
          </p:cNvPr>
          <p:cNvSpPr>
            <a:spLocks noGrp="1"/>
          </p:cNvSpPr>
          <p:nvPr>
            <p:ph type="title"/>
          </p:nvPr>
        </p:nvSpPr>
        <p:spPr/>
        <p:txBody>
          <a:bodyPr/>
          <a:lstStyle/>
          <a:p>
            <a:r>
              <a:rPr lang="en-US" dirty="0"/>
              <a:t>ST01066DE - Aviation Clean Air Airborne Air &amp; Surface Purification System for multiple aircraft models</a:t>
            </a:r>
          </a:p>
        </p:txBody>
      </p:sp>
      <p:sp>
        <p:nvSpPr>
          <p:cNvPr id="3" name="Text Placeholder 2">
            <a:extLst>
              <a:ext uri="{FF2B5EF4-FFF2-40B4-BE49-F238E27FC236}">
                <a16:creationId xmlns:a16="http://schemas.microsoft.com/office/drawing/2014/main" id="{BF344B90-B06F-4CBF-A60B-622AF5D00B82}"/>
              </a:ext>
            </a:extLst>
          </p:cNvPr>
          <p:cNvSpPr>
            <a:spLocks noGrp="1"/>
          </p:cNvSpPr>
          <p:nvPr>
            <p:ph sz="half" idx="2"/>
          </p:nvPr>
        </p:nvSpPr>
        <p:spPr/>
        <p:txBody>
          <a:bodyPr>
            <a:normAutofit lnSpcReduction="10000"/>
          </a:bodyPr>
          <a:lstStyle/>
          <a:p>
            <a:pPr lvl="0"/>
            <a:r>
              <a:rPr lang="en-US" dirty="0"/>
              <a:t>Additional Validations: Canada - TCAA</a:t>
            </a:r>
          </a:p>
          <a:p>
            <a:pPr lvl="0"/>
            <a:r>
              <a:rPr lang="en-US" dirty="0"/>
              <a:t>Approved for 9 models, including:</a:t>
            </a:r>
          </a:p>
          <a:p>
            <a:pPr lvl="1"/>
            <a:r>
              <a:rPr lang="pt-BR" dirty="0"/>
              <a:t>Bombardier: CL-600-1A11 (CL-600), CL-600-2A12 (CL-601), CL-600-2B16 (CL-601-3A), CL-600-2B16 (CL-601-3R), CL-600-2B16 (CL-604)</a:t>
            </a:r>
          </a:p>
          <a:p>
            <a:pPr lvl="1"/>
            <a:r>
              <a:rPr lang="it-IT" dirty="0"/>
              <a:t>Dassault: Falcon 900EX, Mystere-Falcon 50, Mystere-Falcon 900</a:t>
            </a:r>
          </a:p>
          <a:p>
            <a:pPr lvl="1"/>
            <a:r>
              <a:rPr lang="en-US" dirty="0"/>
              <a:t>Gulfstream: G-IV</a:t>
            </a:r>
          </a:p>
        </p:txBody>
      </p:sp>
    </p:spTree>
    <p:extLst>
      <p:ext uri="{BB962C8B-B14F-4D97-AF65-F5344CB8AC3E}">
        <p14:creationId xmlns:p14="http://schemas.microsoft.com/office/powerpoint/2010/main" val="1345594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D61B8-0FCB-4541-BF3A-AB178A61B736}"/>
              </a:ext>
            </a:extLst>
          </p:cNvPr>
          <p:cNvSpPr>
            <a:spLocks noGrp="1"/>
          </p:cNvSpPr>
          <p:nvPr>
            <p:ph type="title"/>
          </p:nvPr>
        </p:nvSpPr>
        <p:spPr/>
        <p:txBody>
          <a:bodyPr/>
          <a:lstStyle/>
          <a:p>
            <a:r>
              <a:rPr lang="en-US" dirty="0"/>
              <a:t>ST01070DE - Curtiss-Wright Fortress Flight Data Recorder (with Cockpit Voice Recorder) for compliant operations</a:t>
            </a:r>
          </a:p>
        </p:txBody>
      </p:sp>
      <p:sp>
        <p:nvSpPr>
          <p:cNvPr id="3" name="Text Placeholder 2">
            <a:extLst>
              <a:ext uri="{FF2B5EF4-FFF2-40B4-BE49-F238E27FC236}">
                <a16:creationId xmlns:a16="http://schemas.microsoft.com/office/drawing/2014/main" id="{4B737EBB-791F-45FC-BB85-6A89A168A98F}"/>
              </a:ext>
            </a:extLst>
          </p:cNvPr>
          <p:cNvSpPr>
            <a:spLocks noGrp="1"/>
          </p:cNvSpPr>
          <p:nvPr>
            <p:ph sz="half" idx="2"/>
          </p:nvPr>
        </p:nvSpPr>
        <p:spPr/>
        <p:txBody>
          <a:bodyPr/>
          <a:lstStyle/>
          <a:p>
            <a:pPr lvl="0"/>
            <a:r>
              <a:rPr lang="en-US" dirty="0"/>
              <a:t>Additional Validations: Mexico - AFAC</a:t>
            </a:r>
          </a:p>
          <a:p>
            <a:pPr lvl="0"/>
            <a:r>
              <a:rPr lang="en-US" dirty="0"/>
              <a:t>Approved for 18 models, including:</a:t>
            </a:r>
          </a:p>
          <a:p>
            <a:pPr lvl="1"/>
            <a:r>
              <a:rPr lang="en-US" dirty="0"/>
              <a:t>Learjet: 31, 31A, 35, 35A (C-21A), 36, 36A, 45</a:t>
            </a:r>
          </a:p>
          <a:p>
            <a:pPr lvl="1"/>
            <a:r>
              <a:rPr lang="en-US" dirty="0"/>
              <a:t>Textron: BAe.125 Series 1000A, BAe.125 Series 1000B, BAe.125 Series 800A, BAe.125 Series 800B, Hawker 1000, Hawker 750, Hawker 800, Hawker 800XP, Hawker 850XP, Hawker 900XP, 750</a:t>
            </a:r>
          </a:p>
        </p:txBody>
      </p:sp>
      <p:pic>
        <p:nvPicPr>
          <p:cNvPr id="5" name="Picture 4">
            <a:extLst>
              <a:ext uri="{FF2B5EF4-FFF2-40B4-BE49-F238E27FC236}">
                <a16:creationId xmlns:a16="http://schemas.microsoft.com/office/drawing/2014/main" id="{789D7C6D-B2F6-414C-8D55-66FAB239EA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278" y="2334602"/>
            <a:ext cx="2869224" cy="1226841"/>
          </a:xfrm>
          <a:prstGeom prst="rect">
            <a:avLst/>
          </a:prstGeom>
        </p:spPr>
      </p:pic>
      <p:pic>
        <p:nvPicPr>
          <p:cNvPr id="7" name="Picture 6">
            <a:extLst>
              <a:ext uri="{FF2B5EF4-FFF2-40B4-BE49-F238E27FC236}">
                <a16:creationId xmlns:a16="http://schemas.microsoft.com/office/drawing/2014/main" id="{17C7D775-9E93-40D1-A200-C0BCF25BD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609" y="2349861"/>
            <a:ext cx="1614669" cy="1123810"/>
          </a:xfrm>
          <a:prstGeom prst="rect">
            <a:avLst/>
          </a:prstGeom>
        </p:spPr>
      </p:pic>
      <p:pic>
        <p:nvPicPr>
          <p:cNvPr id="9" name="Picture 8">
            <a:extLst>
              <a:ext uri="{FF2B5EF4-FFF2-40B4-BE49-F238E27FC236}">
                <a16:creationId xmlns:a16="http://schemas.microsoft.com/office/drawing/2014/main" id="{6612537E-FF4C-444E-B16E-6FEB6CFAC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603" y="1094810"/>
            <a:ext cx="933516" cy="261822"/>
          </a:xfrm>
          <a:prstGeom prst="rect">
            <a:avLst/>
          </a:prstGeom>
        </p:spPr>
      </p:pic>
      <p:pic>
        <p:nvPicPr>
          <p:cNvPr id="11" name="Picture 10">
            <a:extLst>
              <a:ext uri="{FF2B5EF4-FFF2-40B4-BE49-F238E27FC236}">
                <a16:creationId xmlns:a16="http://schemas.microsoft.com/office/drawing/2014/main" id="{2560F102-F827-4FA0-A345-4BED5F5F52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0287" y="3666325"/>
            <a:ext cx="1873580" cy="1621203"/>
          </a:xfrm>
          <a:prstGeom prst="rect">
            <a:avLst/>
          </a:prstGeom>
        </p:spPr>
      </p:pic>
      <p:pic>
        <p:nvPicPr>
          <p:cNvPr id="13" name="Picture 12">
            <a:extLst>
              <a:ext uri="{FF2B5EF4-FFF2-40B4-BE49-F238E27FC236}">
                <a16:creationId xmlns:a16="http://schemas.microsoft.com/office/drawing/2014/main" id="{FF24D12C-8612-45A4-85A7-5A9796AE81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659" y="3950556"/>
            <a:ext cx="2574568" cy="1323041"/>
          </a:xfrm>
          <a:prstGeom prst="rect">
            <a:avLst/>
          </a:prstGeom>
        </p:spPr>
      </p:pic>
      <p:pic>
        <p:nvPicPr>
          <p:cNvPr id="15" name="Picture 14">
            <a:extLst>
              <a:ext uri="{FF2B5EF4-FFF2-40B4-BE49-F238E27FC236}">
                <a16:creationId xmlns:a16="http://schemas.microsoft.com/office/drawing/2014/main" id="{0109BEB0-7E6E-41C3-9B47-6E870E9AEE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6882" y="892405"/>
            <a:ext cx="2229723" cy="1828448"/>
          </a:xfrm>
          <a:prstGeom prst="rect">
            <a:avLst/>
          </a:prstGeom>
        </p:spPr>
      </p:pic>
      <p:pic>
        <p:nvPicPr>
          <p:cNvPr id="17" name="Picture 16">
            <a:extLst>
              <a:ext uri="{FF2B5EF4-FFF2-40B4-BE49-F238E27FC236}">
                <a16:creationId xmlns:a16="http://schemas.microsoft.com/office/drawing/2014/main" id="{02D991C5-22B6-4D61-874D-22D08E9CE7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0704" y="1022077"/>
            <a:ext cx="1454239" cy="482747"/>
          </a:xfrm>
          <a:prstGeom prst="rect">
            <a:avLst/>
          </a:prstGeom>
        </p:spPr>
      </p:pic>
      <p:sp>
        <p:nvSpPr>
          <p:cNvPr id="19" name="TextBox 18">
            <a:extLst>
              <a:ext uri="{FF2B5EF4-FFF2-40B4-BE49-F238E27FC236}">
                <a16:creationId xmlns:a16="http://schemas.microsoft.com/office/drawing/2014/main" id="{CB08BD93-FE53-4FAD-B709-524471354AEF}"/>
              </a:ext>
            </a:extLst>
          </p:cNvPr>
          <p:cNvSpPr txBox="1"/>
          <p:nvPr/>
        </p:nvSpPr>
        <p:spPr>
          <a:xfrm>
            <a:off x="554864" y="1638449"/>
            <a:ext cx="6373970" cy="676467"/>
          </a:xfrm>
          <a:prstGeom prst="rect">
            <a:avLst/>
          </a:prstGeom>
          <a:noFill/>
        </p:spPr>
        <p:txBody>
          <a:bodyPr wrap="square">
            <a:spAutoFit/>
          </a:bodyPr>
          <a:lstStyle/>
          <a:p>
            <a:pPr>
              <a:lnSpc>
                <a:spcPct val="107000"/>
              </a:lnSpc>
              <a:spcAft>
                <a:spcPts val="600"/>
              </a:spcAft>
            </a:pPr>
            <a:r>
              <a:rPr lang="en-US" sz="1200" dirty="0"/>
              <a:t>Peregrine Avionics, Curtiss-Wright and SoCal Jets, Inc. have developed a solution to meet the requirements for recorders as outlined by the Federal Civil Aviation of Mexico, AFAC, NOM‑022‑SCT3 2011, for the operation of Part 25 aircraft in Mexico Airspace.</a:t>
            </a:r>
          </a:p>
        </p:txBody>
      </p:sp>
      <p:sp>
        <p:nvSpPr>
          <p:cNvPr id="21" name="TextBox 20">
            <a:extLst>
              <a:ext uri="{FF2B5EF4-FFF2-40B4-BE49-F238E27FC236}">
                <a16:creationId xmlns:a16="http://schemas.microsoft.com/office/drawing/2014/main" id="{AB8414E9-F51E-4D06-B2DB-3BBC8EB54C8D}"/>
              </a:ext>
            </a:extLst>
          </p:cNvPr>
          <p:cNvSpPr txBox="1"/>
          <p:nvPr/>
        </p:nvSpPr>
        <p:spPr>
          <a:xfrm>
            <a:off x="554864" y="5662710"/>
            <a:ext cx="6098146" cy="830997"/>
          </a:xfrm>
          <a:prstGeom prst="rect">
            <a:avLst/>
          </a:prstGeom>
          <a:noFill/>
        </p:spPr>
        <p:txBody>
          <a:bodyPr wrap="square">
            <a:spAutoFit/>
          </a:bodyPr>
          <a:lstStyle/>
          <a:p>
            <a:r>
              <a:rPr lang="en-US" sz="1200" dirty="0"/>
              <a:t>Under certain regulatory bodies, Class C Cockpit Image recorders are allowed as a means for recording flight data where it is not practical or prohibitively expensive to record on an FDR, or where an FDR is not required. This AML STC offers an economical means of complying with the new AFAC and ICAO requirements.</a:t>
            </a:r>
          </a:p>
        </p:txBody>
      </p:sp>
      <p:sp>
        <p:nvSpPr>
          <p:cNvPr id="23" name="TextBox 22">
            <a:extLst>
              <a:ext uri="{FF2B5EF4-FFF2-40B4-BE49-F238E27FC236}">
                <a16:creationId xmlns:a16="http://schemas.microsoft.com/office/drawing/2014/main" id="{B09BC641-3DBD-4E74-9B83-81B693EE6878}"/>
              </a:ext>
            </a:extLst>
          </p:cNvPr>
          <p:cNvSpPr txBox="1"/>
          <p:nvPr/>
        </p:nvSpPr>
        <p:spPr>
          <a:xfrm>
            <a:off x="8005391" y="2753935"/>
            <a:ext cx="2811438" cy="369332"/>
          </a:xfrm>
          <a:prstGeom prst="rect">
            <a:avLst/>
          </a:prstGeom>
          <a:noFill/>
        </p:spPr>
        <p:txBody>
          <a:bodyPr wrap="square">
            <a:spAutoFit/>
          </a:bodyPr>
          <a:lstStyle/>
          <a:p>
            <a:r>
              <a:rPr lang="fr-FR" dirty="0"/>
              <a:t>AFAC NOM‑022‑SCT3 2011</a:t>
            </a:r>
            <a:endParaRPr lang="en-US" dirty="0"/>
          </a:p>
        </p:txBody>
      </p:sp>
      <p:sp>
        <p:nvSpPr>
          <p:cNvPr id="24" name="TextBox 23">
            <a:extLst>
              <a:ext uri="{FF2B5EF4-FFF2-40B4-BE49-F238E27FC236}">
                <a16:creationId xmlns:a16="http://schemas.microsoft.com/office/drawing/2014/main" id="{730D1987-D320-4219-8578-2983B57ED172}"/>
              </a:ext>
            </a:extLst>
          </p:cNvPr>
          <p:cNvSpPr txBox="1"/>
          <p:nvPr/>
        </p:nvSpPr>
        <p:spPr>
          <a:xfrm>
            <a:off x="1292977" y="3544824"/>
            <a:ext cx="2574568" cy="276999"/>
          </a:xfrm>
          <a:prstGeom prst="rect">
            <a:avLst/>
          </a:prstGeom>
          <a:noFill/>
        </p:spPr>
        <p:txBody>
          <a:bodyPr wrap="square" rtlCol="0">
            <a:spAutoFit/>
          </a:bodyPr>
          <a:lstStyle/>
          <a:p>
            <a:pPr algn="ctr"/>
            <a:r>
              <a:rPr lang="en-US" sz="1200" dirty="0"/>
              <a:t>Cockpit Image Recorder Camera</a:t>
            </a:r>
          </a:p>
        </p:txBody>
      </p:sp>
    </p:spTree>
    <p:extLst>
      <p:ext uri="{BB962C8B-B14F-4D97-AF65-F5344CB8AC3E}">
        <p14:creationId xmlns:p14="http://schemas.microsoft.com/office/powerpoint/2010/main" val="3315704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1F9083-10A2-47EF-8A61-AE90A1748DD2}"/>
              </a:ext>
            </a:extLst>
          </p:cNvPr>
          <p:cNvPicPr>
            <a:picLocks noChangeAspect="1"/>
          </p:cNvPicPr>
          <p:nvPr/>
        </p:nvPicPr>
        <p:blipFill rotWithShape="1">
          <a:blip r:embed="rId2">
            <a:extLst>
              <a:ext uri="{28A0092B-C50C-407E-A947-70E740481C1C}">
                <a14:useLocalDpi xmlns:a14="http://schemas.microsoft.com/office/drawing/2010/main" val="0"/>
              </a:ext>
            </a:extLst>
          </a:blip>
          <a:srcRect t="40703" b="41041"/>
          <a:stretch/>
        </p:blipFill>
        <p:spPr>
          <a:xfrm>
            <a:off x="1667637" y="455110"/>
            <a:ext cx="2624025" cy="479038"/>
          </a:xfrm>
          <a:prstGeom prst="rect">
            <a:avLst/>
          </a:prstGeom>
        </p:spPr>
      </p:pic>
      <p:pic>
        <p:nvPicPr>
          <p:cNvPr id="8" name="Picture 7">
            <a:extLst>
              <a:ext uri="{FF2B5EF4-FFF2-40B4-BE49-F238E27FC236}">
                <a16:creationId xmlns:a16="http://schemas.microsoft.com/office/drawing/2014/main" id="{CD264607-B02A-4A14-AA1B-1750C10B7C6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705409" y="160499"/>
            <a:ext cx="2181277" cy="938493"/>
          </a:xfrm>
          <a:prstGeom prst="rect">
            <a:avLst/>
          </a:prstGeom>
          <a:noFill/>
          <a:ln>
            <a:noFill/>
          </a:ln>
        </p:spPr>
      </p:pic>
      <p:sp>
        <p:nvSpPr>
          <p:cNvPr id="9" name="TextBox 8">
            <a:extLst>
              <a:ext uri="{FF2B5EF4-FFF2-40B4-BE49-F238E27FC236}">
                <a16:creationId xmlns:a16="http://schemas.microsoft.com/office/drawing/2014/main" id="{029A941F-E3E1-4EEC-9595-BE738430D829}"/>
              </a:ext>
            </a:extLst>
          </p:cNvPr>
          <p:cNvSpPr txBox="1"/>
          <p:nvPr/>
        </p:nvSpPr>
        <p:spPr>
          <a:xfrm>
            <a:off x="2269594" y="1146215"/>
            <a:ext cx="7469746" cy="646331"/>
          </a:xfrm>
          <a:prstGeom prst="rect">
            <a:avLst/>
          </a:prstGeom>
          <a:noFill/>
        </p:spPr>
        <p:txBody>
          <a:bodyPr wrap="square" rtlCol="0">
            <a:spAutoFit/>
          </a:bodyPr>
          <a:lstStyle/>
          <a:p>
            <a:pPr algn="l"/>
            <a:r>
              <a:rPr lang="en-US" sz="1800" b="0" i="1" u="none" strike="noStrike" baseline="0" dirty="0">
                <a:latin typeface="MonotypeCorsiva"/>
              </a:rPr>
              <a:t>Installation of Supplemental Flap/Slat Actuator Heater System … Flap/Slat Actuator Supplemental Heaters Gulfstream G150</a:t>
            </a:r>
            <a:endParaRPr lang="en-US" dirty="0"/>
          </a:p>
        </p:txBody>
      </p:sp>
      <p:sp>
        <p:nvSpPr>
          <p:cNvPr id="10" name="TextBox 9">
            <a:extLst>
              <a:ext uri="{FF2B5EF4-FFF2-40B4-BE49-F238E27FC236}">
                <a16:creationId xmlns:a16="http://schemas.microsoft.com/office/drawing/2014/main" id="{EE839549-2A0C-49ED-9F87-5966DDE76B7F}"/>
              </a:ext>
            </a:extLst>
          </p:cNvPr>
          <p:cNvSpPr txBox="1"/>
          <p:nvPr/>
        </p:nvSpPr>
        <p:spPr>
          <a:xfrm>
            <a:off x="1477543" y="1787627"/>
            <a:ext cx="9053848" cy="923330"/>
          </a:xfrm>
          <a:prstGeom prst="rect">
            <a:avLst/>
          </a:prstGeom>
          <a:noFill/>
        </p:spPr>
        <p:txBody>
          <a:bodyPr wrap="square" rtlCol="0">
            <a:spAutoFit/>
          </a:bodyPr>
          <a:lstStyle/>
          <a:p>
            <a:r>
              <a:rPr lang="en-US" dirty="0">
                <a:solidFill>
                  <a:srgbClr val="000000"/>
                </a:solidFill>
                <a:latin typeface="Calibri" panose="020F0502020204030204" pitchFamily="34" charset="0"/>
                <a:ea typeface="Calibri" panose="020F0502020204030204" pitchFamily="34" charset="0"/>
              </a:rPr>
              <a:t>Available today from Peregrine is the </a:t>
            </a:r>
            <a:r>
              <a:rPr lang="en-US" sz="1800" dirty="0">
                <a:solidFill>
                  <a:srgbClr val="000000"/>
                </a:solidFill>
                <a:effectLst/>
                <a:latin typeface="Calibri" panose="020F0502020204030204" pitchFamily="34" charset="0"/>
                <a:ea typeface="Calibri" panose="020F0502020204030204" pitchFamily="34" charset="0"/>
              </a:rPr>
              <a:t>supplemental type certificate (STC) ST01075DE, covering the installation of Gulfstream G150 flap and slat actuator heaters to improve high-lift system performance in cold weather landing situations.</a:t>
            </a:r>
            <a:endParaRPr lang="en-US" dirty="0"/>
          </a:p>
        </p:txBody>
      </p:sp>
      <p:pic>
        <p:nvPicPr>
          <p:cNvPr id="11" name="Picture 10">
            <a:extLst>
              <a:ext uri="{FF2B5EF4-FFF2-40B4-BE49-F238E27FC236}">
                <a16:creationId xmlns:a16="http://schemas.microsoft.com/office/drawing/2014/main" id="{58FF1204-A549-4324-B4A9-EBD6843DF717}"/>
              </a:ext>
            </a:extLst>
          </p:cNvPr>
          <p:cNvPicPr>
            <a:picLocks noChangeAspect="1"/>
          </p:cNvPicPr>
          <p:nvPr/>
        </p:nvPicPr>
        <p:blipFill>
          <a:blip r:embed="rId4"/>
          <a:stretch>
            <a:fillRect/>
          </a:stretch>
        </p:blipFill>
        <p:spPr>
          <a:xfrm>
            <a:off x="6954595" y="2394986"/>
            <a:ext cx="3171594" cy="2245874"/>
          </a:xfrm>
          <a:prstGeom prst="rect">
            <a:avLst/>
          </a:prstGeom>
        </p:spPr>
      </p:pic>
      <p:pic>
        <p:nvPicPr>
          <p:cNvPr id="12" name="Picture 11">
            <a:extLst>
              <a:ext uri="{FF2B5EF4-FFF2-40B4-BE49-F238E27FC236}">
                <a16:creationId xmlns:a16="http://schemas.microsoft.com/office/drawing/2014/main" id="{E90C3F60-FDC0-40CF-9DFA-9A643AC2AD5D}"/>
              </a:ext>
            </a:extLst>
          </p:cNvPr>
          <p:cNvPicPr>
            <a:picLocks noChangeAspect="1"/>
          </p:cNvPicPr>
          <p:nvPr/>
        </p:nvPicPr>
        <p:blipFill>
          <a:blip r:embed="rId5"/>
          <a:stretch>
            <a:fillRect/>
          </a:stretch>
        </p:blipFill>
        <p:spPr>
          <a:xfrm>
            <a:off x="2435200" y="2763649"/>
            <a:ext cx="3337743" cy="1695741"/>
          </a:xfrm>
          <a:prstGeom prst="rect">
            <a:avLst/>
          </a:prstGeom>
        </p:spPr>
      </p:pic>
      <p:sp>
        <p:nvSpPr>
          <p:cNvPr id="14" name="TextBox 13">
            <a:extLst>
              <a:ext uri="{FF2B5EF4-FFF2-40B4-BE49-F238E27FC236}">
                <a16:creationId xmlns:a16="http://schemas.microsoft.com/office/drawing/2014/main" id="{51490B21-AE5C-4EBB-8B1E-64B03F7B01E4}"/>
              </a:ext>
            </a:extLst>
          </p:cNvPr>
          <p:cNvSpPr txBox="1"/>
          <p:nvPr/>
        </p:nvSpPr>
        <p:spPr>
          <a:xfrm>
            <a:off x="1477544" y="4582786"/>
            <a:ext cx="9053847" cy="1831271"/>
          </a:xfrm>
          <a:prstGeom prst="rect">
            <a:avLst/>
          </a:prstGeom>
          <a:noFill/>
        </p:spPr>
        <p:txBody>
          <a:bodyPr wrap="square">
            <a:spAutoFit/>
          </a:bodyPr>
          <a:lstStyle/>
          <a:p>
            <a:pPr>
              <a:spcAft>
                <a:spcPts val="600"/>
              </a:spcAft>
            </a:pPr>
            <a:r>
              <a:rPr lang="en-US" dirty="0"/>
              <a:t>The STC covers the installation of heaters to prevent inadvertent freezing of the aircraft’s linear actuators that control wing flaps and slats positions. The heaters ensure the reliable operation and deployment of the leading-edge slats and flaps in all operational environments.</a:t>
            </a:r>
          </a:p>
          <a:p>
            <a:pPr>
              <a:spcAft>
                <a:spcPts val="600"/>
              </a:spcAft>
            </a:pPr>
            <a:r>
              <a:rPr lang="en-US" dirty="0"/>
              <a:t>Peregrine provided all engineering, test and certification data needed to obtain the Supplemental Type Certificate approval. Operators of the G150 can contact their Gulfstream Authorized Service Center for installation of this STC.</a:t>
            </a:r>
          </a:p>
        </p:txBody>
      </p:sp>
      <p:sp>
        <p:nvSpPr>
          <p:cNvPr id="2" name="Rectangle 1">
            <a:extLst>
              <a:ext uri="{FF2B5EF4-FFF2-40B4-BE49-F238E27FC236}">
                <a16:creationId xmlns:a16="http://schemas.microsoft.com/office/drawing/2014/main" id="{049E6A31-1555-4108-BE99-3B30CE8C05F7}"/>
              </a:ext>
            </a:extLst>
          </p:cNvPr>
          <p:cNvSpPr/>
          <p:nvPr/>
        </p:nvSpPr>
        <p:spPr>
          <a:xfrm rot="19033443">
            <a:off x="3047541" y="2967335"/>
            <a:ext cx="609692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Current project page</a:t>
            </a:r>
          </a:p>
        </p:txBody>
      </p:sp>
    </p:spTree>
    <p:extLst>
      <p:ext uri="{BB962C8B-B14F-4D97-AF65-F5344CB8AC3E}">
        <p14:creationId xmlns:p14="http://schemas.microsoft.com/office/powerpoint/2010/main" val="957043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1339-C7D8-4C81-8B86-1677918D81FC}"/>
              </a:ext>
            </a:extLst>
          </p:cNvPr>
          <p:cNvSpPr>
            <a:spLocks noGrp="1"/>
          </p:cNvSpPr>
          <p:nvPr>
            <p:ph type="title"/>
          </p:nvPr>
        </p:nvSpPr>
        <p:spPr/>
        <p:txBody>
          <a:bodyPr/>
          <a:lstStyle/>
          <a:p>
            <a:r>
              <a:rPr lang="en-US" dirty="0"/>
              <a:t>ST01075DE - Supplemental Flap/Slat Actuator Heater System</a:t>
            </a:r>
          </a:p>
        </p:txBody>
      </p:sp>
      <p:sp>
        <p:nvSpPr>
          <p:cNvPr id="3" name="Text Placeholder 2">
            <a:extLst>
              <a:ext uri="{FF2B5EF4-FFF2-40B4-BE49-F238E27FC236}">
                <a16:creationId xmlns:a16="http://schemas.microsoft.com/office/drawing/2014/main" id="{A0519466-4FDC-4586-AB63-A0778E4CEC41}"/>
              </a:ext>
            </a:extLst>
          </p:cNvPr>
          <p:cNvSpPr>
            <a:spLocks noGrp="1"/>
          </p:cNvSpPr>
          <p:nvPr>
            <p:ph sz="half" idx="2"/>
          </p:nvPr>
        </p:nvSpPr>
        <p:spPr/>
        <p:txBody>
          <a:bodyPr/>
          <a:lstStyle/>
          <a:p>
            <a:pPr lvl="0"/>
            <a:r>
              <a:rPr lang="en-US" dirty="0"/>
              <a:t>Approved for the Gulfstream G150</a:t>
            </a:r>
          </a:p>
        </p:txBody>
      </p:sp>
      <p:sp>
        <p:nvSpPr>
          <p:cNvPr id="4" name="TextBox 3">
            <a:extLst>
              <a:ext uri="{FF2B5EF4-FFF2-40B4-BE49-F238E27FC236}">
                <a16:creationId xmlns:a16="http://schemas.microsoft.com/office/drawing/2014/main" id="{14AEC90A-768E-4F9C-989E-76A1B34EBAD0}"/>
              </a:ext>
            </a:extLst>
          </p:cNvPr>
          <p:cNvSpPr txBox="1"/>
          <p:nvPr/>
        </p:nvSpPr>
        <p:spPr>
          <a:xfrm>
            <a:off x="838200" y="973811"/>
            <a:ext cx="4712594" cy="1077218"/>
          </a:xfrm>
          <a:prstGeom prst="rect">
            <a:avLst/>
          </a:prstGeom>
          <a:noFill/>
        </p:spPr>
        <p:txBody>
          <a:bodyPr wrap="square" rtlCol="0">
            <a:spAutoFit/>
          </a:bodyPr>
          <a:lstStyle/>
          <a:p>
            <a:pPr algn="ctr"/>
            <a:r>
              <a:rPr lang="en-US" sz="1600" dirty="0"/>
              <a:t>Available today from Peregrine is the supplemental type certificate (STC) ST01075DE, to improve high-lift system performance in cold weather landing situations.</a:t>
            </a:r>
          </a:p>
        </p:txBody>
      </p:sp>
      <p:sp>
        <p:nvSpPr>
          <p:cNvPr id="6" name="TextBox 5">
            <a:extLst>
              <a:ext uri="{FF2B5EF4-FFF2-40B4-BE49-F238E27FC236}">
                <a16:creationId xmlns:a16="http://schemas.microsoft.com/office/drawing/2014/main" id="{D2BE8F13-1504-465C-96A3-E04E7C6D10BA}"/>
              </a:ext>
            </a:extLst>
          </p:cNvPr>
          <p:cNvSpPr txBox="1"/>
          <p:nvPr/>
        </p:nvSpPr>
        <p:spPr>
          <a:xfrm>
            <a:off x="830688" y="5395328"/>
            <a:ext cx="6098146" cy="1323439"/>
          </a:xfrm>
          <a:prstGeom prst="rect">
            <a:avLst/>
          </a:prstGeom>
          <a:noFill/>
        </p:spPr>
        <p:txBody>
          <a:bodyPr wrap="square">
            <a:spAutoFit/>
          </a:bodyPr>
          <a:lstStyle/>
          <a:p>
            <a:r>
              <a:rPr lang="en-US" sz="1600" dirty="0"/>
              <a:t>The STC covers the installation of heaters to prevent inadvertent freezing of the aircraft’s linear actuators that control wing flaps and slats positions. The heaters ensure the reliable operation and deployment of the leading-edge slats and flaps in all operational environments.</a:t>
            </a:r>
          </a:p>
        </p:txBody>
      </p:sp>
      <p:sp>
        <p:nvSpPr>
          <p:cNvPr id="8" name="TextBox 7">
            <a:extLst>
              <a:ext uri="{FF2B5EF4-FFF2-40B4-BE49-F238E27FC236}">
                <a16:creationId xmlns:a16="http://schemas.microsoft.com/office/drawing/2014/main" id="{11369E4C-F165-4B06-9001-B3A60CA84A4B}"/>
              </a:ext>
            </a:extLst>
          </p:cNvPr>
          <p:cNvSpPr txBox="1"/>
          <p:nvPr/>
        </p:nvSpPr>
        <p:spPr>
          <a:xfrm>
            <a:off x="7366716" y="4933663"/>
            <a:ext cx="4201733" cy="923330"/>
          </a:xfrm>
          <a:prstGeom prst="rect">
            <a:avLst/>
          </a:prstGeom>
          <a:noFill/>
        </p:spPr>
        <p:txBody>
          <a:bodyPr wrap="square">
            <a:spAutoFit/>
          </a:bodyPr>
          <a:lstStyle/>
          <a:p>
            <a:pPr algn="ctr"/>
            <a:r>
              <a:rPr lang="en-US" dirty="0"/>
              <a:t>Peregrine provided all engineering, test and certification data needed to obtain the Supplemental Type Certificate approval.</a:t>
            </a:r>
          </a:p>
        </p:txBody>
      </p:sp>
      <p:sp>
        <p:nvSpPr>
          <p:cNvPr id="10" name="TextBox 9">
            <a:extLst>
              <a:ext uri="{FF2B5EF4-FFF2-40B4-BE49-F238E27FC236}">
                <a16:creationId xmlns:a16="http://schemas.microsoft.com/office/drawing/2014/main" id="{FEFEECCB-00D6-408F-A80B-7C6D808CA5A1}"/>
              </a:ext>
            </a:extLst>
          </p:cNvPr>
          <p:cNvSpPr txBox="1"/>
          <p:nvPr/>
        </p:nvSpPr>
        <p:spPr>
          <a:xfrm>
            <a:off x="8083640" y="1001007"/>
            <a:ext cx="3046927" cy="1200329"/>
          </a:xfrm>
          <a:prstGeom prst="rect">
            <a:avLst/>
          </a:prstGeom>
          <a:noFill/>
        </p:spPr>
        <p:txBody>
          <a:bodyPr wrap="square">
            <a:spAutoFit/>
          </a:bodyPr>
          <a:lstStyle/>
          <a:p>
            <a:pPr algn="ctr"/>
            <a:r>
              <a:rPr lang="en-US" i="1" dirty="0"/>
              <a:t>Operators of the G150 can contact their Gulfstream Authorized Service Center for installation of this STC.</a:t>
            </a:r>
          </a:p>
        </p:txBody>
      </p:sp>
      <p:pic>
        <p:nvPicPr>
          <p:cNvPr id="12" name="Picture 11">
            <a:extLst>
              <a:ext uri="{FF2B5EF4-FFF2-40B4-BE49-F238E27FC236}">
                <a16:creationId xmlns:a16="http://schemas.microsoft.com/office/drawing/2014/main" id="{57BD5DB2-A166-4117-B676-98AD432D9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8834" y="2319970"/>
            <a:ext cx="3494348" cy="1747174"/>
          </a:xfrm>
          <a:prstGeom prst="rect">
            <a:avLst/>
          </a:prstGeom>
        </p:spPr>
      </p:pic>
      <p:pic>
        <p:nvPicPr>
          <p:cNvPr id="16" name="Picture 15">
            <a:extLst>
              <a:ext uri="{FF2B5EF4-FFF2-40B4-BE49-F238E27FC236}">
                <a16:creationId xmlns:a16="http://schemas.microsoft.com/office/drawing/2014/main" id="{75B3071E-6608-4894-8864-59042C86E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886" y="2766287"/>
            <a:ext cx="3714952" cy="2629041"/>
          </a:xfrm>
          <a:prstGeom prst="rect">
            <a:avLst/>
          </a:prstGeom>
        </p:spPr>
      </p:pic>
      <p:pic>
        <p:nvPicPr>
          <p:cNvPr id="14" name="Picture 13">
            <a:extLst>
              <a:ext uri="{FF2B5EF4-FFF2-40B4-BE49-F238E27FC236}">
                <a16:creationId xmlns:a16="http://schemas.microsoft.com/office/drawing/2014/main" id="{6C9F0281-ED6C-49ED-80C7-B4066AECB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8818" y="2319970"/>
            <a:ext cx="2919089" cy="428741"/>
          </a:xfrm>
          <a:prstGeom prst="rect">
            <a:avLst/>
          </a:prstGeom>
        </p:spPr>
      </p:pic>
    </p:spTree>
    <p:extLst>
      <p:ext uri="{BB962C8B-B14F-4D97-AF65-F5344CB8AC3E}">
        <p14:creationId xmlns:p14="http://schemas.microsoft.com/office/powerpoint/2010/main" val="2402818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4538B-87B1-4635-A6FD-96A5DB5EBCAE}"/>
              </a:ext>
            </a:extLst>
          </p:cNvPr>
          <p:cNvSpPr>
            <a:spLocks noGrp="1"/>
          </p:cNvSpPr>
          <p:nvPr>
            <p:ph type="title"/>
          </p:nvPr>
        </p:nvSpPr>
        <p:spPr/>
        <p:txBody>
          <a:bodyPr/>
          <a:lstStyle/>
          <a:p>
            <a:r>
              <a:rPr lang="en-US" dirty="0"/>
              <a:t>ST01083DE - Aviation Clean Air Airborne Air &amp; Surface Purification System for multiple aircraft models with single ESC duct </a:t>
            </a:r>
          </a:p>
        </p:txBody>
      </p:sp>
      <p:sp>
        <p:nvSpPr>
          <p:cNvPr id="3" name="Text Placeholder 2">
            <a:extLst>
              <a:ext uri="{FF2B5EF4-FFF2-40B4-BE49-F238E27FC236}">
                <a16:creationId xmlns:a16="http://schemas.microsoft.com/office/drawing/2014/main" id="{2F3EEE31-72D8-4514-AF14-B9B64DCE3844}"/>
              </a:ext>
            </a:extLst>
          </p:cNvPr>
          <p:cNvSpPr>
            <a:spLocks noGrp="1"/>
          </p:cNvSpPr>
          <p:nvPr>
            <p:ph sz="half" idx="2"/>
          </p:nvPr>
        </p:nvSpPr>
        <p:spPr/>
        <p:txBody>
          <a:bodyPr/>
          <a:lstStyle/>
          <a:p>
            <a:pPr lvl="0"/>
            <a:r>
              <a:rPr lang="en-US" dirty="0"/>
              <a:t>Approved for 6 models, including:</a:t>
            </a:r>
          </a:p>
          <a:p>
            <a:pPr lvl="1"/>
            <a:r>
              <a:rPr lang="en-US" dirty="0"/>
              <a:t>Gulfstream: G150</a:t>
            </a:r>
          </a:p>
          <a:p>
            <a:pPr lvl="1"/>
            <a:r>
              <a:rPr lang="en-US" dirty="0"/>
              <a:t>Learjet: 35, 35A (C-21A), 36, 36A</a:t>
            </a:r>
          </a:p>
          <a:p>
            <a:pPr lvl="1"/>
            <a:r>
              <a:rPr lang="en-US" dirty="0"/>
              <a:t>Textron: 560XL</a:t>
            </a:r>
          </a:p>
        </p:txBody>
      </p:sp>
    </p:spTree>
    <p:extLst>
      <p:ext uri="{BB962C8B-B14F-4D97-AF65-F5344CB8AC3E}">
        <p14:creationId xmlns:p14="http://schemas.microsoft.com/office/powerpoint/2010/main" val="840812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026C5D-3BB0-434C-8854-EC0B860586E5}"/>
              </a:ext>
            </a:extLst>
          </p:cNvPr>
          <p:cNvPicPr>
            <a:picLocks noChangeAspect="1"/>
          </p:cNvPicPr>
          <p:nvPr/>
        </p:nvPicPr>
        <p:blipFill>
          <a:blip r:embed="rId2"/>
          <a:stretch>
            <a:fillRect/>
          </a:stretch>
        </p:blipFill>
        <p:spPr>
          <a:xfrm>
            <a:off x="4822960" y="2653922"/>
            <a:ext cx="1438585" cy="1326123"/>
          </a:xfrm>
          <a:prstGeom prst="rect">
            <a:avLst/>
          </a:prstGeom>
        </p:spPr>
      </p:pic>
      <p:pic>
        <p:nvPicPr>
          <p:cNvPr id="7" name="Picture 6">
            <a:extLst>
              <a:ext uri="{FF2B5EF4-FFF2-40B4-BE49-F238E27FC236}">
                <a16:creationId xmlns:a16="http://schemas.microsoft.com/office/drawing/2014/main" id="{960408D1-B5E3-4C54-9A5C-1616D3DBD592}"/>
              </a:ext>
            </a:extLst>
          </p:cNvPr>
          <p:cNvPicPr>
            <a:picLocks noChangeAspect="1"/>
          </p:cNvPicPr>
          <p:nvPr/>
        </p:nvPicPr>
        <p:blipFill>
          <a:blip r:embed="rId3"/>
          <a:stretch>
            <a:fillRect/>
          </a:stretch>
        </p:blipFill>
        <p:spPr>
          <a:xfrm>
            <a:off x="194772" y="238444"/>
            <a:ext cx="1627773" cy="487722"/>
          </a:xfrm>
          <a:prstGeom prst="rect">
            <a:avLst/>
          </a:prstGeom>
        </p:spPr>
      </p:pic>
      <p:pic>
        <p:nvPicPr>
          <p:cNvPr id="8" name="Picture 7" descr="SoCal Jets">
            <a:extLst>
              <a:ext uri="{FF2B5EF4-FFF2-40B4-BE49-F238E27FC236}">
                <a16:creationId xmlns:a16="http://schemas.microsoft.com/office/drawing/2014/main" id="{A2211AA4-897B-4982-B71B-5F67395571DC}"/>
              </a:ext>
            </a:extLst>
          </p:cNvPr>
          <p:cNvPicPr/>
          <p:nvPr/>
        </p:nvPicPr>
        <p:blipFill rotWithShape="1">
          <a:blip r:embed="rId4">
            <a:extLst>
              <a:ext uri="{28A0092B-C50C-407E-A947-70E740481C1C}">
                <a14:useLocalDpi xmlns:a14="http://schemas.microsoft.com/office/drawing/2010/main" val="0"/>
              </a:ext>
            </a:extLst>
          </a:blip>
          <a:srcRect b="11318"/>
          <a:stretch/>
        </p:blipFill>
        <p:spPr bwMode="auto">
          <a:xfrm>
            <a:off x="232370" y="805688"/>
            <a:ext cx="1552575" cy="456565"/>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0A4594F6-51BC-4BAE-9B7C-D1BB7CE9217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64449" y="1264502"/>
            <a:ext cx="1288415" cy="571500"/>
          </a:xfrm>
          <a:prstGeom prst="rect">
            <a:avLst/>
          </a:prstGeom>
          <a:noFill/>
          <a:ln>
            <a:noFill/>
          </a:ln>
        </p:spPr>
      </p:pic>
      <p:sp>
        <p:nvSpPr>
          <p:cNvPr id="11" name="TextBox 10">
            <a:extLst>
              <a:ext uri="{FF2B5EF4-FFF2-40B4-BE49-F238E27FC236}">
                <a16:creationId xmlns:a16="http://schemas.microsoft.com/office/drawing/2014/main" id="{96CBA404-6A95-4DD8-92C1-E5F957396BC3}"/>
              </a:ext>
            </a:extLst>
          </p:cNvPr>
          <p:cNvSpPr txBox="1"/>
          <p:nvPr/>
        </p:nvSpPr>
        <p:spPr>
          <a:xfrm>
            <a:off x="419491" y="4580982"/>
            <a:ext cx="6098146" cy="1004186"/>
          </a:xfrm>
          <a:prstGeom prst="rect">
            <a:avLst/>
          </a:prstGeom>
          <a:noFill/>
        </p:spPr>
        <p:txBody>
          <a:bodyPr wrap="square">
            <a:spAutoFit/>
          </a:bodyPr>
          <a:lstStyle/>
          <a:p>
            <a:pPr algn="just">
              <a:lnSpc>
                <a:spcPct val="107000"/>
              </a:lnSpc>
              <a:spcAft>
                <a:spcPts val="600"/>
              </a:spcAft>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Curtiss-Wright, SoCal Jets, Inc. and Peregrine Avionics have developed a solution to meet the requirements for recorders as outlined by the Federal Civil Aviation of Mexico, AFAC, NOM‑022‑SCT3 2011</a:t>
            </a:r>
            <a:r>
              <a:rPr lang="en-US" sz="1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the operation of Part 25 aircraft in Mexico Airspace.</a:t>
            </a:r>
            <a:endParaRPr lang="en-US" sz="1400" dirty="0">
              <a:effectLst/>
              <a:latin typeface="Calibri" panose="020F0502020204030204" pitchFamily="34" charset="0"/>
              <a:ea typeface="Calibri" panose="020F0502020204030204" pitchFamily="34" charset="0"/>
              <a:cs typeface="Mangal" panose="02040503050203030202" pitchFamily="18" charset="0"/>
            </a:endParaRPr>
          </a:p>
        </p:txBody>
      </p:sp>
      <p:pic>
        <p:nvPicPr>
          <p:cNvPr id="13" name="Picture 12">
            <a:extLst>
              <a:ext uri="{FF2B5EF4-FFF2-40B4-BE49-F238E27FC236}">
                <a16:creationId xmlns:a16="http://schemas.microsoft.com/office/drawing/2014/main" id="{E7E02C32-1AE5-4974-BA93-AD6D0A421949}"/>
              </a:ext>
            </a:extLst>
          </p:cNvPr>
          <p:cNvPicPr>
            <a:picLocks noChangeAspect="1"/>
          </p:cNvPicPr>
          <p:nvPr/>
        </p:nvPicPr>
        <p:blipFill>
          <a:blip r:embed="rId6"/>
          <a:stretch>
            <a:fillRect/>
          </a:stretch>
        </p:blipFill>
        <p:spPr>
          <a:xfrm>
            <a:off x="9140552" y="409709"/>
            <a:ext cx="2002437" cy="9669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10595BA2-349B-4EC8-825F-B00CA4EE6120}"/>
              </a:ext>
            </a:extLst>
          </p:cNvPr>
          <p:cNvPicPr>
            <a:picLocks noChangeAspect="1"/>
          </p:cNvPicPr>
          <p:nvPr/>
        </p:nvPicPr>
        <p:blipFill>
          <a:blip r:embed="rId7"/>
          <a:stretch>
            <a:fillRect/>
          </a:stretch>
        </p:blipFill>
        <p:spPr>
          <a:xfrm>
            <a:off x="9281951" y="2316320"/>
            <a:ext cx="1803430" cy="2307938"/>
          </a:xfrm>
          <a:prstGeom prst="rect">
            <a:avLst/>
          </a:prstGeom>
        </p:spPr>
      </p:pic>
      <p:sp>
        <p:nvSpPr>
          <p:cNvPr id="17" name="TextBox 16">
            <a:extLst>
              <a:ext uri="{FF2B5EF4-FFF2-40B4-BE49-F238E27FC236}">
                <a16:creationId xmlns:a16="http://schemas.microsoft.com/office/drawing/2014/main" id="{1457DCAE-C2B8-4F15-A7A9-D3F7F2E268AC}"/>
              </a:ext>
            </a:extLst>
          </p:cNvPr>
          <p:cNvSpPr txBox="1"/>
          <p:nvPr/>
        </p:nvSpPr>
        <p:spPr>
          <a:xfrm>
            <a:off x="9281951" y="1510449"/>
            <a:ext cx="1719638" cy="584775"/>
          </a:xfrm>
          <a:prstGeom prst="rect">
            <a:avLst/>
          </a:prstGeom>
          <a:noFill/>
        </p:spPr>
        <p:txBody>
          <a:bodyPr wrap="none" rtlCol="0">
            <a:spAutoFit/>
          </a:bodyPr>
          <a:lstStyle/>
          <a:p>
            <a:pPr algn="ctr"/>
            <a:r>
              <a:rPr lang="en-US" i="1" dirty="0"/>
              <a:t>Regulation</a:t>
            </a:r>
          </a:p>
          <a:p>
            <a:pPr algn="ct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NOM‑022‑SCT3 2011</a:t>
            </a:r>
            <a:endParaRPr lang="en-US" sz="1400" i="1" dirty="0"/>
          </a:p>
        </p:txBody>
      </p:sp>
      <p:sp>
        <p:nvSpPr>
          <p:cNvPr id="18" name="TextBox 17">
            <a:extLst>
              <a:ext uri="{FF2B5EF4-FFF2-40B4-BE49-F238E27FC236}">
                <a16:creationId xmlns:a16="http://schemas.microsoft.com/office/drawing/2014/main" id="{992E9265-FE59-406E-960A-922B85602E19}"/>
              </a:ext>
            </a:extLst>
          </p:cNvPr>
          <p:cNvSpPr txBox="1"/>
          <p:nvPr/>
        </p:nvSpPr>
        <p:spPr>
          <a:xfrm>
            <a:off x="9156782" y="4729219"/>
            <a:ext cx="2053767" cy="369332"/>
          </a:xfrm>
          <a:prstGeom prst="rect">
            <a:avLst/>
          </a:prstGeom>
          <a:noFill/>
        </p:spPr>
        <p:txBody>
          <a:bodyPr wrap="none" rtlCol="0">
            <a:spAutoFit/>
          </a:bodyPr>
          <a:lstStyle/>
          <a:p>
            <a:r>
              <a:rPr lang="en-US" i="1" dirty="0"/>
              <a:t>ST01070DE Solution</a:t>
            </a:r>
          </a:p>
        </p:txBody>
      </p:sp>
      <p:pic>
        <p:nvPicPr>
          <p:cNvPr id="20" name="Picture 19">
            <a:extLst>
              <a:ext uri="{FF2B5EF4-FFF2-40B4-BE49-F238E27FC236}">
                <a16:creationId xmlns:a16="http://schemas.microsoft.com/office/drawing/2014/main" id="{611EEFE2-3322-4FC9-8ABB-E868686D0946}"/>
              </a:ext>
            </a:extLst>
          </p:cNvPr>
          <p:cNvPicPr>
            <a:picLocks noChangeAspect="1"/>
          </p:cNvPicPr>
          <p:nvPr/>
        </p:nvPicPr>
        <p:blipFill>
          <a:blip r:embed="rId8"/>
          <a:stretch>
            <a:fillRect/>
          </a:stretch>
        </p:blipFill>
        <p:spPr>
          <a:xfrm>
            <a:off x="3697965" y="1203241"/>
            <a:ext cx="2651604" cy="1128826"/>
          </a:xfrm>
          <a:prstGeom prst="rect">
            <a:avLst/>
          </a:prstGeom>
        </p:spPr>
      </p:pic>
      <p:pic>
        <p:nvPicPr>
          <p:cNvPr id="22" name="Picture 21">
            <a:extLst>
              <a:ext uri="{FF2B5EF4-FFF2-40B4-BE49-F238E27FC236}">
                <a16:creationId xmlns:a16="http://schemas.microsoft.com/office/drawing/2014/main" id="{5438B269-D2A1-401E-BEF3-9FAD6D4C62D3}"/>
              </a:ext>
            </a:extLst>
          </p:cNvPr>
          <p:cNvPicPr>
            <a:picLocks noChangeAspect="1"/>
          </p:cNvPicPr>
          <p:nvPr/>
        </p:nvPicPr>
        <p:blipFill>
          <a:blip r:embed="rId9"/>
          <a:stretch>
            <a:fillRect/>
          </a:stretch>
        </p:blipFill>
        <p:spPr>
          <a:xfrm>
            <a:off x="2115251" y="2752570"/>
            <a:ext cx="2197334" cy="1128826"/>
          </a:xfrm>
          <a:prstGeom prst="rect">
            <a:avLst/>
          </a:prstGeom>
        </p:spPr>
      </p:pic>
      <p:sp>
        <p:nvSpPr>
          <p:cNvPr id="23" name="TextBox 22">
            <a:extLst>
              <a:ext uri="{FF2B5EF4-FFF2-40B4-BE49-F238E27FC236}">
                <a16:creationId xmlns:a16="http://schemas.microsoft.com/office/drawing/2014/main" id="{B02A3912-DB46-41B1-8B1A-0236B9FEA081}"/>
              </a:ext>
            </a:extLst>
          </p:cNvPr>
          <p:cNvSpPr txBox="1"/>
          <p:nvPr/>
        </p:nvSpPr>
        <p:spPr>
          <a:xfrm>
            <a:off x="2624409" y="4043029"/>
            <a:ext cx="3460050" cy="461665"/>
          </a:xfrm>
          <a:prstGeom prst="rect">
            <a:avLst/>
          </a:prstGeom>
          <a:noFill/>
        </p:spPr>
        <p:txBody>
          <a:bodyPr wrap="square" rtlCol="0">
            <a:spAutoFit/>
          </a:bodyPr>
          <a:lstStyle/>
          <a:p>
            <a:pPr algn="ctr"/>
            <a:r>
              <a:rPr lang="en-US" sz="1200" dirty="0"/>
              <a:t>Flight Data Recorder with Cockpit Voice and Cabin Airborne Image Recording functions</a:t>
            </a:r>
          </a:p>
        </p:txBody>
      </p:sp>
      <p:sp>
        <p:nvSpPr>
          <p:cNvPr id="24" name="Arrow: Curved Right 23">
            <a:extLst>
              <a:ext uri="{FF2B5EF4-FFF2-40B4-BE49-F238E27FC236}">
                <a16:creationId xmlns:a16="http://schemas.microsoft.com/office/drawing/2014/main" id="{A152CCAB-75D4-4FBD-AF7D-A9F87D6DE4EB}"/>
              </a:ext>
            </a:extLst>
          </p:cNvPr>
          <p:cNvSpPr/>
          <p:nvPr/>
        </p:nvSpPr>
        <p:spPr>
          <a:xfrm>
            <a:off x="8351064" y="915823"/>
            <a:ext cx="632171" cy="269563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7ABADFF7-33F3-4309-B655-211DC302F9C4}"/>
              </a:ext>
            </a:extLst>
          </p:cNvPr>
          <p:cNvSpPr txBox="1"/>
          <p:nvPr/>
        </p:nvSpPr>
        <p:spPr>
          <a:xfrm>
            <a:off x="2484456" y="2371654"/>
            <a:ext cx="3460050" cy="276999"/>
          </a:xfrm>
          <a:prstGeom prst="rect">
            <a:avLst/>
          </a:prstGeom>
          <a:noFill/>
        </p:spPr>
        <p:txBody>
          <a:bodyPr wrap="square" rtlCol="0">
            <a:spAutoFit/>
          </a:bodyPr>
          <a:lstStyle/>
          <a:p>
            <a:pPr algn="ctr"/>
            <a:r>
              <a:rPr lang="en-US" sz="1200" dirty="0"/>
              <a:t>Cockpit Image Recorder Camera</a:t>
            </a:r>
          </a:p>
        </p:txBody>
      </p:sp>
      <p:sp>
        <p:nvSpPr>
          <p:cNvPr id="27" name="TextBox 26">
            <a:extLst>
              <a:ext uri="{FF2B5EF4-FFF2-40B4-BE49-F238E27FC236}">
                <a16:creationId xmlns:a16="http://schemas.microsoft.com/office/drawing/2014/main" id="{5904C952-FEC3-41D7-996C-CA00FE2BF688}"/>
              </a:ext>
            </a:extLst>
          </p:cNvPr>
          <p:cNvSpPr txBox="1"/>
          <p:nvPr/>
        </p:nvSpPr>
        <p:spPr>
          <a:xfrm>
            <a:off x="419491" y="5683817"/>
            <a:ext cx="6098146" cy="954107"/>
          </a:xfrm>
          <a:prstGeom prst="rect">
            <a:avLst/>
          </a:prstGeom>
          <a:noFill/>
        </p:spPr>
        <p:txBody>
          <a:bodyPr wrap="square">
            <a:spAutoFit/>
          </a:bodyPr>
          <a:lstStyle/>
          <a:p>
            <a:r>
              <a:rPr lang="en-US" sz="1400" dirty="0">
                <a:effectLst/>
                <a:latin typeface="Calibri" panose="020F0502020204030204" pitchFamily="34" charset="0"/>
                <a:ea typeface="Calibri" panose="020F0502020204030204" pitchFamily="34" charset="0"/>
                <a:cs typeface="Mangal" panose="02040503050203030202" pitchFamily="18" charset="0"/>
              </a:rPr>
              <a:t>Under certain regulatory bodies, Class C Cockpit Image recorders are allowed as a means for recording flight data where it is not practical or prohibitively expensive to record on an FDR, or where an FDR is not required. This AML STC offers an economical means of complying with the new AFAC and ICAO requirements.</a:t>
            </a:r>
            <a:endParaRPr lang="en-US" sz="1400" dirty="0"/>
          </a:p>
        </p:txBody>
      </p:sp>
      <p:sp>
        <p:nvSpPr>
          <p:cNvPr id="29" name="TextBox 28">
            <a:extLst>
              <a:ext uri="{FF2B5EF4-FFF2-40B4-BE49-F238E27FC236}">
                <a16:creationId xmlns:a16="http://schemas.microsoft.com/office/drawing/2014/main" id="{557ECB18-664B-48BB-960B-6914F8A3E75B}"/>
              </a:ext>
            </a:extLst>
          </p:cNvPr>
          <p:cNvSpPr txBox="1"/>
          <p:nvPr/>
        </p:nvSpPr>
        <p:spPr>
          <a:xfrm>
            <a:off x="1974694" y="154534"/>
            <a:ext cx="6098146" cy="738664"/>
          </a:xfrm>
          <a:prstGeom prst="rect">
            <a:avLst/>
          </a:prstGeom>
          <a:noFill/>
        </p:spPr>
        <p:txBody>
          <a:bodyPr wrap="square">
            <a:spAutoFit/>
          </a:bodyPr>
          <a:lstStyle/>
          <a:p>
            <a:pPr algn="ctr"/>
            <a:r>
              <a:rPr lang="en-US" sz="1400" b="1" i="1" u="none" strike="noStrike" baseline="0" dirty="0">
                <a:latin typeface="Arial" panose="020B0604020202020204" pitchFamily="34" charset="0"/>
              </a:rPr>
              <a:t>ST01070DE - Installation of the Curtiss-Wright Fortress Flight Data Recorder (with Cockpit Voice Recorder), Class C Cockpit Image Recorder, and </a:t>
            </a:r>
            <a:r>
              <a:rPr lang="en-US" sz="1400" b="1" i="1" u="none" strike="noStrike" baseline="0" dirty="0" err="1">
                <a:latin typeface="Arial" panose="020B0604020202020204" pitchFamily="34" charset="0"/>
              </a:rPr>
              <a:t>Dukane</a:t>
            </a:r>
            <a:r>
              <a:rPr lang="en-US" sz="1400" b="1" i="1" u="none" strike="noStrike" baseline="0" dirty="0">
                <a:latin typeface="Arial" panose="020B0604020202020204" pitchFamily="34" charset="0"/>
              </a:rPr>
              <a:t> Seacom Underwater Locating</a:t>
            </a:r>
            <a:endParaRPr lang="en-US" sz="1400" b="1" i="1" dirty="0"/>
          </a:p>
        </p:txBody>
      </p:sp>
      <p:sp>
        <p:nvSpPr>
          <p:cNvPr id="30" name="TextBox 29">
            <a:extLst>
              <a:ext uri="{FF2B5EF4-FFF2-40B4-BE49-F238E27FC236}">
                <a16:creationId xmlns:a16="http://schemas.microsoft.com/office/drawing/2014/main" id="{4D7285CA-CB4F-4A34-A154-570A421F1217}"/>
              </a:ext>
            </a:extLst>
          </p:cNvPr>
          <p:cNvSpPr txBox="1"/>
          <p:nvPr/>
        </p:nvSpPr>
        <p:spPr>
          <a:xfrm>
            <a:off x="7322078" y="5203513"/>
            <a:ext cx="4556504" cy="1477328"/>
          </a:xfrm>
          <a:prstGeom prst="rect">
            <a:avLst/>
          </a:prstGeom>
          <a:noFill/>
        </p:spPr>
        <p:txBody>
          <a:bodyPr wrap="none" rtlCol="0">
            <a:spAutoFit/>
          </a:bodyPr>
          <a:lstStyle/>
          <a:p>
            <a:pPr algn="ctr"/>
            <a:r>
              <a:rPr lang="en-US" b="1" i="1" dirty="0"/>
              <a:t>Approved Model List:</a:t>
            </a:r>
          </a:p>
          <a:p>
            <a:r>
              <a:rPr lang="en-US" dirty="0"/>
              <a:t>BAe.125 Series 800A, 800B, 1000A, 1000B</a:t>
            </a:r>
          </a:p>
          <a:p>
            <a:r>
              <a:rPr lang="en-US" dirty="0"/>
              <a:t>Hawker 750, 800, 800XP, 850XP, 900XP, 1000</a:t>
            </a:r>
          </a:p>
          <a:p>
            <a:r>
              <a:rPr lang="en-US" dirty="0"/>
              <a:t>Learjet </a:t>
            </a:r>
            <a:r>
              <a:rPr lang="pt-BR" dirty="0"/>
              <a:t>31, 31, 35, 35A (C-21A), 36, 36, 36A, 45</a:t>
            </a:r>
          </a:p>
          <a:p>
            <a:r>
              <a:rPr lang="pt-BR" dirty="0"/>
              <a:t>Cessna 750</a:t>
            </a:r>
          </a:p>
        </p:txBody>
      </p:sp>
      <p:pic>
        <p:nvPicPr>
          <p:cNvPr id="5" name="Picture 4">
            <a:extLst>
              <a:ext uri="{FF2B5EF4-FFF2-40B4-BE49-F238E27FC236}">
                <a16:creationId xmlns:a16="http://schemas.microsoft.com/office/drawing/2014/main" id="{78AF255E-7C84-4ECF-99ED-9394C922FA52}"/>
              </a:ext>
            </a:extLst>
          </p:cNvPr>
          <p:cNvPicPr>
            <a:picLocks noChangeAspect="1"/>
          </p:cNvPicPr>
          <p:nvPr/>
        </p:nvPicPr>
        <p:blipFill>
          <a:blip r:embed="rId10"/>
          <a:stretch>
            <a:fillRect/>
          </a:stretch>
        </p:blipFill>
        <p:spPr>
          <a:xfrm>
            <a:off x="2273452" y="1267886"/>
            <a:ext cx="1362007" cy="999537"/>
          </a:xfrm>
          <a:prstGeom prst="rect">
            <a:avLst/>
          </a:prstGeom>
        </p:spPr>
      </p:pic>
      <p:sp>
        <p:nvSpPr>
          <p:cNvPr id="2" name="TextBox 1">
            <a:extLst>
              <a:ext uri="{FF2B5EF4-FFF2-40B4-BE49-F238E27FC236}">
                <a16:creationId xmlns:a16="http://schemas.microsoft.com/office/drawing/2014/main" id="{F92A90F4-C65A-4990-9E7B-951EF8F2002E}"/>
              </a:ext>
            </a:extLst>
          </p:cNvPr>
          <p:cNvSpPr txBox="1"/>
          <p:nvPr/>
        </p:nvSpPr>
        <p:spPr>
          <a:xfrm>
            <a:off x="7057623" y="3013656"/>
            <a:ext cx="585866" cy="369332"/>
          </a:xfrm>
          <a:prstGeom prst="rect">
            <a:avLst/>
          </a:prstGeom>
          <a:noFill/>
        </p:spPr>
        <p:txBody>
          <a:bodyPr wrap="none" rtlCol="0">
            <a:spAutoFit/>
          </a:bodyPr>
          <a:lstStyle/>
          <a:p>
            <a:r>
              <a:rPr lang="en-US" dirty="0"/>
              <a:t>new</a:t>
            </a:r>
          </a:p>
        </p:txBody>
      </p:sp>
      <p:sp>
        <p:nvSpPr>
          <p:cNvPr id="21" name="Rectangle 20">
            <a:extLst>
              <a:ext uri="{FF2B5EF4-FFF2-40B4-BE49-F238E27FC236}">
                <a16:creationId xmlns:a16="http://schemas.microsoft.com/office/drawing/2014/main" id="{A729CB48-3C6E-4B84-BF79-B0BB6F66185C}"/>
              </a:ext>
            </a:extLst>
          </p:cNvPr>
          <p:cNvSpPr/>
          <p:nvPr/>
        </p:nvSpPr>
        <p:spPr>
          <a:xfrm rot="19033443">
            <a:off x="3047541" y="2967335"/>
            <a:ext cx="609692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Current project page</a:t>
            </a:r>
          </a:p>
        </p:txBody>
      </p:sp>
    </p:spTree>
    <p:extLst>
      <p:ext uri="{BB962C8B-B14F-4D97-AF65-F5344CB8AC3E}">
        <p14:creationId xmlns:p14="http://schemas.microsoft.com/office/powerpoint/2010/main" val="993627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025EE5-3B51-4641-A0C9-AD4ECEC95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61" y="82572"/>
            <a:ext cx="4543425" cy="1000125"/>
          </a:xfrm>
          <a:prstGeom prst="rect">
            <a:avLst/>
          </a:prstGeom>
        </p:spPr>
      </p:pic>
      <p:pic>
        <p:nvPicPr>
          <p:cNvPr id="13" name="Picture 12">
            <a:extLst>
              <a:ext uri="{FF2B5EF4-FFF2-40B4-BE49-F238E27FC236}">
                <a16:creationId xmlns:a16="http://schemas.microsoft.com/office/drawing/2014/main" id="{440BFCC8-72F7-40DA-86A6-AA9A2E408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460" y="3296727"/>
            <a:ext cx="3525079" cy="2643809"/>
          </a:xfrm>
          <a:prstGeom prst="rect">
            <a:avLst/>
          </a:prstGeom>
        </p:spPr>
      </p:pic>
      <p:pic>
        <p:nvPicPr>
          <p:cNvPr id="15" name="Picture 14">
            <a:extLst>
              <a:ext uri="{FF2B5EF4-FFF2-40B4-BE49-F238E27FC236}">
                <a16:creationId xmlns:a16="http://schemas.microsoft.com/office/drawing/2014/main" id="{48B8DAAE-5B23-4C59-8FFA-DD0AADA8C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74" y="1970571"/>
            <a:ext cx="3772452" cy="2829339"/>
          </a:xfrm>
          <a:prstGeom prst="rect">
            <a:avLst/>
          </a:prstGeom>
        </p:spPr>
      </p:pic>
      <p:sp>
        <p:nvSpPr>
          <p:cNvPr id="17" name="TextBox 16">
            <a:extLst>
              <a:ext uri="{FF2B5EF4-FFF2-40B4-BE49-F238E27FC236}">
                <a16:creationId xmlns:a16="http://schemas.microsoft.com/office/drawing/2014/main" id="{E152B3D3-4DF2-49AD-B4EE-2F49FCD0392D}"/>
              </a:ext>
            </a:extLst>
          </p:cNvPr>
          <p:cNvSpPr txBox="1"/>
          <p:nvPr/>
        </p:nvSpPr>
        <p:spPr>
          <a:xfrm>
            <a:off x="5230365" y="261124"/>
            <a:ext cx="647754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ST00813DE - Replacement of Honeywell (formerly Sperry) ED-800 cathode ray tube (CRT) display, part number 7003110-901 or 7003110-902, with Esterline CMC Electronics CMA-6800 multi-purpose liquid crystal display (LCD)</a:t>
            </a:r>
          </a:p>
        </p:txBody>
      </p:sp>
      <p:sp>
        <p:nvSpPr>
          <p:cNvPr id="10" name="TextBox 9">
            <a:extLst>
              <a:ext uri="{FF2B5EF4-FFF2-40B4-BE49-F238E27FC236}">
                <a16:creationId xmlns:a16="http://schemas.microsoft.com/office/drawing/2014/main" id="{25286826-B3FB-4EC4-98B0-8610699FA152}"/>
              </a:ext>
            </a:extLst>
          </p:cNvPr>
          <p:cNvSpPr txBox="1"/>
          <p:nvPr/>
        </p:nvSpPr>
        <p:spPr>
          <a:xfrm>
            <a:off x="259061" y="1082697"/>
            <a:ext cx="467162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Replacement of obsolete CRT displays with multipurpose LCD devices</a:t>
            </a:r>
          </a:p>
        </p:txBody>
      </p:sp>
      <p:sp>
        <p:nvSpPr>
          <p:cNvPr id="2" name="Arrow: Bent 1">
            <a:extLst>
              <a:ext uri="{FF2B5EF4-FFF2-40B4-BE49-F238E27FC236}">
                <a16:creationId xmlns:a16="http://schemas.microsoft.com/office/drawing/2014/main" id="{C4555335-0321-4BD6-9906-5173FABD3BAC}"/>
              </a:ext>
            </a:extLst>
          </p:cNvPr>
          <p:cNvSpPr/>
          <p:nvPr/>
        </p:nvSpPr>
        <p:spPr>
          <a:xfrm flipV="1">
            <a:off x="2112135" y="5058334"/>
            <a:ext cx="1469265" cy="60837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DE05C74E-15B5-4972-99E5-A3A120B93DC6}"/>
              </a:ext>
            </a:extLst>
          </p:cNvPr>
          <p:cNvSpPr txBox="1"/>
          <p:nvPr/>
        </p:nvSpPr>
        <p:spPr>
          <a:xfrm>
            <a:off x="8610600" y="6279987"/>
            <a:ext cx="2628493" cy="369332"/>
          </a:xfrm>
          <a:prstGeom prst="rect">
            <a:avLst/>
          </a:prstGeom>
          <a:noFill/>
        </p:spPr>
        <p:txBody>
          <a:bodyPr wrap="square">
            <a:spAutoFit/>
          </a:bodyPr>
          <a:lstStyle/>
          <a:p>
            <a:pPr algn="ctr"/>
            <a:r>
              <a:rPr lang="en-US" dirty="0"/>
              <a:t>ST00813DE AML STC</a:t>
            </a:r>
          </a:p>
        </p:txBody>
      </p:sp>
      <p:sp>
        <p:nvSpPr>
          <p:cNvPr id="16" name="TextBox 15">
            <a:extLst>
              <a:ext uri="{FF2B5EF4-FFF2-40B4-BE49-F238E27FC236}">
                <a16:creationId xmlns:a16="http://schemas.microsoft.com/office/drawing/2014/main" id="{A8BD1DD0-5710-4D98-A98D-FCA9B270C54F}"/>
              </a:ext>
            </a:extLst>
          </p:cNvPr>
          <p:cNvSpPr txBox="1"/>
          <p:nvPr/>
        </p:nvSpPr>
        <p:spPr>
          <a:xfrm>
            <a:off x="8095973" y="1493146"/>
            <a:ext cx="3766105" cy="4801314"/>
          </a:xfrm>
          <a:prstGeom prst="rect">
            <a:avLst/>
          </a:prstGeom>
          <a:noFill/>
        </p:spPr>
        <p:txBody>
          <a:bodyPr wrap="square">
            <a:spAutoFit/>
          </a:bodyPr>
          <a:lstStyle/>
          <a:p>
            <a:r>
              <a:rPr lang="en-US" dirty="0"/>
              <a:t>BAe.125 Series 800A,</a:t>
            </a:r>
          </a:p>
          <a:p>
            <a:r>
              <a:rPr lang="en-US" dirty="0"/>
              <a:t>BAe.125 Series 800B,</a:t>
            </a:r>
          </a:p>
          <a:p>
            <a:r>
              <a:rPr lang="en-US" dirty="0"/>
              <a:t>BAe.125 Series 1000A,</a:t>
            </a:r>
          </a:p>
          <a:p>
            <a:r>
              <a:rPr lang="en-US" dirty="0"/>
              <a:t>BAe.125 Series 1000B,</a:t>
            </a:r>
          </a:p>
          <a:p>
            <a:r>
              <a:rPr lang="en-US" dirty="0"/>
              <a:t>Hawker 800, Hawker 800XP,</a:t>
            </a:r>
          </a:p>
          <a:p>
            <a:r>
              <a:rPr lang="en-US" dirty="0"/>
              <a:t>Hawker 1000,</a:t>
            </a:r>
          </a:p>
          <a:p>
            <a:r>
              <a:rPr lang="en-US" dirty="0"/>
              <a:t>CL-215-6B11 (CL415 Variant),</a:t>
            </a:r>
          </a:p>
          <a:p>
            <a:r>
              <a:rPr lang="en-US" dirty="0"/>
              <a:t>CL-600-2A12 (CL-601),</a:t>
            </a:r>
          </a:p>
          <a:p>
            <a:r>
              <a:rPr lang="en-US" dirty="0"/>
              <a:t>CL-600-2B16 (CL-601-3A Variant),</a:t>
            </a:r>
          </a:p>
          <a:p>
            <a:r>
              <a:rPr lang="en-US" dirty="0"/>
              <a:t>CL-600-2B16 (CL-601-3R Variant),</a:t>
            </a:r>
          </a:p>
          <a:p>
            <a:r>
              <a:rPr lang="en-US" dirty="0"/>
              <a:t>DHC-8-100 Series,</a:t>
            </a:r>
          </a:p>
          <a:p>
            <a:r>
              <a:rPr lang="en-US" dirty="0"/>
              <a:t>DHC-8-200 Series,</a:t>
            </a:r>
          </a:p>
          <a:p>
            <a:r>
              <a:rPr lang="en-US" dirty="0"/>
              <a:t>DHC-8-300 Series,</a:t>
            </a:r>
          </a:p>
          <a:p>
            <a:r>
              <a:rPr lang="en-US" dirty="0"/>
              <a:t>Citation 650,</a:t>
            </a:r>
          </a:p>
          <a:p>
            <a:r>
              <a:rPr lang="en-US" dirty="0"/>
              <a:t>Dassault Mystere-Falcon 900,</a:t>
            </a:r>
          </a:p>
          <a:p>
            <a:r>
              <a:rPr lang="en-US" dirty="0"/>
              <a:t>Fokker F.27 Mark 050,</a:t>
            </a:r>
          </a:p>
          <a:p>
            <a:r>
              <a:rPr lang="en-US" dirty="0"/>
              <a:t>Gulfstream G-1159A</a:t>
            </a:r>
          </a:p>
        </p:txBody>
      </p:sp>
      <p:sp>
        <p:nvSpPr>
          <p:cNvPr id="12" name="Rectangle 11">
            <a:extLst>
              <a:ext uri="{FF2B5EF4-FFF2-40B4-BE49-F238E27FC236}">
                <a16:creationId xmlns:a16="http://schemas.microsoft.com/office/drawing/2014/main" id="{EBACB2C5-0D59-4B11-ABDB-722C35CC5BD6}"/>
              </a:ext>
            </a:extLst>
          </p:cNvPr>
          <p:cNvSpPr/>
          <p:nvPr/>
        </p:nvSpPr>
        <p:spPr>
          <a:xfrm rot="19033443">
            <a:off x="3047541" y="2967335"/>
            <a:ext cx="609692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Current project page</a:t>
            </a:r>
          </a:p>
        </p:txBody>
      </p:sp>
    </p:spTree>
    <p:extLst>
      <p:ext uri="{BB962C8B-B14F-4D97-AF65-F5344CB8AC3E}">
        <p14:creationId xmlns:p14="http://schemas.microsoft.com/office/powerpoint/2010/main" val="417055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0D8150-02CB-4C63-9FF8-DFDDB184FB1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DC17B1C3-9AEF-486A-87B3-9E7C1CDD8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514" y="557034"/>
            <a:ext cx="3761590" cy="650238"/>
          </a:xfrm>
          <a:prstGeom prst="rect">
            <a:avLst/>
          </a:prstGeom>
        </p:spPr>
      </p:pic>
      <p:pic>
        <p:nvPicPr>
          <p:cNvPr id="1026" name="Picture 2">
            <a:extLst>
              <a:ext uri="{FF2B5EF4-FFF2-40B4-BE49-F238E27FC236}">
                <a16:creationId xmlns:a16="http://schemas.microsoft.com/office/drawing/2014/main" id="{D3CDF9D9-F49C-4986-98CD-C7AF979916E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568" b="76044" l="0" r="99250">
                        <a14:foregroundMark x1="15750" y1="45332" x2="15750" y2="45332"/>
                        <a14:foregroundMark x1="93167" y1="21253" x2="93167" y2="21253"/>
                        <a14:foregroundMark x1="96167" y1="21007" x2="96167" y2="21007"/>
                        <a14:foregroundMark x1="94083" y1="21253" x2="94083" y2="21253"/>
                        <a14:foregroundMark x1="95417" y1="21744" x2="95417" y2="21744"/>
                        <a14:backgroundMark x1="9917" y1="37224" x2="9917" y2="37224"/>
                        <a14:backgroundMark x1="90583" y1="43735" x2="90583" y2="43735"/>
                        <a14:backgroundMark x1="86917" y1="51843" x2="86917" y2="51843"/>
                        <a14:backgroundMark x1="66333" y1="55651" x2="66333" y2="55651"/>
                        <a14:backgroundMark x1="60083" y1="57002" x2="60083" y2="57002"/>
                        <a14:backgroundMark x1="55833" y1="57617" x2="55833" y2="57617"/>
                        <a14:backgroundMark x1="63250" y1="57248" x2="63250" y2="57248"/>
                        <a14:backgroundMark x1="31417" y1="34521" x2="31417" y2="34521"/>
                        <a14:backgroundMark x1="39833" y1="27150" x2="39833" y2="27150"/>
                        <a14:backgroundMark x1="21333" y1="58600" x2="21333" y2="58600"/>
                        <a14:backgroundMark x1="25167" y1="58108" x2="25167" y2="58108"/>
                        <a14:backgroundMark x1="17833" y1="58108" x2="17833" y2="58108"/>
                        <a14:backgroundMark x1="29750" y1="58108" x2="29750" y2="58108"/>
                        <a14:backgroundMark x1="32917" y1="58354" x2="32917" y2="58354"/>
                        <a14:backgroundMark x1="37083" y1="58600" x2="37083" y2="58600"/>
                        <a14:backgroundMark x1="41167" y1="58968" x2="41167" y2="58968"/>
                        <a14:backgroundMark x1="53083" y1="58108" x2="53083" y2="58108"/>
                        <a14:backgroundMark x1="93583" y1="27518" x2="93583" y2="27518"/>
                        <a14:backgroundMark x1="94333" y1="38084" x2="94333" y2="38084"/>
                        <a14:backgroundMark x1="96333" y1="27764" x2="96333" y2="27764"/>
                        <a14:backgroundMark x1="4583" y1="57617" x2="4583" y2="57617"/>
                      </a14:backgroundRemoval>
                    </a14:imgEffect>
                  </a14:imgLayer>
                </a14:imgProps>
              </a:ext>
              <a:ext uri="{28A0092B-C50C-407E-A947-70E740481C1C}">
                <a14:useLocalDpi xmlns:a14="http://schemas.microsoft.com/office/drawing/2010/main" val="0"/>
              </a:ext>
            </a:extLst>
          </a:blip>
          <a:srcRect t="14466" b="30771"/>
          <a:stretch/>
        </p:blipFill>
        <p:spPr bwMode="auto">
          <a:xfrm>
            <a:off x="6096000" y="2144837"/>
            <a:ext cx="5688533" cy="21130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6D931EF-334B-4DB5-BC8B-F62F37E27BC7}"/>
              </a:ext>
            </a:extLst>
          </p:cNvPr>
          <p:cNvSpPr txBox="1"/>
          <p:nvPr/>
        </p:nvSpPr>
        <p:spPr>
          <a:xfrm>
            <a:off x="5568287" y="219481"/>
            <a:ext cx="6055199"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On behalf of Worldwide Aircraft Services, Peregrine completed a supplemental type certificate (STC), ST00895DE, installing the Garmin G700 TXi Avionics Suite in the Embraer EMB-120 ‘Brasilia’ series aircraft. This state‑of‑the‑art, fully integrated flight deck increases situational awareness and efficiency, resolving obsolescence and dispatch reliability concerns for operators of this popular turboprop aircraft, while reducing total operating costs.</a:t>
            </a:r>
          </a:p>
        </p:txBody>
      </p:sp>
      <p:sp>
        <p:nvSpPr>
          <p:cNvPr id="11" name="TextBox 10">
            <a:extLst>
              <a:ext uri="{FF2B5EF4-FFF2-40B4-BE49-F238E27FC236}">
                <a16:creationId xmlns:a16="http://schemas.microsoft.com/office/drawing/2014/main" id="{AFFCCF20-29D7-456C-B303-7CBD050938E6}"/>
              </a:ext>
            </a:extLst>
          </p:cNvPr>
          <p:cNvSpPr txBox="1"/>
          <p:nvPr/>
        </p:nvSpPr>
        <p:spPr>
          <a:xfrm>
            <a:off x="164480" y="4093387"/>
            <a:ext cx="498552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The overall system features a Four Screen PFD/MFD Garmin G700 TXi System with dual, 10.6” primary flight displays with moving map and dual 7” Multi-Function Displays with </a:t>
            </a:r>
            <a:r>
              <a:rPr kumimoji="0" lang="en-US" sz="1600" b="0" i="0" u="none" strike="noStrike" kern="1200" cap="none" spc="0" normalizeH="0" baseline="0" noProof="0" dirty="0" err="1">
                <a:ln>
                  <a:noFill/>
                </a:ln>
                <a:solidFill>
                  <a:prstClr val="black"/>
                </a:solidFill>
                <a:effectLst/>
                <a:uLnTx/>
                <a:uFillTx/>
                <a:latin typeface="Book Antiqua"/>
                <a:ea typeface="+mn-ea"/>
                <a:cs typeface="+mn-cs"/>
              </a:rPr>
              <a:t>Chartview</a:t>
            </a:r>
            <a:r>
              <a:rPr kumimoji="0" lang="en-US" sz="1600" b="0" i="0" u="none" strike="noStrike" kern="1200" cap="none" spc="0" normalizeH="0" baseline="0" noProof="0" dirty="0">
                <a:ln>
                  <a:noFill/>
                </a:ln>
                <a:solidFill>
                  <a:prstClr val="black"/>
                </a:solidFill>
                <a:effectLst/>
                <a:uLnTx/>
                <a:uFillTx/>
                <a:latin typeface="Book Antiqua"/>
                <a:ea typeface="+mn-ea"/>
                <a:cs typeface="+mn-cs"/>
              </a:rPr>
              <a:t>.   This installation also installs dual GTN 650s, GRS 79 AHRS, GDC 72 ADCs, GWX 75 Weather Radar, GTS 855 TCAS I and GTX 345R Mode S ES/ADS‑B transponders. The STC also incorporates a Mid-Continent MD302 Standby Attitude Module </a:t>
            </a:r>
          </a:p>
        </p:txBody>
      </p:sp>
      <p:pic>
        <p:nvPicPr>
          <p:cNvPr id="12" name="Picture 11">
            <a:extLst>
              <a:ext uri="{FF2B5EF4-FFF2-40B4-BE49-F238E27FC236}">
                <a16:creationId xmlns:a16="http://schemas.microsoft.com/office/drawing/2014/main" id="{45FAC51D-7FDA-4B83-919A-D08ADA6C66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552" y="2137396"/>
            <a:ext cx="4539224" cy="1813491"/>
          </a:xfrm>
          <a:prstGeom prst="rect">
            <a:avLst/>
          </a:prstGeom>
        </p:spPr>
      </p:pic>
      <p:sp>
        <p:nvSpPr>
          <p:cNvPr id="14" name="TextBox 13">
            <a:extLst>
              <a:ext uri="{FF2B5EF4-FFF2-40B4-BE49-F238E27FC236}">
                <a16:creationId xmlns:a16="http://schemas.microsoft.com/office/drawing/2014/main" id="{7029769F-77FB-4205-808B-D910C9CEE034}"/>
              </a:ext>
            </a:extLst>
          </p:cNvPr>
          <p:cNvSpPr txBox="1"/>
          <p:nvPr/>
        </p:nvSpPr>
        <p:spPr>
          <a:xfrm>
            <a:off x="478378" y="1487668"/>
            <a:ext cx="46716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First glass cockpit retrofit for EMB-120</a:t>
            </a:r>
          </a:p>
        </p:txBody>
      </p:sp>
      <p:sp>
        <p:nvSpPr>
          <p:cNvPr id="10" name="Rectangle 9">
            <a:extLst>
              <a:ext uri="{FF2B5EF4-FFF2-40B4-BE49-F238E27FC236}">
                <a16:creationId xmlns:a16="http://schemas.microsoft.com/office/drawing/2014/main" id="{2A8C3F5C-2677-4733-BF0D-55E8AEC02349}"/>
              </a:ext>
            </a:extLst>
          </p:cNvPr>
          <p:cNvSpPr/>
          <p:nvPr/>
        </p:nvSpPr>
        <p:spPr>
          <a:xfrm rot="19033443">
            <a:off x="3047541" y="2967335"/>
            <a:ext cx="609692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Current project page</a:t>
            </a:r>
          </a:p>
        </p:txBody>
      </p:sp>
    </p:spTree>
    <p:extLst>
      <p:ext uri="{BB962C8B-B14F-4D97-AF65-F5344CB8AC3E}">
        <p14:creationId xmlns:p14="http://schemas.microsoft.com/office/powerpoint/2010/main" val="361934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951EB-D39E-4878-8E6D-C4CE5019E382}"/>
              </a:ext>
            </a:extLst>
          </p:cNvPr>
          <p:cNvPicPr>
            <a:picLocks noChangeAspect="1"/>
          </p:cNvPicPr>
          <p:nvPr/>
        </p:nvPicPr>
        <p:blipFill>
          <a:blip r:embed="rId2"/>
          <a:stretch>
            <a:fillRect/>
          </a:stretch>
        </p:blipFill>
        <p:spPr>
          <a:xfrm>
            <a:off x="227840" y="3467707"/>
            <a:ext cx="3457093" cy="2447644"/>
          </a:xfrm>
          <a:prstGeom prst="rect">
            <a:avLst/>
          </a:prstGeom>
        </p:spPr>
      </p:pic>
      <p:pic>
        <p:nvPicPr>
          <p:cNvPr id="3" name="Picture 2">
            <a:extLst>
              <a:ext uri="{FF2B5EF4-FFF2-40B4-BE49-F238E27FC236}">
                <a16:creationId xmlns:a16="http://schemas.microsoft.com/office/drawing/2014/main" id="{FFE6D0B7-9097-4750-8C0E-942933D2FD69}"/>
              </a:ext>
            </a:extLst>
          </p:cNvPr>
          <p:cNvPicPr>
            <a:picLocks noChangeAspect="1"/>
          </p:cNvPicPr>
          <p:nvPr/>
        </p:nvPicPr>
        <p:blipFill>
          <a:blip r:embed="rId3"/>
          <a:stretch>
            <a:fillRect/>
          </a:stretch>
        </p:blipFill>
        <p:spPr>
          <a:xfrm>
            <a:off x="5963253" y="185295"/>
            <a:ext cx="5563339" cy="1951592"/>
          </a:xfrm>
          <a:prstGeom prst="rect">
            <a:avLst/>
          </a:prstGeom>
        </p:spPr>
      </p:pic>
      <p:pic>
        <p:nvPicPr>
          <p:cNvPr id="5" name="Picture 4">
            <a:extLst>
              <a:ext uri="{FF2B5EF4-FFF2-40B4-BE49-F238E27FC236}">
                <a16:creationId xmlns:a16="http://schemas.microsoft.com/office/drawing/2014/main" id="{5420CE34-1750-4259-BF9D-C429EBC43D28}"/>
              </a:ext>
            </a:extLst>
          </p:cNvPr>
          <p:cNvPicPr>
            <a:picLocks noChangeAspect="1"/>
          </p:cNvPicPr>
          <p:nvPr/>
        </p:nvPicPr>
        <p:blipFill>
          <a:blip r:embed="rId4"/>
          <a:stretch>
            <a:fillRect/>
          </a:stretch>
        </p:blipFill>
        <p:spPr>
          <a:xfrm>
            <a:off x="4615596" y="2277254"/>
            <a:ext cx="3048264" cy="2286198"/>
          </a:xfrm>
          <a:prstGeom prst="rect">
            <a:avLst/>
          </a:prstGeom>
        </p:spPr>
      </p:pic>
      <p:cxnSp>
        <p:nvCxnSpPr>
          <p:cNvPr id="7" name="Straight Arrow Connector 6">
            <a:extLst>
              <a:ext uri="{FF2B5EF4-FFF2-40B4-BE49-F238E27FC236}">
                <a16:creationId xmlns:a16="http://schemas.microsoft.com/office/drawing/2014/main" id="{9865F638-160F-42DA-AFD6-1B0FCFBA7480}"/>
              </a:ext>
            </a:extLst>
          </p:cNvPr>
          <p:cNvCxnSpPr>
            <a:cxnSpLocks/>
            <a:stCxn id="5" idx="1"/>
          </p:cNvCxnSpPr>
          <p:nvPr/>
        </p:nvCxnSpPr>
        <p:spPr>
          <a:xfrm flipH="1">
            <a:off x="2754270" y="3420353"/>
            <a:ext cx="1861326" cy="103648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353E081-766F-499F-8E14-88133BE0FB9F}"/>
              </a:ext>
            </a:extLst>
          </p:cNvPr>
          <p:cNvSpPr txBox="1"/>
          <p:nvPr/>
        </p:nvSpPr>
        <p:spPr>
          <a:xfrm>
            <a:off x="4342328" y="1584596"/>
            <a:ext cx="12918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ACA System</a:t>
            </a:r>
          </a:p>
        </p:txBody>
      </p:sp>
      <p:sp>
        <p:nvSpPr>
          <p:cNvPr id="10" name="Oval 9">
            <a:extLst>
              <a:ext uri="{FF2B5EF4-FFF2-40B4-BE49-F238E27FC236}">
                <a16:creationId xmlns:a16="http://schemas.microsoft.com/office/drawing/2014/main" id="{FD5E111D-8E9D-437D-9D6C-EA1D4C963AA2}"/>
              </a:ext>
            </a:extLst>
          </p:cNvPr>
          <p:cNvSpPr/>
          <p:nvPr/>
        </p:nvSpPr>
        <p:spPr>
          <a:xfrm>
            <a:off x="5152779" y="2768958"/>
            <a:ext cx="1304771" cy="131364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Book Antiqua"/>
              <a:ea typeface="+mn-ea"/>
              <a:cs typeface="+mn-cs"/>
            </a:endParaRPr>
          </a:p>
        </p:txBody>
      </p:sp>
      <p:cxnSp>
        <p:nvCxnSpPr>
          <p:cNvPr id="12" name="Straight Arrow Connector 11">
            <a:extLst>
              <a:ext uri="{FF2B5EF4-FFF2-40B4-BE49-F238E27FC236}">
                <a16:creationId xmlns:a16="http://schemas.microsoft.com/office/drawing/2014/main" id="{428BD9C3-BC91-4C55-9A4D-B85ACA2F251D}"/>
              </a:ext>
            </a:extLst>
          </p:cNvPr>
          <p:cNvCxnSpPr>
            <a:stCxn id="9" idx="2"/>
            <a:endCxn id="10" idx="0"/>
          </p:cNvCxnSpPr>
          <p:nvPr/>
        </p:nvCxnSpPr>
        <p:spPr>
          <a:xfrm>
            <a:off x="4988274" y="1953928"/>
            <a:ext cx="816891" cy="81503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CCD28E9-58E8-4826-A593-D769020DB0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865" y="33910"/>
            <a:ext cx="2857500" cy="876300"/>
          </a:xfrm>
          <a:prstGeom prst="rect">
            <a:avLst/>
          </a:prstGeom>
        </p:spPr>
      </p:pic>
      <p:pic>
        <p:nvPicPr>
          <p:cNvPr id="13" name="Picture 12">
            <a:extLst>
              <a:ext uri="{FF2B5EF4-FFF2-40B4-BE49-F238E27FC236}">
                <a16:creationId xmlns:a16="http://schemas.microsoft.com/office/drawing/2014/main" id="{BF59676A-B51B-4544-9E13-8178B130D3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287" y="1130053"/>
            <a:ext cx="3726430" cy="909085"/>
          </a:xfrm>
          <a:prstGeom prst="rect">
            <a:avLst/>
          </a:prstGeom>
        </p:spPr>
      </p:pic>
      <p:sp>
        <p:nvSpPr>
          <p:cNvPr id="16" name="TextBox 15">
            <a:extLst>
              <a:ext uri="{FF2B5EF4-FFF2-40B4-BE49-F238E27FC236}">
                <a16:creationId xmlns:a16="http://schemas.microsoft.com/office/drawing/2014/main" id="{A8095863-CACD-4B29-9855-3EF67CAFC606}"/>
              </a:ext>
            </a:extLst>
          </p:cNvPr>
          <p:cNvSpPr txBox="1"/>
          <p:nvPr/>
        </p:nvSpPr>
        <p:spPr>
          <a:xfrm>
            <a:off x="7807137" y="3145812"/>
            <a:ext cx="3659210"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Book Antiqua"/>
                <a:ea typeface="+mn-ea"/>
                <a:cs typeface="+mn-cs"/>
              </a:rPr>
              <a:t>ACA needle point bipolar ionization system (NPBI™ ) system installed in fresh air duct feeding the cockpit and cabin of the aircraft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Book Antiqua"/>
                <a:ea typeface="+mn-ea"/>
                <a:cs typeface="+mn-cs"/>
              </a:rPr>
              <a:t>In other aircraft, one unit would be installed per ECS pack or source of fresh air feeding the cabin and cockpit.</a:t>
            </a:r>
          </a:p>
        </p:txBody>
      </p:sp>
      <p:sp>
        <p:nvSpPr>
          <p:cNvPr id="17" name="TextBox 16">
            <a:extLst>
              <a:ext uri="{FF2B5EF4-FFF2-40B4-BE49-F238E27FC236}">
                <a16:creationId xmlns:a16="http://schemas.microsoft.com/office/drawing/2014/main" id="{CB135275-033C-4502-8084-ECBFE3504705}"/>
              </a:ext>
            </a:extLst>
          </p:cNvPr>
          <p:cNvSpPr txBox="1"/>
          <p:nvPr/>
        </p:nvSpPr>
        <p:spPr>
          <a:xfrm>
            <a:off x="7807137" y="4423085"/>
            <a:ext cx="3862732"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Book Antiqua"/>
                <a:ea typeface="+mn-ea"/>
                <a:cs typeface="+mn-cs"/>
              </a:rPr>
              <a:t>The ACA units are a proactive air and surface purification technology installed in the aircraft environmental control system ductwork giving crew and passengers immediate clean, safe and healthy interior air. In addition to removing odors and allergens, its patented ionization technology kills pathogens throughout the cockpit and cabin including, but not limited to COVID 19, Bird Flu Virus (H5N1), Swine Flu Virus (H1N1), SARS Bacteria, Staph Bacteria, Mold Spores, MRSA, E.coli, T.B., </a:t>
            </a:r>
            <a:r>
              <a:rPr kumimoji="0" lang="en-US" sz="1100" b="0" i="0" u="none" strike="noStrike" kern="1200" cap="none" spc="0" normalizeH="0" baseline="0" noProof="0" dirty="0" err="1">
                <a:ln>
                  <a:noFill/>
                </a:ln>
                <a:solidFill>
                  <a:prstClr val="black"/>
                </a:solidFill>
                <a:effectLst/>
                <a:uLnTx/>
                <a:uFillTx/>
                <a:latin typeface="Book Antiqua"/>
                <a:ea typeface="+mn-ea"/>
                <a:cs typeface="+mn-cs"/>
              </a:rPr>
              <a:t>C.diff</a:t>
            </a:r>
            <a:r>
              <a:rPr kumimoji="0" lang="en-US" sz="1100" b="0" i="0" u="none" strike="noStrike" kern="1200" cap="none" spc="0" normalizeH="0" baseline="0" noProof="0" dirty="0">
                <a:ln>
                  <a:noFill/>
                </a:ln>
                <a:solidFill>
                  <a:prstClr val="black"/>
                </a:solidFill>
                <a:effectLst/>
                <a:uLnTx/>
                <a:uFillTx/>
                <a:latin typeface="Book Antiqua"/>
                <a:ea typeface="+mn-ea"/>
                <a:cs typeface="+mn-cs"/>
              </a:rPr>
              <a:t>, Pneumonia and more. Testing for SARS-CoV-2 (COVID-19) effectiveness validation performed by an independent laboratory demonstrates over 99% effectivity.</a:t>
            </a:r>
          </a:p>
        </p:txBody>
      </p:sp>
      <p:pic>
        <p:nvPicPr>
          <p:cNvPr id="18" name="Picture 7">
            <a:extLst>
              <a:ext uri="{FF2B5EF4-FFF2-40B4-BE49-F238E27FC236}">
                <a16:creationId xmlns:a16="http://schemas.microsoft.com/office/drawing/2014/main" id="{F1F5FFE5-BA42-4FAC-816A-F1329B1C95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5596" y="4767882"/>
            <a:ext cx="2423808" cy="1817857"/>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5DDC37DA-E6C3-4CEA-9C31-B5145181B3B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EA02DE85-C7F0-4754-B9BC-03058ACFE880}"/>
              </a:ext>
            </a:extLst>
          </p:cNvPr>
          <p:cNvSpPr txBox="1"/>
          <p:nvPr/>
        </p:nvSpPr>
        <p:spPr>
          <a:xfrm>
            <a:off x="220039" y="2169755"/>
            <a:ext cx="37264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ST01066DE - COVID-19 elimination system for business aircraft using ACA ionizing technology</a:t>
            </a:r>
          </a:p>
        </p:txBody>
      </p:sp>
      <p:sp>
        <p:nvSpPr>
          <p:cNvPr id="19" name="Rectangle 18">
            <a:extLst>
              <a:ext uri="{FF2B5EF4-FFF2-40B4-BE49-F238E27FC236}">
                <a16:creationId xmlns:a16="http://schemas.microsoft.com/office/drawing/2014/main" id="{EA0ECBF7-276F-46D3-9428-7E311ED92C99}"/>
              </a:ext>
            </a:extLst>
          </p:cNvPr>
          <p:cNvSpPr/>
          <p:nvPr/>
        </p:nvSpPr>
        <p:spPr>
          <a:xfrm rot="19033443">
            <a:off x="3047541" y="2967335"/>
            <a:ext cx="609692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Current project page</a:t>
            </a:r>
          </a:p>
        </p:txBody>
      </p:sp>
    </p:spTree>
    <p:extLst>
      <p:ext uri="{BB962C8B-B14F-4D97-AF65-F5344CB8AC3E}">
        <p14:creationId xmlns:p14="http://schemas.microsoft.com/office/powerpoint/2010/main" val="75800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F0EEA-3E1C-4064-8763-95EBFA56DCB7}"/>
              </a:ext>
            </a:extLst>
          </p:cNvPr>
          <p:cNvSpPr>
            <a:spLocks noGrp="1"/>
          </p:cNvSpPr>
          <p:nvPr>
            <p:ph type="title"/>
          </p:nvPr>
        </p:nvSpPr>
        <p:spPr/>
        <p:txBody>
          <a:bodyPr/>
          <a:lstStyle/>
          <a:p>
            <a:r>
              <a:rPr lang="en-US" dirty="0"/>
              <a:t>SA00744DE - ADS-B Out Trig Avionics TT31 Panel Mount Transponder</a:t>
            </a:r>
          </a:p>
        </p:txBody>
      </p:sp>
      <p:sp>
        <p:nvSpPr>
          <p:cNvPr id="3" name="Text Placeholder 2">
            <a:extLst>
              <a:ext uri="{FF2B5EF4-FFF2-40B4-BE49-F238E27FC236}">
                <a16:creationId xmlns:a16="http://schemas.microsoft.com/office/drawing/2014/main" id="{6296C05B-3190-4729-8729-DB5F7BF226C7}"/>
              </a:ext>
            </a:extLst>
          </p:cNvPr>
          <p:cNvSpPr>
            <a:spLocks noGrp="1"/>
          </p:cNvSpPr>
          <p:nvPr>
            <p:ph sz="half" idx="2"/>
          </p:nvPr>
        </p:nvSpPr>
        <p:spPr/>
        <p:txBody>
          <a:bodyPr/>
          <a:lstStyle/>
          <a:p>
            <a:pPr lvl="0"/>
            <a:r>
              <a:rPr lang="en-US" dirty="0"/>
              <a:t>Additional Validations: EASA</a:t>
            </a:r>
          </a:p>
          <a:p>
            <a:pPr lvl="0"/>
            <a:r>
              <a:rPr lang="en-US" dirty="0"/>
              <a:t>Approved for 652 Small Airplane models</a:t>
            </a:r>
          </a:p>
        </p:txBody>
      </p:sp>
      <p:pic>
        <p:nvPicPr>
          <p:cNvPr id="4" name="Picture 3">
            <a:extLst>
              <a:ext uri="{FF2B5EF4-FFF2-40B4-BE49-F238E27FC236}">
                <a16:creationId xmlns:a16="http://schemas.microsoft.com/office/drawing/2014/main" id="{F7FF538A-0162-40AF-B071-FAD590DACDDB}"/>
              </a:ext>
            </a:extLst>
          </p:cNvPr>
          <p:cNvPicPr>
            <a:picLocks noChangeAspect="1"/>
          </p:cNvPicPr>
          <p:nvPr/>
        </p:nvPicPr>
        <p:blipFill>
          <a:blip r:embed="rId2"/>
          <a:stretch>
            <a:fillRect/>
          </a:stretch>
        </p:blipFill>
        <p:spPr>
          <a:xfrm>
            <a:off x="6600489" y="1230314"/>
            <a:ext cx="4040211" cy="2470395"/>
          </a:xfrm>
          <a:prstGeom prst="rect">
            <a:avLst/>
          </a:prstGeom>
        </p:spPr>
      </p:pic>
      <p:pic>
        <p:nvPicPr>
          <p:cNvPr id="5" name="Picture 4">
            <a:extLst>
              <a:ext uri="{FF2B5EF4-FFF2-40B4-BE49-F238E27FC236}">
                <a16:creationId xmlns:a16="http://schemas.microsoft.com/office/drawing/2014/main" id="{CB19557A-D1E4-43EB-B023-06AFC9C96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230314"/>
            <a:ext cx="1504145" cy="626727"/>
          </a:xfrm>
          <a:prstGeom prst="rect">
            <a:avLst/>
          </a:prstGeom>
        </p:spPr>
      </p:pic>
      <p:sp>
        <p:nvSpPr>
          <p:cNvPr id="6" name="TextBox 5">
            <a:extLst>
              <a:ext uri="{FF2B5EF4-FFF2-40B4-BE49-F238E27FC236}">
                <a16:creationId xmlns:a16="http://schemas.microsoft.com/office/drawing/2014/main" id="{7D0A72AA-1573-4B97-ADD2-895097693D1A}"/>
              </a:ext>
            </a:extLst>
          </p:cNvPr>
          <p:cNvSpPr txBox="1"/>
          <p:nvPr/>
        </p:nvSpPr>
        <p:spPr>
          <a:xfrm>
            <a:off x="828006" y="2212165"/>
            <a:ext cx="3915178" cy="1477328"/>
          </a:xfrm>
          <a:prstGeom prst="rect">
            <a:avLst/>
          </a:prstGeom>
          <a:noFill/>
        </p:spPr>
        <p:txBody>
          <a:bodyPr wrap="square" rtlCol="0">
            <a:spAutoFit/>
          </a:bodyPr>
          <a:lstStyle/>
          <a:p>
            <a:r>
              <a:rPr lang="en-US" dirty="0"/>
              <a:t>Peregrine partnered with Trig Avionics to produce one of the first ADS-B transponder AML STC for general aviation use compatible with the FAA equipage mandate.</a:t>
            </a:r>
          </a:p>
        </p:txBody>
      </p:sp>
      <p:sp>
        <p:nvSpPr>
          <p:cNvPr id="7" name="TextBox 6">
            <a:extLst>
              <a:ext uri="{FF2B5EF4-FFF2-40B4-BE49-F238E27FC236}">
                <a16:creationId xmlns:a16="http://schemas.microsoft.com/office/drawing/2014/main" id="{033AA1CE-A59B-4EB2-AECD-298662AD881A}"/>
              </a:ext>
            </a:extLst>
          </p:cNvPr>
          <p:cNvSpPr txBox="1"/>
          <p:nvPr/>
        </p:nvSpPr>
        <p:spPr>
          <a:xfrm>
            <a:off x="828006" y="4011885"/>
            <a:ext cx="3915178" cy="923330"/>
          </a:xfrm>
          <a:prstGeom prst="rect">
            <a:avLst/>
          </a:prstGeom>
          <a:noFill/>
        </p:spPr>
        <p:txBody>
          <a:bodyPr wrap="square" rtlCol="0">
            <a:spAutoFit/>
          </a:bodyPr>
          <a:lstStyle/>
          <a:p>
            <a:r>
              <a:rPr lang="en-US" dirty="0"/>
              <a:t>When paired with an approved position sensor, the AML STC meets worldwide ADS-B Out requirements.</a:t>
            </a:r>
          </a:p>
        </p:txBody>
      </p:sp>
    </p:spTree>
    <p:extLst>
      <p:ext uri="{BB962C8B-B14F-4D97-AF65-F5344CB8AC3E}">
        <p14:creationId xmlns:p14="http://schemas.microsoft.com/office/powerpoint/2010/main" val="15836610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10634</TotalTime>
  <Words>3613</Words>
  <Application>Microsoft Office PowerPoint</Application>
  <PresentationFormat>Widescreen</PresentationFormat>
  <Paragraphs>243</Paragraphs>
  <Slides>41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Book Antiqua</vt:lpstr>
      <vt:lpstr>Calibri</vt:lpstr>
      <vt:lpstr>MonotypeCorsiva</vt:lpstr>
      <vt:lpstr>Office Theme</vt:lpstr>
      <vt:lpstr>Working Document for Peregrine Project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SA00744DE - ADS-B Out Trig Avionics TT31 Panel Mount Transponder</vt:lpstr>
      <vt:lpstr>SA00756DE - ADS-B Out Trig Avionics TT22 Panel Mount Transponder</vt:lpstr>
      <vt:lpstr>SA00762DE - MidContinent MD302 Standby Digital Flight Instrument System</vt:lpstr>
      <vt:lpstr>SA00765DE - ADS-B Out BendixKing KT 74 Transponder</vt:lpstr>
      <vt:lpstr>SA01031DE - Garmin GSR 56 SATCOM FlightStream 210 transceivers</vt:lpstr>
      <vt:lpstr>SA01044DE - PC-12 True Blue Advanced Lithium-ion Battery</vt:lpstr>
      <vt:lpstr>SA01053DE - PC-12 Gogo AVANCE L3 Air To Ground System</vt:lpstr>
      <vt:lpstr>SA01822WI - True Blue TB44 Lithium Ion Battery</vt:lpstr>
      <vt:lpstr>SA01835WI - Trig Avionics TY-96 or TY-97 VHF Communications Radio</vt:lpstr>
      <vt:lpstr>SA09886AC - BendixKing CG100P Connected Gateway for King Air 200/B200</vt:lpstr>
      <vt:lpstr>SR00764DE - ADS-B Out Trig Avionics TT22 Transponder and FreeFlight Systems 1201 GPS</vt:lpstr>
      <vt:lpstr>SR00821DE - ADS-B Out and In: BendixKing KT 74 Transponder and ADS-B In Receiver</vt:lpstr>
      <vt:lpstr>SR00828DE - ADS-B Out Garmin G330ES or G33H ES Transponder</vt:lpstr>
      <vt:lpstr>SR00847DE - Honeywell ED-800 CRT replacement with CMC Electronics CMA-6800 LCD for rotorcraft</vt:lpstr>
      <vt:lpstr>SR00851DE - ADS-B Out Garmin GTX 330ES transponder</vt:lpstr>
      <vt:lpstr>SR00925DE - Garmin GTX 335/335R and GTX345/345R transponders for ADS-B Out and In</vt:lpstr>
      <vt:lpstr>SR09654RC - FreeFlight Systems RANGR ADS-B Out and In Part 27 AML</vt:lpstr>
      <vt:lpstr>ST00790DE - BendixKing CAS 67B Traffic Alert and Collision Avoidance System (TCAS) II Version 7.1</vt:lpstr>
      <vt:lpstr>ST00813DE - Honeywell ED-800 CRT replacement with CMC Electronics CMA-6800 LCD</vt:lpstr>
      <vt:lpstr>ST00835DE - ADS-B Out and In Garmin GTX 335R and GTX 345R remote transponders</vt:lpstr>
      <vt:lpstr>ST00841DE - ADS-B Out Rockwell Collins TDR-94D Enhanced Surveillance Mode S Transponders, GPS-4000S WAAS GPS Receivers and IOC-4000</vt:lpstr>
      <vt:lpstr>ST00857DE - MD215 Standby Altimeter</vt:lpstr>
      <vt:lpstr>ST00882DE - Becker Avionics BXT6553 transponder</vt:lpstr>
      <vt:lpstr>ST00883DE - LitefLCR-100 Attitude Heading and Reference System (AHRS) as replacement of LCR-93 AHRS</vt:lpstr>
      <vt:lpstr>ST00892DE - Dual BendixKing KT 74 Transponders and optional BendixKing KGX 150 Receiver</vt:lpstr>
      <vt:lpstr>ST00895DE - Garmin G700 TXi Avionics Suite Update of EMB-120</vt:lpstr>
      <vt:lpstr>ST00912DE - FANS 1/A+, Remote Oceanic CPDLC, ADS-C and CPDLC Departure Clearance for Gulfstream Aircraft</vt:lpstr>
      <vt:lpstr>ST00934DE - Becker Avionics BXT6553 transponder</vt:lpstr>
      <vt:lpstr>ST01035DE - Replacement aft bay Heat Exchanger Blower Fans for improved reliability</vt:lpstr>
      <vt:lpstr>ST01066DE - Aviation Clean Air Airborne Air &amp; Surface Purification System for multiple aircraft models</vt:lpstr>
      <vt:lpstr>ST01070DE - Curtiss-Wright Fortress Flight Data Recorder (with Cockpit Voice Recorder) for compliant operations</vt:lpstr>
      <vt:lpstr>ST01075DE - Supplemental Flap/Slat Actuator Heater System</vt:lpstr>
      <vt:lpstr>ST01083DE - Aviation Clean Air Airborne Air &amp; Surface Purification System for multiple aircraft models with single ESC duct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Document for Peregrine Project Pages</dc:title>
  <dc:creator>Lee Carlson</dc:creator>
  <cp:lastModifiedBy>Lee Carlson</cp:lastModifiedBy>
  <cp:revision>15</cp:revision>
  <dcterms:created xsi:type="dcterms:W3CDTF">2022-01-07T18:22:04Z</dcterms:created>
  <dcterms:modified xsi:type="dcterms:W3CDTF">2022-01-21T18:08:49Z</dcterms:modified>
</cp:coreProperties>
</file>