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8"/>
  </p:notesMasterIdLst>
  <p:sldIdLst>
    <p:sldId id="259" r:id="rId2"/>
    <p:sldId id="256" r:id="rId3"/>
    <p:sldId id="257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56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1" autoAdjust="0"/>
    <p:restoredTop sz="94699" autoAdjust="0"/>
  </p:normalViewPr>
  <p:slideViewPr>
    <p:cSldViewPr snapToGrid="0">
      <p:cViewPr varScale="1">
        <p:scale>
          <a:sx n="105" d="100"/>
          <a:sy n="105" d="100"/>
        </p:scale>
        <p:origin x="66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bDrive-leeca\Aerospace%20Edge%20FTP\$%20AerospaceEdge\%23%20Market%20Research\AWIN\Commercial%207-2-2024%200747a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Fleet size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'model deliveries and values'!$F$511:$O$511</c:f>
              <c:strCach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strCache>
            </c:strRef>
          </c:cat>
          <c:val>
            <c:numRef>
              <c:f>'model deliveries and values'!$F$756:$O$756</c:f>
              <c:numCache>
                <c:formatCode>General</c:formatCode>
                <c:ptCount val="10"/>
                <c:pt idx="0">
                  <c:v>33175</c:v>
                </c:pt>
                <c:pt idx="1">
                  <c:v>34456</c:v>
                </c:pt>
                <c:pt idx="2">
                  <c:v>35631</c:v>
                </c:pt>
                <c:pt idx="3">
                  <c:v>36742</c:v>
                </c:pt>
                <c:pt idx="4">
                  <c:v>37772</c:v>
                </c:pt>
                <c:pt idx="5">
                  <c:v>39167</c:v>
                </c:pt>
                <c:pt idx="6">
                  <c:v>40476</c:v>
                </c:pt>
                <c:pt idx="7">
                  <c:v>41806</c:v>
                </c:pt>
                <c:pt idx="8">
                  <c:v>43169</c:v>
                </c:pt>
                <c:pt idx="9">
                  <c:v>44483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72-4CBE-AC59-C8DEBD082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5273184"/>
        <c:axId val="2115272224"/>
      </c:lineChart>
      <c:catAx>
        <c:axId val="21152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272224"/>
        <c:crosses val="autoZero"/>
        <c:auto val="1"/>
        <c:lblAlgn val="ctr"/>
        <c:lblOffset val="100"/>
        <c:noMultiLvlLbl val="0"/>
      </c:catAx>
      <c:valAx>
        <c:axId val="211527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27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" y="298322"/>
            <a:ext cx="2895600" cy="84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Proposal for Update of Counterpoint Market Intelligence Ltd. 2021 Avionics Report (CONFIDENTIAL)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Proposal for Update of Counterpoint Market Intelligence Ltd. 2021 Avionics Report (CONFIDENTIAL)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11 June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4691" y="6314906"/>
            <a:ext cx="1535710" cy="44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76" y="1873584"/>
            <a:ext cx="6617588" cy="1833712"/>
          </a:xfrm>
        </p:spPr>
        <p:txBody>
          <a:bodyPr>
            <a:normAutofit/>
          </a:bodyPr>
          <a:lstStyle/>
          <a:p>
            <a:r>
              <a:rPr lang="en-GB" sz="3200" noProof="0" dirty="0"/>
              <a:t>Report </a:t>
            </a:r>
            <a:r>
              <a:rPr lang="en-GB" sz="3200" dirty="0"/>
              <a:t>Update Status</a:t>
            </a:r>
            <a:endParaRPr lang="en-GB" sz="3200" noProof="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i="1" noProof="0" dirty="0">
                <a:ea typeface="+mj-ea"/>
              </a:rPr>
              <a:t>17 July 2024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EA0523-DC62-093A-09F0-05BDAF93E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315"/>
            <a:ext cx="12192000" cy="65413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A3B230-54F8-708C-0319-2E6C8B59B504}"/>
              </a:ext>
            </a:extLst>
          </p:cNvPr>
          <p:cNvSpPr txBox="1"/>
          <p:nvPr/>
        </p:nvSpPr>
        <p:spPr>
          <a:xfrm>
            <a:off x="5867400" y="1325880"/>
            <a:ext cx="59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6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67F8F-D5E7-ABA3-D3E0-567C77F58709}"/>
              </a:ext>
            </a:extLst>
          </p:cNvPr>
          <p:cNvSpPr/>
          <p:nvPr/>
        </p:nvSpPr>
        <p:spPr>
          <a:xfrm>
            <a:off x="2436362" y="2953158"/>
            <a:ext cx="998426" cy="6010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Unit cost</a:t>
            </a:r>
          </a:p>
          <a:p>
            <a:pPr algn="ctr"/>
            <a:r>
              <a:rPr lang="en-US" sz="1400" dirty="0"/>
              <a:t>(updater)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F3E6B7-8BDC-61D4-6570-6C3DFB42F85E}"/>
              </a:ext>
            </a:extLst>
          </p:cNvPr>
          <p:cNvSpPr/>
          <p:nvPr/>
        </p:nvSpPr>
        <p:spPr>
          <a:xfrm>
            <a:off x="4725220" y="2946940"/>
            <a:ext cx="998426" cy="6010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Inflation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BB5E04-4FC1-43F4-7249-F052003D3FC3}"/>
              </a:ext>
            </a:extLst>
          </p:cNvPr>
          <p:cNvSpPr/>
          <p:nvPr/>
        </p:nvSpPr>
        <p:spPr>
          <a:xfrm>
            <a:off x="6344870" y="4061281"/>
            <a:ext cx="1566159" cy="6010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A/C production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8FD3534-56E6-394C-5A30-E8F835659EBE}"/>
              </a:ext>
            </a:extLst>
          </p:cNvPr>
          <p:cNvSpPr/>
          <p:nvPr/>
        </p:nvSpPr>
        <p:spPr>
          <a:xfrm>
            <a:off x="283464" y="1702259"/>
            <a:ext cx="2357628" cy="6704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Fix individual/ outlier numbers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A7DB7A-7DBD-C9AB-C342-D4C14647EEFF}"/>
              </a:ext>
            </a:extLst>
          </p:cNvPr>
          <p:cNvSpPr/>
          <p:nvPr/>
        </p:nvSpPr>
        <p:spPr>
          <a:xfrm>
            <a:off x="4652068" y="1996927"/>
            <a:ext cx="2357628" cy="4480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Create </a:t>
            </a:r>
            <a:r>
              <a:rPr lang="en-US" sz="1400" dirty="0" err="1"/>
              <a:t>yoy</a:t>
            </a:r>
            <a:r>
              <a:rPr lang="en-US" sz="1400" dirty="0"/>
              <a:t> delta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17F21D-59C2-8F1F-EDD9-376B0549F05E}"/>
              </a:ext>
            </a:extLst>
          </p:cNvPr>
          <p:cNvSpPr/>
          <p:nvPr/>
        </p:nvSpPr>
        <p:spPr>
          <a:xfrm>
            <a:off x="6833690" y="3052756"/>
            <a:ext cx="2357628" cy="5810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Create production numbers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3F1CF0-D796-B16E-9641-F2E207DACBE9}"/>
              </a:ext>
            </a:extLst>
          </p:cNvPr>
          <p:cNvCxnSpPr>
            <a:cxnSpLocks/>
            <a:stCxn id="5" idx="4"/>
            <a:endCxn id="2" idx="1"/>
          </p:cNvCxnSpPr>
          <p:nvPr/>
        </p:nvCxnSpPr>
        <p:spPr>
          <a:xfrm>
            <a:off x="1462278" y="2372722"/>
            <a:ext cx="974084" cy="880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EE73E5-F80B-906A-CB7C-0F0CFF4FF881}"/>
              </a:ext>
            </a:extLst>
          </p:cNvPr>
          <p:cNvCxnSpPr>
            <a:cxnSpLocks/>
            <a:stCxn id="6" idx="4"/>
            <a:endCxn id="3" idx="0"/>
          </p:cNvCxnSpPr>
          <p:nvPr/>
        </p:nvCxnSpPr>
        <p:spPr>
          <a:xfrm flipH="1">
            <a:off x="5224433" y="2444983"/>
            <a:ext cx="606449" cy="50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45E9F4C-06FE-FEF6-08F6-A113FEE85BB5}"/>
              </a:ext>
            </a:extLst>
          </p:cNvPr>
          <p:cNvCxnSpPr>
            <a:cxnSpLocks/>
            <a:stCxn id="7" idx="4"/>
            <a:endCxn id="4" idx="0"/>
          </p:cNvCxnSpPr>
          <p:nvPr/>
        </p:nvCxnSpPr>
        <p:spPr>
          <a:xfrm flipH="1">
            <a:off x="7127950" y="3633772"/>
            <a:ext cx="884554" cy="427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79892DB-D50E-247E-E79C-A51F872CFE94}"/>
              </a:ext>
            </a:extLst>
          </p:cNvPr>
          <p:cNvSpPr/>
          <p:nvPr/>
        </p:nvSpPr>
        <p:spPr>
          <a:xfrm>
            <a:off x="3879181" y="3960129"/>
            <a:ext cx="475224" cy="309491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X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F7CAC2-43E9-121F-1BF4-955ED6CA5962}"/>
              </a:ext>
            </a:extLst>
          </p:cNvPr>
          <p:cNvSpPr/>
          <p:nvPr/>
        </p:nvSpPr>
        <p:spPr>
          <a:xfrm>
            <a:off x="5429499" y="4460126"/>
            <a:ext cx="475224" cy="309491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X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C226FB-38F7-F5C9-4303-3D5150420EEA}"/>
              </a:ext>
            </a:extLst>
          </p:cNvPr>
          <p:cNvSpPr/>
          <p:nvPr/>
        </p:nvSpPr>
        <p:spPr>
          <a:xfrm>
            <a:off x="8661648" y="5942321"/>
            <a:ext cx="1825499" cy="49133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Order of Magnitude Check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650E35-3999-E795-2B77-E41C612BDCC7}"/>
              </a:ext>
            </a:extLst>
          </p:cNvPr>
          <p:cNvCxnSpPr>
            <a:cxnSpLocks/>
            <a:stCxn id="2" idx="2"/>
            <a:endCxn id="14" idx="2"/>
          </p:cNvCxnSpPr>
          <p:nvPr/>
        </p:nvCxnSpPr>
        <p:spPr>
          <a:xfrm>
            <a:off x="2935575" y="3554209"/>
            <a:ext cx="943606" cy="560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CC341B9-E1CB-798A-D0F9-A3486EFBF24B}"/>
              </a:ext>
            </a:extLst>
          </p:cNvPr>
          <p:cNvCxnSpPr>
            <a:cxnSpLocks/>
            <a:stCxn id="3" idx="2"/>
            <a:endCxn id="14" idx="6"/>
          </p:cNvCxnSpPr>
          <p:nvPr/>
        </p:nvCxnSpPr>
        <p:spPr>
          <a:xfrm flipH="1">
            <a:off x="4354405" y="3547991"/>
            <a:ext cx="870028" cy="566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A0A30B-19C0-40BF-6BB1-420EB68EB239}"/>
              </a:ext>
            </a:extLst>
          </p:cNvPr>
          <p:cNvCxnSpPr>
            <a:cxnSpLocks/>
            <a:stCxn id="14" idx="4"/>
            <a:endCxn id="17" idx="1"/>
          </p:cNvCxnSpPr>
          <p:nvPr/>
        </p:nvCxnSpPr>
        <p:spPr>
          <a:xfrm>
            <a:off x="4116793" y="4269620"/>
            <a:ext cx="1382301" cy="235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B7D5B0E-E5CE-BFC5-0497-A4A017AB08D1}"/>
              </a:ext>
            </a:extLst>
          </p:cNvPr>
          <p:cNvCxnSpPr>
            <a:stCxn id="4" idx="1"/>
            <a:endCxn id="17" idx="6"/>
          </p:cNvCxnSpPr>
          <p:nvPr/>
        </p:nvCxnSpPr>
        <p:spPr>
          <a:xfrm flipH="1">
            <a:off x="5904723" y="4361807"/>
            <a:ext cx="440147" cy="25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row: Bent-Up 27">
            <a:extLst>
              <a:ext uri="{FF2B5EF4-FFF2-40B4-BE49-F238E27FC236}">
                <a16:creationId xmlns:a16="http://schemas.microsoft.com/office/drawing/2014/main" id="{E377201D-809B-6F8F-041E-F3FE4674BB52}"/>
              </a:ext>
            </a:extLst>
          </p:cNvPr>
          <p:cNvSpPr/>
          <p:nvPr/>
        </p:nvSpPr>
        <p:spPr>
          <a:xfrm rot="16200000" flipH="1" flipV="1">
            <a:off x="6882282" y="3488183"/>
            <a:ext cx="491334" cy="3067397"/>
          </a:xfrm>
          <a:prstGeom prst="bent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19D3EB-AC6E-2EBF-FE1A-E4337E49D3AE}"/>
              </a:ext>
            </a:extLst>
          </p:cNvPr>
          <p:cNvSpPr/>
          <p:nvPr/>
        </p:nvSpPr>
        <p:spPr>
          <a:xfrm>
            <a:off x="3228993" y="5370112"/>
            <a:ext cx="1386845" cy="4899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Aircraft retail price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35B58B-18D4-9D54-2CE3-65458DED6F75}"/>
              </a:ext>
            </a:extLst>
          </p:cNvPr>
          <p:cNvCxnSpPr>
            <a:cxnSpLocks/>
            <a:stCxn id="34" idx="3"/>
            <a:endCxn id="80" idx="2"/>
          </p:cNvCxnSpPr>
          <p:nvPr/>
        </p:nvCxnSpPr>
        <p:spPr>
          <a:xfrm>
            <a:off x="4615838" y="5615085"/>
            <a:ext cx="813661" cy="8550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le 64">
            <a:extLst>
              <a:ext uri="{FF2B5EF4-FFF2-40B4-BE49-F238E27FC236}">
                <a16:creationId xmlns:a16="http://schemas.microsoft.com/office/drawing/2014/main" id="{F7D69A00-EEC8-CEE1-8A30-D258D45D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Input Update Process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555147A-6555-F682-C8A3-9E9498F569DB}"/>
              </a:ext>
            </a:extLst>
          </p:cNvPr>
          <p:cNvSpPr/>
          <p:nvPr/>
        </p:nvSpPr>
        <p:spPr>
          <a:xfrm>
            <a:off x="3228993" y="6099350"/>
            <a:ext cx="1386845" cy="4899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Avionics Content Factor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6B8375A-E471-CAB4-8E4E-3816B425C6F6}"/>
              </a:ext>
            </a:extLst>
          </p:cNvPr>
          <p:cNvSpPr/>
          <p:nvPr/>
        </p:nvSpPr>
        <p:spPr>
          <a:xfrm>
            <a:off x="8661648" y="4913768"/>
            <a:ext cx="1825499" cy="49133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Avionics OE Revenue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22F6A78-13A4-2A20-7D4F-FCCBDDDAF5DE}"/>
              </a:ext>
            </a:extLst>
          </p:cNvPr>
          <p:cNvSpPr/>
          <p:nvPr/>
        </p:nvSpPr>
        <p:spPr>
          <a:xfrm>
            <a:off x="5429499" y="5545846"/>
            <a:ext cx="475224" cy="30949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X</a:t>
            </a:r>
          </a:p>
        </p:txBody>
      </p:sp>
      <p:sp>
        <p:nvSpPr>
          <p:cNvPr id="81" name="Arrow: Bent-Up 80">
            <a:extLst>
              <a:ext uri="{FF2B5EF4-FFF2-40B4-BE49-F238E27FC236}">
                <a16:creationId xmlns:a16="http://schemas.microsoft.com/office/drawing/2014/main" id="{F03029E1-0A83-ED32-C997-B3042E63CF73}"/>
              </a:ext>
            </a:extLst>
          </p:cNvPr>
          <p:cNvSpPr/>
          <p:nvPr/>
        </p:nvSpPr>
        <p:spPr>
          <a:xfrm rot="16200000" flipH="1" flipV="1">
            <a:off x="6882282" y="4564958"/>
            <a:ext cx="491334" cy="3067397"/>
          </a:xfrm>
          <a:prstGeom prst="bentUp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1A7EF77-D1A8-AF06-C558-56995749BF24}"/>
              </a:ext>
            </a:extLst>
          </p:cNvPr>
          <p:cNvCxnSpPr>
            <a:stCxn id="68" idx="3"/>
            <a:endCxn id="80" idx="3"/>
          </p:cNvCxnSpPr>
          <p:nvPr/>
        </p:nvCxnSpPr>
        <p:spPr>
          <a:xfrm flipV="1">
            <a:off x="4615838" y="5810013"/>
            <a:ext cx="883256" cy="53431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B340D8-0BB6-319A-76DC-5471C1D98767}"/>
              </a:ext>
            </a:extLst>
          </p:cNvPr>
          <p:cNvCxnSpPr>
            <a:cxnSpLocks/>
            <a:stCxn id="4" idx="1"/>
            <a:endCxn id="80" idx="0"/>
          </p:cNvCxnSpPr>
          <p:nvPr/>
        </p:nvCxnSpPr>
        <p:spPr>
          <a:xfrm flipH="1">
            <a:off x="5667111" y="4361807"/>
            <a:ext cx="677759" cy="118403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82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4C17-233B-752F-6C96-32DF8103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&amp; Air Transport Fleet Size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A436E-54A9-628D-73C2-01A49F6F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25600"/>
            <a:ext cx="4572000" cy="4343400"/>
          </a:xfrm>
        </p:spPr>
        <p:txBody>
          <a:bodyPr/>
          <a:lstStyle/>
          <a:p>
            <a:r>
              <a:rPr lang="en-US" dirty="0"/>
              <a:t>3.3% CAGR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24468-AF60-B4FF-4FA8-98784DAC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Proposal for Update of Counterpoint Market Intelligence Ltd. 2021 Avionics Report (CONFIDENTIAL)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4BF16-F42D-385D-4FD4-D05EC7AF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June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11CBB-7D2D-FB11-D0EB-60E35547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39124F1-C9EF-6E77-52ED-919458EB9D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44948"/>
              </p:ext>
            </p:extLst>
          </p:nvPr>
        </p:nvGraphicFramePr>
        <p:xfrm>
          <a:off x="6156901" y="2057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710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C3E6D3-1F44-F175-E51F-144EE0D8B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065" y="4170642"/>
            <a:ext cx="3776672" cy="22700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B641CF-1DDB-479D-402C-6D745E84B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065" y="1743903"/>
            <a:ext cx="3776672" cy="2270021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E9701B7-A2EE-D229-26D5-7314E5EB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and Air Transport A/C Value model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CBA36D-6FF6-CA45-A0CD-E110DEC66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0" y="1625600"/>
            <a:ext cx="5169408" cy="4343400"/>
          </a:xfrm>
        </p:spPr>
        <p:txBody>
          <a:bodyPr/>
          <a:lstStyle/>
          <a:p>
            <a:r>
              <a:rPr lang="en-US" dirty="0"/>
              <a:t>Look at aircraft production and value to determine trend line</a:t>
            </a:r>
          </a:p>
          <a:p>
            <a:r>
              <a:rPr lang="en-US" dirty="0"/>
              <a:t>Next, use avionics content factor to estimate avionics OE trend line</a:t>
            </a:r>
          </a:p>
          <a:p>
            <a:r>
              <a:rPr lang="en-US" dirty="0"/>
              <a:t>Use this to compare with model results to confirm model projections</a:t>
            </a:r>
          </a:p>
          <a:p>
            <a:r>
              <a:rPr lang="en-US" dirty="0"/>
              <a:t>Add other market segments to complete this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FD487-768E-36B6-8FAF-3B7CA087B4C6}"/>
              </a:ext>
            </a:extLst>
          </p:cNvPr>
          <p:cNvSpPr txBox="1"/>
          <p:nvPr/>
        </p:nvSpPr>
        <p:spPr>
          <a:xfrm>
            <a:off x="10036428" y="2687358"/>
            <a:ext cx="17203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Boeing quality problems</a:t>
            </a:r>
          </a:p>
          <a:p>
            <a:r>
              <a:rPr lang="en-US" sz="1100" dirty="0"/>
              <a:t>Supply Chain Problems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A09E29-3B1F-7E59-0F36-FD75F7552896}"/>
              </a:ext>
            </a:extLst>
          </p:cNvPr>
          <p:cNvCxnSpPr>
            <a:cxnSpLocks/>
          </p:cNvCxnSpPr>
          <p:nvPr/>
        </p:nvCxnSpPr>
        <p:spPr>
          <a:xfrm flipH="1" flipV="1">
            <a:off x="8659368" y="2752344"/>
            <a:ext cx="1377060" cy="1504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E11C213-0D33-ABFE-84B3-99FFD8AF73EF}"/>
              </a:ext>
            </a:extLst>
          </p:cNvPr>
          <p:cNvSpPr/>
          <p:nvPr/>
        </p:nvSpPr>
        <p:spPr>
          <a:xfrm>
            <a:off x="7461504" y="2340864"/>
            <a:ext cx="1197864" cy="914400"/>
          </a:xfrm>
          <a:prstGeom prst="rect">
            <a:avLst/>
          </a:prstGeom>
          <a:solidFill>
            <a:srgbClr val="FF33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3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D93631-390F-3549-0257-A8036FA3B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BB7B7E-23B6-51BB-4CD9-BAC96CC84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Completed:</a:t>
            </a:r>
          </a:p>
          <a:p>
            <a:pPr lvl="1"/>
            <a:r>
              <a:rPr lang="en-US" dirty="0"/>
              <a:t>Associated source (PW) data to Updater data</a:t>
            </a:r>
          </a:p>
          <a:p>
            <a:pPr lvl="1"/>
            <a:r>
              <a:rPr lang="en-US" dirty="0"/>
              <a:t>Developed regional and air transport aircraft market projections</a:t>
            </a:r>
          </a:p>
          <a:p>
            <a:r>
              <a:rPr lang="en-US" dirty="0"/>
              <a:t>In-work:</a:t>
            </a:r>
          </a:p>
          <a:p>
            <a:pPr lvl="1"/>
            <a:r>
              <a:rPr lang="en-US" dirty="0"/>
              <a:t>Add other markets to overall market projections</a:t>
            </a:r>
          </a:p>
          <a:p>
            <a:pPr lvl="1"/>
            <a:r>
              <a:rPr lang="en-US" dirty="0"/>
              <a:t>Developing method for updating Updater information</a:t>
            </a:r>
          </a:p>
          <a:p>
            <a:pPr lvl="2"/>
            <a:r>
              <a:rPr lang="en-US" dirty="0"/>
              <a:t>Look for outlier data and update known data</a:t>
            </a:r>
          </a:p>
          <a:p>
            <a:pPr lvl="2"/>
            <a:r>
              <a:rPr lang="en-US" dirty="0"/>
              <a:t>Apply inflation/de-escalation factors to cost values</a:t>
            </a:r>
          </a:p>
          <a:p>
            <a:pPr lvl="2"/>
            <a:r>
              <a:rPr lang="en-US" dirty="0"/>
              <a:t>Statistics:</a:t>
            </a:r>
          </a:p>
          <a:p>
            <a:pPr lvl="3"/>
            <a:r>
              <a:rPr lang="en-US" dirty="0" err="1"/>
              <a:t>component_ids</a:t>
            </a:r>
            <a:r>
              <a:rPr lang="en-US" dirty="0"/>
              <a:t>:					    178</a:t>
            </a:r>
          </a:p>
          <a:p>
            <a:pPr lvl="3"/>
            <a:r>
              <a:rPr lang="en-US" dirty="0" err="1"/>
              <a:t>aircraft_id</a:t>
            </a:r>
            <a:r>
              <a:rPr lang="en-US" dirty="0"/>
              <a:t>/</a:t>
            </a:r>
            <a:r>
              <a:rPr lang="en-US" dirty="0" err="1"/>
              <a:t>component_id</a:t>
            </a:r>
            <a:r>
              <a:rPr lang="en-US" dirty="0"/>
              <a:t> combinations:			13343</a:t>
            </a:r>
          </a:p>
          <a:p>
            <a:pPr lvl="3"/>
            <a:r>
              <a:rPr lang="en-US" dirty="0"/>
              <a:t>Unique </a:t>
            </a:r>
            <a:r>
              <a:rPr lang="en-US" dirty="0" err="1"/>
              <a:t>component_id</a:t>
            </a:r>
            <a:r>
              <a:rPr lang="en-US" dirty="0"/>
              <a:t> cost values:			  1127</a:t>
            </a:r>
          </a:p>
          <a:p>
            <a:pPr lvl="3"/>
            <a:r>
              <a:rPr lang="en-US" dirty="0" err="1"/>
              <a:t>component_id</a:t>
            </a:r>
            <a:r>
              <a:rPr lang="en-US" dirty="0"/>
              <a:t> cost values associated with PW data		    208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0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1573</TotalTime>
  <Words>238</Words>
  <Application>Microsoft Office PowerPoint</Application>
  <PresentationFormat>Widescreen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Calibri</vt:lpstr>
      <vt:lpstr>Sales Direction 16X9</vt:lpstr>
      <vt:lpstr>Report Update Status</vt:lpstr>
      <vt:lpstr>PowerPoint Presentation</vt:lpstr>
      <vt:lpstr>Model Input Update Process</vt:lpstr>
      <vt:lpstr>Regional &amp; Air Transport Fleet Size Projection</vt:lpstr>
      <vt:lpstr>Regional and Air Transport A/C Value model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Lee Carlson</cp:lastModifiedBy>
  <cp:revision>420</cp:revision>
  <dcterms:created xsi:type="dcterms:W3CDTF">2021-04-11T12:23:08Z</dcterms:created>
  <dcterms:modified xsi:type="dcterms:W3CDTF">2024-07-18T13:59:22Z</dcterms:modified>
</cp:coreProperties>
</file>