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4" r:id="rId1"/>
  </p:sldMasterIdLst>
  <p:notesMasterIdLst>
    <p:notesMasterId r:id="rId7"/>
  </p:notesMasterIdLst>
  <p:sldIdLst>
    <p:sldId id="259" r:id="rId2"/>
    <p:sldId id="256" r:id="rId3"/>
    <p:sldId id="257" r:id="rId4"/>
    <p:sldId id="258" r:id="rId5"/>
    <p:sldId id="262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F56F7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95" d="100"/>
          <a:sy n="95" d="100"/>
        </p:scale>
        <p:origin x="16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40" d="100"/>
        <a:sy n="14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69D183-578E-4588-B1EE-CCA919C5B0E4}" type="datetimeFigureOut">
              <a:rPr lang="en-GB" smtClean="0"/>
              <a:t>31/08/2024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053957-D886-438D-9D85-5C5698D2EC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74368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B9A179D-2D27-49E2-B022-8EDDA2EFE68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424225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 noChangeArrowheads="1"/>
          </p:cNvSpPr>
          <p:nvPr/>
        </p:nvSpPr>
        <p:spPr bwMode="white">
          <a:xfrm>
            <a:off x="8429022" y="0"/>
            <a:ext cx="3762978" cy="6858000"/>
          </a:xfrm>
          <a:custGeom>
            <a:avLst/>
            <a:gdLst>
              <a:gd name="connsiteX0" fmla="*/ 0 w 3762978"/>
              <a:gd name="connsiteY0" fmla="*/ 0 h 6858000"/>
              <a:gd name="connsiteX1" fmla="*/ 3762978 w 3762978"/>
              <a:gd name="connsiteY1" fmla="*/ 0 h 6858000"/>
              <a:gd name="connsiteX2" fmla="*/ 3762978 w 3762978"/>
              <a:gd name="connsiteY2" fmla="*/ 6858000 h 6858000"/>
              <a:gd name="connsiteX3" fmla="*/ 338667 w 3762978"/>
              <a:gd name="connsiteY3" fmla="*/ 6858000 h 6858000"/>
              <a:gd name="connsiteX4" fmla="*/ 1189567 w 3762978"/>
              <a:gd name="connsiteY4" fmla="*/ 43370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762978" h="6858000">
                <a:moveTo>
                  <a:pt x="0" y="0"/>
                </a:moveTo>
                <a:lnTo>
                  <a:pt x="3762978" y="0"/>
                </a:lnTo>
                <a:lnTo>
                  <a:pt x="3762978" y="6858000"/>
                </a:lnTo>
                <a:lnTo>
                  <a:pt x="338667" y="6858000"/>
                </a:lnTo>
                <a:lnTo>
                  <a:pt x="1189567" y="433705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sz="1800"/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>
            <a:off x="8145385" y="0"/>
            <a:ext cx="1672169" cy="6858000"/>
          </a:xfrm>
          <a:custGeom>
            <a:avLst/>
            <a:gdLst/>
            <a:ahLst/>
            <a:cxnLst/>
            <a:rect l="l" t="t" r="r" b="b"/>
            <a:pathLst>
              <a:path w="1254127" h="6858000">
                <a:moveTo>
                  <a:pt x="0" y="0"/>
                </a:moveTo>
                <a:lnTo>
                  <a:pt x="365127" y="0"/>
                </a:lnTo>
                <a:lnTo>
                  <a:pt x="1254127" y="4337050"/>
                </a:lnTo>
                <a:lnTo>
                  <a:pt x="619127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z="1800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950653" y="0"/>
            <a:ext cx="1528232" cy="6858000"/>
          </a:xfrm>
          <a:custGeom>
            <a:avLst/>
            <a:gdLst/>
            <a:ahLst/>
            <a:cxnLst/>
            <a:rect l="l" t="t" r="r" b="b"/>
            <a:pathLst>
              <a:path w="1146174" h="6858000">
                <a:moveTo>
                  <a:pt x="0" y="0"/>
                </a:moveTo>
                <a:lnTo>
                  <a:pt x="253999" y="0"/>
                </a:lnTo>
                <a:lnTo>
                  <a:pt x="1146174" y="4337050"/>
                </a:lnTo>
                <a:lnTo>
                  <a:pt x="511174" y="6858000"/>
                </a:lnTo>
                <a:lnTo>
                  <a:pt x="254000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innerShdw blurRad="177800" dist="50800" dir="10800000">
              <a:prstClr val="black">
                <a:alpha val="50000"/>
              </a:prstClr>
            </a:inn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400" y="1873584"/>
            <a:ext cx="6400800" cy="2560320"/>
          </a:xfrm>
        </p:spPr>
        <p:txBody>
          <a:bodyPr anchor="b">
            <a:normAutofit/>
          </a:bodyPr>
          <a:lstStyle>
            <a:lvl1pPr algn="l"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4572000"/>
            <a:ext cx="6400800" cy="1600200"/>
          </a:xfrm>
        </p:spPr>
        <p:txBody>
          <a:bodyPr/>
          <a:lstStyle>
            <a:lvl1pPr marL="0" indent="0" algn="l">
              <a:spcBef>
                <a:spcPts val="1200"/>
              </a:spcBef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2A6ABA3-FAE4-4DA2-93E9-C09A54B2D88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90500" y="177800"/>
            <a:ext cx="2895600" cy="10847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56853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255134"/>
            <a:ext cx="9601200" cy="10368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>
          <a:xfrm>
            <a:off x="4724400" y="1676401"/>
            <a:ext cx="6172200" cy="4343400"/>
          </a:xfrm>
        </p:spPr>
        <p:txBody>
          <a:bodyPr tIns="27432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95400" y="1676400"/>
            <a:ext cx="3017520" cy="4343400"/>
          </a:xfrm>
        </p:spPr>
        <p:txBody>
          <a:bodyPr anchor="ctr">
            <a:normAutofit/>
          </a:bodyPr>
          <a:lstStyle>
            <a:lvl1pPr marL="0" indent="0">
              <a:spcBef>
                <a:spcPts val="1200"/>
              </a:spcBef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Aerospace Edge LLC - Avionics Aftermarket Financial Model Structure (CONFIDENTIAL)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31 August 2024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05266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Two Pictures with Ca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1295400" y="5143500"/>
            <a:ext cx="4572000" cy="914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6324599" y="5143500"/>
            <a:ext cx="4572000" cy="914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295400" y="5257800"/>
            <a:ext cx="4572000" cy="5486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2" name="Rectangle 11"/>
          <p:cNvSpPr/>
          <p:nvPr/>
        </p:nvSpPr>
        <p:spPr>
          <a:xfrm>
            <a:off x="6324599" y="5257800"/>
            <a:ext cx="4572000" cy="5486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255134"/>
            <a:ext cx="9601200" cy="10368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>
          <a:xfrm>
            <a:off x="1298448" y="1676401"/>
            <a:ext cx="4572000" cy="3428999"/>
          </a:xfrm>
        </p:spPr>
        <p:txBody>
          <a:bodyPr tIns="27432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invGray">
          <a:xfrm>
            <a:off x="1371273" y="5180698"/>
            <a:ext cx="4420252" cy="839102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3"/>
          </p:nvPr>
        </p:nvSpPr>
        <p:spPr>
          <a:xfrm>
            <a:off x="6324600" y="1676401"/>
            <a:ext cx="4572000" cy="3428999"/>
          </a:xfrm>
        </p:spPr>
        <p:txBody>
          <a:bodyPr tIns="27432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14"/>
          </p:nvPr>
        </p:nvSpPr>
        <p:spPr bwMode="invGray">
          <a:xfrm>
            <a:off x="6412954" y="5180698"/>
            <a:ext cx="4420252" cy="839102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Aerospace Edge LLC - Avionics Aftermarket Financial Model Structure (CONFIDENTIAL)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31 August 2024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8237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Aerospace Edge LLC - Avionics Aftermarket Financial Model Structure (CONFIDENTIAL)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31 August 2024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1653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 rot="5400000">
            <a:off x="7562850" y="2228850"/>
            <a:ext cx="6858000" cy="24003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 rot="5400000">
            <a:off x="6331230" y="3387909"/>
            <a:ext cx="6858000" cy="8218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 rot="5400000">
            <a:off x="6251613" y="3387909"/>
            <a:ext cx="6858000" cy="8218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871318" y="685800"/>
            <a:ext cx="1033272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5400" y="685800"/>
            <a:ext cx="7976754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Aerospace Edge LLC - Avionics Aftermarket Financial Model Structure (CONFIDENTIAL)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31 August 2024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7F8E3F6-DE14-48B2-B2BC-6FABA9630FB8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D5BEDE75-B79F-4381-A389-31F529F811C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60178" y="110518"/>
            <a:ext cx="1535710" cy="5752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96318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978346-E942-451C-AF8B-0774B6086EA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452F105-7AFA-490A-9BFB-C4DA99D4F8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Date Placeholder 12">
            <a:extLst>
              <a:ext uri="{FF2B5EF4-FFF2-40B4-BE49-F238E27FC236}">
                <a16:creationId xmlns:a16="http://schemas.microsoft.com/office/drawing/2014/main" id="{8F88A7E0-C155-45D9-B5B6-CC9B9E3A94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31 August 2024</a:t>
            </a:r>
            <a:endParaRPr lang="en-US" dirty="0"/>
          </a:p>
        </p:txBody>
      </p:sp>
      <p:sp>
        <p:nvSpPr>
          <p:cNvPr id="14" name="Footer Placeholder 13">
            <a:extLst>
              <a:ext uri="{FF2B5EF4-FFF2-40B4-BE49-F238E27FC236}">
                <a16:creationId xmlns:a16="http://schemas.microsoft.com/office/drawing/2014/main" id="{D062576A-D393-4C90-A9A0-723D7DB50A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Aerospace Edge LLC - Avionics Aftermarket Financial Model Structure (CONFIDENTIAL)</a:t>
            </a:r>
            <a:endParaRPr lang="en-US" dirty="0"/>
          </a:p>
        </p:txBody>
      </p:sp>
      <p:sp>
        <p:nvSpPr>
          <p:cNvPr id="15" name="Slide Number Placeholder 14">
            <a:extLst>
              <a:ext uri="{FF2B5EF4-FFF2-40B4-BE49-F238E27FC236}">
                <a16:creationId xmlns:a16="http://schemas.microsoft.com/office/drawing/2014/main" id="{2135E1BC-BE21-429E-A43D-73404AD783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 </a:t>
            </a:r>
            <a:fld id="{54FA3ABB-534F-408E-BDBD-561EFFF1B84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21978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Aerospace Edge LLC - Avionics Aftermarket Financial Model Structure (CONFIDENTIAL)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31 August 2024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05468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5"/>
          <p:cNvSpPr>
            <a:spLocks noChangeArrowheads="1"/>
          </p:cNvSpPr>
          <p:nvPr/>
        </p:nvSpPr>
        <p:spPr bwMode="white">
          <a:xfrm>
            <a:off x="6540503" y="0"/>
            <a:ext cx="5651496" cy="6858000"/>
          </a:xfrm>
          <a:custGeom>
            <a:avLst/>
            <a:gdLst/>
            <a:ahLst/>
            <a:cxnLst/>
            <a:rect l="l" t="t" r="r" b="b"/>
            <a:pathLst>
              <a:path w="4238622" h="6858000">
                <a:moveTo>
                  <a:pt x="0" y="0"/>
                </a:moveTo>
                <a:lnTo>
                  <a:pt x="4086222" y="0"/>
                </a:lnTo>
                <a:lnTo>
                  <a:pt x="4237035" y="0"/>
                </a:lnTo>
                <a:lnTo>
                  <a:pt x="4238622" y="0"/>
                </a:lnTo>
                <a:lnTo>
                  <a:pt x="4238622" y="6858000"/>
                </a:lnTo>
                <a:lnTo>
                  <a:pt x="4237035" y="6858000"/>
                </a:lnTo>
                <a:lnTo>
                  <a:pt x="4086222" y="6858000"/>
                </a:lnTo>
                <a:lnTo>
                  <a:pt x="254000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11" name="Freeform 6"/>
          <p:cNvSpPr>
            <a:spLocks/>
          </p:cNvSpPr>
          <p:nvPr/>
        </p:nvSpPr>
        <p:spPr bwMode="auto">
          <a:xfrm>
            <a:off x="6256868" y="0"/>
            <a:ext cx="1672169" cy="6858000"/>
          </a:xfrm>
          <a:custGeom>
            <a:avLst/>
            <a:gdLst/>
            <a:ahLst/>
            <a:cxnLst/>
            <a:rect l="l" t="t" r="r" b="b"/>
            <a:pathLst>
              <a:path w="1254127" h="6858000">
                <a:moveTo>
                  <a:pt x="0" y="0"/>
                </a:moveTo>
                <a:lnTo>
                  <a:pt x="365127" y="0"/>
                </a:lnTo>
                <a:lnTo>
                  <a:pt x="1254127" y="4337050"/>
                </a:lnTo>
                <a:lnTo>
                  <a:pt x="619127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z="1800"/>
          </a:p>
        </p:txBody>
      </p:sp>
      <p:sp>
        <p:nvSpPr>
          <p:cNvPr id="12" name="Freeform 7"/>
          <p:cNvSpPr>
            <a:spLocks/>
          </p:cNvSpPr>
          <p:nvPr/>
        </p:nvSpPr>
        <p:spPr bwMode="auto">
          <a:xfrm>
            <a:off x="6062136" y="0"/>
            <a:ext cx="1528232" cy="6858000"/>
          </a:xfrm>
          <a:custGeom>
            <a:avLst/>
            <a:gdLst/>
            <a:ahLst/>
            <a:cxnLst/>
            <a:rect l="l" t="t" r="r" b="b"/>
            <a:pathLst>
              <a:path w="1146174" h="6858000">
                <a:moveTo>
                  <a:pt x="0" y="0"/>
                </a:moveTo>
                <a:lnTo>
                  <a:pt x="253999" y="0"/>
                </a:lnTo>
                <a:lnTo>
                  <a:pt x="1146174" y="4337050"/>
                </a:lnTo>
                <a:lnTo>
                  <a:pt x="511174" y="6858000"/>
                </a:lnTo>
                <a:lnTo>
                  <a:pt x="254000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innerShdw blurRad="177800" dist="50800" dir="10800000">
              <a:prstClr val="black">
                <a:alpha val="50000"/>
              </a:prstClr>
            </a:inn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401" y="1873584"/>
            <a:ext cx="5120640" cy="2560320"/>
          </a:xfrm>
        </p:spPr>
        <p:txBody>
          <a:bodyPr anchor="b">
            <a:normAutofit/>
          </a:bodyPr>
          <a:lstStyle>
            <a:lvl1pPr algn="l"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Picture Placeholder 14" descr="An empty placeholder to add an image. Click on the placeholder and select the image that you wish to add"/>
          <p:cNvSpPr>
            <a:spLocks noGrp="1"/>
          </p:cNvSpPr>
          <p:nvPr>
            <p:ph type="pic" sz="quarter" idx="10"/>
          </p:nvPr>
        </p:nvSpPr>
        <p:spPr>
          <a:xfrm>
            <a:off x="6743703" y="0"/>
            <a:ext cx="5448297" cy="6858000"/>
          </a:xfrm>
          <a:custGeom>
            <a:avLst/>
            <a:gdLst>
              <a:gd name="connsiteX0" fmla="*/ 0 w 5448297"/>
              <a:gd name="connsiteY0" fmla="*/ 0 h 6858000"/>
              <a:gd name="connsiteX1" fmla="*/ 5448297 w 5448297"/>
              <a:gd name="connsiteY1" fmla="*/ 0 h 6858000"/>
              <a:gd name="connsiteX2" fmla="*/ 5448297 w 5448297"/>
              <a:gd name="connsiteY2" fmla="*/ 6858000 h 6858000"/>
              <a:gd name="connsiteX3" fmla="*/ 338667 w 5448297"/>
              <a:gd name="connsiteY3" fmla="*/ 6858000 h 6858000"/>
              <a:gd name="connsiteX4" fmla="*/ 1185333 w 5448297"/>
              <a:gd name="connsiteY4" fmla="*/ 43370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8297" h="6858000">
                <a:moveTo>
                  <a:pt x="0" y="0"/>
                </a:moveTo>
                <a:lnTo>
                  <a:pt x="5448297" y="0"/>
                </a:lnTo>
                <a:lnTo>
                  <a:pt x="5448297" y="6858000"/>
                </a:lnTo>
                <a:lnTo>
                  <a:pt x="338667" y="6858000"/>
                </a:lnTo>
                <a:lnTo>
                  <a:pt x="1185333" y="4337050"/>
                </a:lnTo>
                <a:close/>
              </a:path>
            </a:pathLst>
          </a:custGeom>
          <a:noFill/>
          <a:ln>
            <a:noFill/>
          </a:ln>
        </p:spPr>
        <p:txBody>
          <a:bodyPr wrap="square" tIns="365760">
            <a:no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1" y="4572000"/>
            <a:ext cx="5120640" cy="1600200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891E6A5-9727-40A3-86C9-0A80615780A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90500" y="298322"/>
            <a:ext cx="2895600" cy="8436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6450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white">
          <a:xfrm>
            <a:off x="9622368" y="0"/>
            <a:ext cx="2569632" cy="6858000"/>
          </a:xfrm>
          <a:custGeom>
            <a:avLst/>
            <a:gdLst/>
            <a:ahLst/>
            <a:cxnLst/>
            <a:rect l="l" t="t" r="r" b="b"/>
            <a:pathLst>
              <a:path w="1927224" h="6858000">
                <a:moveTo>
                  <a:pt x="0" y="0"/>
                </a:moveTo>
                <a:lnTo>
                  <a:pt x="1927224" y="0"/>
                </a:lnTo>
                <a:lnTo>
                  <a:pt x="1927224" y="6858000"/>
                </a:lnTo>
                <a:lnTo>
                  <a:pt x="254000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8" name="Freeform 6"/>
          <p:cNvSpPr>
            <a:spLocks/>
          </p:cNvSpPr>
          <p:nvPr/>
        </p:nvSpPr>
        <p:spPr bwMode="auto">
          <a:xfrm>
            <a:off x="9237132" y="0"/>
            <a:ext cx="1672169" cy="6858000"/>
          </a:xfrm>
          <a:custGeom>
            <a:avLst/>
            <a:gdLst/>
            <a:ahLst/>
            <a:cxnLst/>
            <a:rect l="l" t="t" r="r" b="b"/>
            <a:pathLst>
              <a:path w="1254127" h="6858000">
                <a:moveTo>
                  <a:pt x="0" y="0"/>
                </a:moveTo>
                <a:lnTo>
                  <a:pt x="365127" y="0"/>
                </a:lnTo>
                <a:lnTo>
                  <a:pt x="1254127" y="4337050"/>
                </a:lnTo>
                <a:lnTo>
                  <a:pt x="619127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outerShdw blurRad="101600" dist="50800" algn="l" rotWithShape="0">
              <a:prstClr val="black">
                <a:alpha val="25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z="1800"/>
          </a:p>
        </p:txBody>
      </p:sp>
      <p:sp>
        <p:nvSpPr>
          <p:cNvPr id="9" name="Freeform 7"/>
          <p:cNvSpPr>
            <a:spLocks/>
          </p:cNvSpPr>
          <p:nvPr/>
        </p:nvSpPr>
        <p:spPr bwMode="auto">
          <a:xfrm>
            <a:off x="9173633" y="0"/>
            <a:ext cx="1460499" cy="6858000"/>
          </a:xfrm>
          <a:custGeom>
            <a:avLst/>
            <a:gdLst/>
            <a:ahLst/>
            <a:cxnLst/>
            <a:rect l="l" t="t" r="r" b="b"/>
            <a:pathLst>
              <a:path w="1095374" h="6858000">
                <a:moveTo>
                  <a:pt x="0" y="0"/>
                </a:moveTo>
                <a:lnTo>
                  <a:pt x="203199" y="0"/>
                </a:lnTo>
                <a:lnTo>
                  <a:pt x="1095374" y="4337050"/>
                </a:lnTo>
                <a:lnTo>
                  <a:pt x="460374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outerShdw blurRad="101600" dist="50800" algn="l" rotWithShape="0">
              <a:prstClr val="black">
                <a:alpha val="25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z="1800"/>
          </a:p>
        </p:txBody>
      </p:sp>
      <p:sp>
        <p:nvSpPr>
          <p:cNvPr id="10" name="Freeform 7"/>
          <p:cNvSpPr>
            <a:spLocks/>
          </p:cNvSpPr>
          <p:nvPr/>
        </p:nvSpPr>
        <p:spPr bwMode="auto">
          <a:xfrm>
            <a:off x="9173633" y="0"/>
            <a:ext cx="1460499" cy="6858000"/>
          </a:xfrm>
          <a:custGeom>
            <a:avLst/>
            <a:gdLst/>
            <a:ahLst/>
            <a:cxnLst/>
            <a:rect l="l" t="t" r="r" b="b"/>
            <a:pathLst>
              <a:path w="1095374" h="6858000">
                <a:moveTo>
                  <a:pt x="0" y="0"/>
                </a:moveTo>
                <a:lnTo>
                  <a:pt x="203199" y="0"/>
                </a:lnTo>
                <a:lnTo>
                  <a:pt x="1095374" y="4337050"/>
                </a:lnTo>
                <a:lnTo>
                  <a:pt x="460374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398" y="2914650"/>
            <a:ext cx="8046720" cy="1557338"/>
          </a:xfrm>
        </p:spPr>
        <p:txBody>
          <a:bodyPr anchor="b">
            <a:normAutofit/>
          </a:bodyPr>
          <a:lstStyle>
            <a:lvl1pPr>
              <a:defRPr sz="32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398" y="4589463"/>
            <a:ext cx="8046718" cy="1011237"/>
          </a:xfrm>
        </p:spPr>
        <p:txBody>
          <a:bodyPr/>
          <a:lstStyle>
            <a:lvl1pPr marL="0" indent="0">
              <a:spcBef>
                <a:spcPts val="1200"/>
              </a:spcBef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26BBDE29-BD93-4D80-A8B1-55513FEA32A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90500" y="177800"/>
            <a:ext cx="2895600" cy="10847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85566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24600" y="1638299"/>
            <a:ext cx="4572000" cy="43434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Aerospace Edge LLC - Avionics Aftermarket Financial Model Structure (CONFIDENTIAL)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31 August 2024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50118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255134"/>
            <a:ext cx="9601200" cy="103685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1676400"/>
            <a:ext cx="4572000" cy="850392"/>
          </a:xfrm>
        </p:spPr>
        <p:txBody>
          <a:bodyPr anchor="ctr">
            <a:normAutofit/>
          </a:bodyPr>
          <a:lstStyle>
            <a:lvl1pPr marL="0" indent="0">
              <a:buNone/>
              <a:defRPr sz="26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95400" y="2552700"/>
            <a:ext cx="4572000" cy="34671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24600" y="1676400"/>
            <a:ext cx="4572000" cy="847725"/>
          </a:xfrm>
        </p:spPr>
        <p:txBody>
          <a:bodyPr anchor="ctr">
            <a:normAutofit/>
          </a:bodyPr>
          <a:lstStyle>
            <a:lvl1pPr marL="0" indent="0">
              <a:buNone/>
              <a:defRPr sz="26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24600" y="2552700"/>
            <a:ext cx="4572000" cy="34671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Aerospace Edge LLC - Avionics Aftermarket Financial Model Structure (CONFIDENTIAL)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31 August 2024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73807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Aerospace Edge LLC - Avionics Aftermarket Financial Model Structure (CONFIDENTIAL)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31 August 2024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8964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Aerospace Edge LLC - Avionics Aftermarket Financial Model Structure (CONFIDENTIAL)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31 August 2024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113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28209" y="1676400"/>
            <a:ext cx="6126480" cy="4343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95400" y="1676400"/>
            <a:ext cx="3017520" cy="4343400"/>
          </a:xfrm>
        </p:spPr>
        <p:txBody>
          <a:bodyPr anchor="ctr">
            <a:normAutofit/>
          </a:bodyPr>
          <a:lstStyle>
            <a:lvl1pPr marL="0" indent="0">
              <a:spcBef>
                <a:spcPts val="1200"/>
              </a:spcBef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Aerospace Edge LLC - Avionics Aftermarket Financial Model Structure (CONFIDENTIAL)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31 August 2024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51880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 bwMode="white">
          <a:xfrm>
            <a:off x="0" y="0"/>
            <a:ext cx="12192000" cy="1371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1371600"/>
            <a:ext cx="12192000" cy="8218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1443006"/>
            <a:ext cx="12192000" cy="8218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95400" y="255134"/>
            <a:ext cx="9601200" cy="103685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1625600"/>
            <a:ext cx="960120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95399" y="6374999"/>
            <a:ext cx="624320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/>
              <a:t>Aerospace Edge LLC - Avionics Aftermarket Financial Model Structure (CONFIDENTIAL)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02549" y="6374999"/>
            <a:ext cx="1480705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/>
              <a:t>31 August 2024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72600" y="6374999"/>
            <a:ext cx="104255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A7F8E3F6-DE14-48B2-B2BC-6FABA9630FB8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EA25FDA4-C9BF-446A-BE2A-459859D07D17}"/>
              </a:ext>
            </a:extLst>
          </p:cNvPr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554691" y="6314906"/>
            <a:ext cx="1535710" cy="4474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65538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  <p:sldLayoutId id="2147483687" r:id="rId13"/>
    <p:sldLayoutId id="2147483688" r:id="rId14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bg1"/>
          </a:solidFill>
          <a:latin typeface="Calibri" panose="020F0502020204030204" pitchFamily="34" charset="0"/>
          <a:ea typeface="+mj-ea"/>
          <a:cs typeface="Calibri" panose="020F0502020204030204" pitchFamily="34" charset="0"/>
        </a:defRPr>
      </a:lvl1pPr>
    </p:titleStyle>
    <p:bodyStyle>
      <a:lvl1pPr marL="274320" indent="-274320" algn="l" defTabSz="91440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1pPr>
      <a:lvl2pPr marL="54864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2pPr>
      <a:lvl3pPr marL="822960" indent="-22860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3pPr>
      <a:lvl4pPr marL="1097280" indent="-22860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4pPr>
      <a:lvl5pPr marL="1325880" indent="-22860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5pPr>
      <a:lvl6pPr marL="1554480" indent="-22860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783080" indent="-22860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22860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40280" indent="-22860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7" pos="38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l.carlson@AerospaceEdge.com" TargetMode="External"/><Relationship Id="rId2" Type="http://schemas.openxmlformats.org/officeDocument/2006/relationships/hyperlink" Target="mailto:f.colliver@AerospaceEdge.com" TargetMode="Externa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8.png"/><Relationship Id="rId5" Type="http://schemas.openxmlformats.org/officeDocument/2006/relationships/hyperlink" Target="https://aerospaceedge.com/" TargetMode="External"/><Relationship Id="rId4" Type="http://schemas.openxmlformats.org/officeDocument/2006/relationships/hyperlink" Target="mailto:webinfo@AerospaceEdge.co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5276" y="1873584"/>
            <a:ext cx="6617588" cy="1833712"/>
          </a:xfrm>
        </p:spPr>
        <p:txBody>
          <a:bodyPr>
            <a:normAutofit/>
          </a:bodyPr>
          <a:lstStyle/>
          <a:p>
            <a:r>
              <a:rPr lang="en-US" sz="3200" dirty="0"/>
              <a:t>Avionics Aftermarket Financial Model Structure for Avionics 2024 Report</a:t>
            </a:r>
          </a:p>
        </p:txBody>
      </p:sp>
      <p:pic>
        <p:nvPicPr>
          <p:cNvPr id="5" name="Picture Placeholder 4" descr="City street with motion blur"/>
          <p:cNvPicPr>
            <a:picLocks noGrp="1" noChangeAspect="1"/>
          </p:cNvPicPr>
          <p:nvPr>
            <p:ph type="pic" sz="quarter" idx="10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" b="14"/>
          <a:stretch>
            <a:fillRect/>
          </a:stretch>
        </p:blipFill>
        <p:spPr/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i="1" dirty="0">
                <a:ea typeface="+mj-ea"/>
              </a:rPr>
              <a:t>31 August 2024</a:t>
            </a:r>
          </a:p>
        </p:txBody>
      </p:sp>
    </p:spTree>
    <p:extLst>
      <p:ext uri="{BB962C8B-B14F-4D97-AF65-F5344CB8AC3E}">
        <p14:creationId xmlns:p14="http://schemas.microsoft.com/office/powerpoint/2010/main" val="1380595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0AB4DC42-335A-E0E0-FA4F-3F3A8D3E827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0686" y="2765916"/>
            <a:ext cx="9831172" cy="2057687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B1859EF1-035B-74F0-F73A-041848E91E77}"/>
              </a:ext>
            </a:extLst>
          </p:cNvPr>
          <p:cNvSpPr txBox="1"/>
          <p:nvPr/>
        </p:nvSpPr>
        <p:spPr>
          <a:xfrm>
            <a:off x="6259097" y="1627310"/>
            <a:ext cx="5788877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This is now INITIAL (one-time buy), not annual spares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5ED8024F-F630-8B4B-6068-FF7E99F8B3D3}"/>
              </a:ext>
            </a:extLst>
          </p:cNvPr>
          <p:cNvCxnSpPr>
            <a:cxnSpLocks/>
            <a:stCxn id="6" idx="2"/>
          </p:cNvCxnSpPr>
          <p:nvPr/>
        </p:nvCxnSpPr>
        <p:spPr>
          <a:xfrm>
            <a:off x="9153536" y="1996642"/>
            <a:ext cx="462737" cy="86777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E8378BB0-BF61-D15F-A7BB-CD75A0AC82A1}"/>
              </a:ext>
            </a:extLst>
          </p:cNvPr>
          <p:cNvSpPr txBox="1"/>
          <p:nvPr/>
        </p:nvSpPr>
        <p:spPr>
          <a:xfrm>
            <a:off x="7566409" y="5610558"/>
            <a:ext cx="3863591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/>
            </a:lvl1pPr>
          </a:lstStyle>
          <a:p>
            <a:r>
              <a:rPr lang="en-US" dirty="0"/>
              <a:t>Price for each spare/exchange unit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995C8DF-615B-09B9-7651-EC1DD226D922}"/>
              </a:ext>
            </a:extLst>
          </p:cNvPr>
          <p:cNvSpPr txBox="1"/>
          <p:nvPr/>
        </p:nvSpPr>
        <p:spPr>
          <a:xfrm>
            <a:off x="5984488" y="5107924"/>
            <a:ext cx="3399455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</a:lstStyle>
          <a:p>
            <a:pPr algn="ctr"/>
            <a:r>
              <a:rPr lang="en-US" dirty="0"/>
              <a:t>Flat rate repair / per repair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2664A67B-1D78-DAB3-0C19-E236FEFD1BFA}"/>
              </a:ext>
            </a:extLst>
          </p:cNvPr>
          <p:cNvCxnSpPr>
            <a:cxnSpLocks/>
            <a:stCxn id="11" idx="0"/>
          </p:cNvCxnSpPr>
          <p:nvPr/>
        </p:nvCxnSpPr>
        <p:spPr>
          <a:xfrm flipV="1">
            <a:off x="7684216" y="4702629"/>
            <a:ext cx="2435755" cy="40529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80D996EB-4987-0B3A-3CAE-1F8331AC526F}"/>
              </a:ext>
            </a:extLst>
          </p:cNvPr>
          <p:cNvCxnSpPr>
            <a:cxnSpLocks/>
            <a:stCxn id="10" idx="0"/>
          </p:cNvCxnSpPr>
          <p:nvPr/>
        </p:nvCxnSpPr>
        <p:spPr>
          <a:xfrm flipV="1">
            <a:off x="9498205" y="4652618"/>
            <a:ext cx="1243532" cy="95794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7C81B1A8-051D-7211-35E1-5944183683C2}"/>
              </a:ext>
            </a:extLst>
          </p:cNvPr>
          <p:cNvSpPr txBox="1"/>
          <p:nvPr/>
        </p:nvSpPr>
        <p:spPr>
          <a:xfrm>
            <a:off x="2748344" y="2112263"/>
            <a:ext cx="6005770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This is the annual repair rate per component per aircraft</a:t>
            </a:r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7CEB7E01-5ADC-73D3-F4BE-F0B1237C57DE}"/>
              </a:ext>
            </a:extLst>
          </p:cNvPr>
          <p:cNvCxnSpPr>
            <a:cxnSpLocks/>
            <a:stCxn id="18" idx="2"/>
          </p:cNvCxnSpPr>
          <p:nvPr/>
        </p:nvCxnSpPr>
        <p:spPr>
          <a:xfrm>
            <a:off x="5751229" y="2481595"/>
            <a:ext cx="3419563" cy="48432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itle 22">
            <a:extLst>
              <a:ext uri="{FF2B5EF4-FFF2-40B4-BE49-F238E27FC236}">
                <a16:creationId xmlns:a16="http://schemas.microsoft.com/office/drawing/2014/main" id="{4FD12877-7089-03BA-A725-55A932284B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5400" y="255134"/>
            <a:ext cx="10591800" cy="1036850"/>
          </a:xfrm>
        </p:spPr>
        <p:txBody>
          <a:bodyPr>
            <a:normAutofit/>
          </a:bodyPr>
          <a:lstStyle/>
          <a:p>
            <a:r>
              <a:rPr lang="en-US" dirty="0"/>
              <a:t>Aftermarket Financial Model Modified to Implement Operational View of Repairs and Spares/Exchanges Processes</a:t>
            </a:r>
            <a:endParaRPr lang="en-GB" dirty="0"/>
          </a:p>
        </p:txBody>
      </p:sp>
      <p:sp>
        <p:nvSpPr>
          <p:cNvPr id="21" name="Footer Placeholder 20">
            <a:extLst>
              <a:ext uri="{FF2B5EF4-FFF2-40B4-BE49-F238E27FC236}">
                <a16:creationId xmlns:a16="http://schemas.microsoft.com/office/drawing/2014/main" id="{1BB84392-28DC-73A2-7668-F50E91226C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Aerospace Edge LLC - Avionics Aftermarket Financial Model Structure (CONFIDENTIAL)</a:t>
            </a:r>
            <a:endParaRPr lang="en-US" dirty="0"/>
          </a:p>
        </p:txBody>
      </p:sp>
      <p:sp>
        <p:nvSpPr>
          <p:cNvPr id="19" name="Date Placeholder 18">
            <a:extLst>
              <a:ext uri="{FF2B5EF4-FFF2-40B4-BE49-F238E27FC236}">
                <a16:creationId xmlns:a16="http://schemas.microsoft.com/office/drawing/2014/main" id="{B208ECFC-ED80-BB27-AF9C-FAABA0C383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31 August 2024</a:t>
            </a:r>
          </a:p>
        </p:txBody>
      </p:sp>
      <p:sp>
        <p:nvSpPr>
          <p:cNvPr id="22" name="Slide Number Placeholder 21">
            <a:extLst>
              <a:ext uri="{FF2B5EF4-FFF2-40B4-BE49-F238E27FC236}">
                <a16:creationId xmlns:a16="http://schemas.microsoft.com/office/drawing/2014/main" id="{5ACDC3F4-E2C3-E6BA-4DF9-0C7D740A16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3739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13321DBE-4E0F-7E47-9065-02151453056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4715" y="1626460"/>
            <a:ext cx="9888330" cy="1695687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4FCA1648-B8CE-71A9-ACFC-057891C45843}"/>
              </a:ext>
            </a:extLst>
          </p:cNvPr>
          <p:cNvSpPr txBox="1"/>
          <p:nvPr/>
        </p:nvSpPr>
        <p:spPr>
          <a:xfrm>
            <a:off x="318698" y="3444254"/>
            <a:ext cx="9146849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algn="ctr"/>
          </a:lstStyle>
          <a:p>
            <a:r>
              <a:rPr lang="en-US" dirty="0"/>
              <a:t>Columns to the right show these years and the rate at which units will be purchased.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2038135-2EAD-75FD-E007-FAB23B8A252A}"/>
              </a:ext>
            </a:extLst>
          </p:cNvPr>
          <p:cNvSpPr txBox="1"/>
          <p:nvPr/>
        </p:nvSpPr>
        <p:spPr>
          <a:xfrm>
            <a:off x="8460408" y="4016523"/>
            <a:ext cx="3626314" cy="64633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/>
            </a:lvl1pPr>
          </a:lstStyle>
          <a:p>
            <a:r>
              <a:rPr lang="en-US" dirty="0"/>
              <a:t>Number purchased in addition to</a:t>
            </a:r>
          </a:p>
          <a:p>
            <a:r>
              <a:rPr lang="en-US" dirty="0"/>
              <a:t>Check Interval purchases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A61CA62-72D6-1974-A59C-F8AE0115A06E}"/>
              </a:ext>
            </a:extLst>
          </p:cNvPr>
          <p:cNvSpPr txBox="1"/>
          <p:nvPr/>
        </p:nvSpPr>
        <p:spPr>
          <a:xfrm>
            <a:off x="6112109" y="4259345"/>
            <a:ext cx="1685078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/>
            </a:lvl1pPr>
          </a:lstStyle>
          <a:p>
            <a:r>
              <a:rPr lang="en-US" dirty="0"/>
              <a:t>Purchase Price</a:t>
            </a:r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49359668-53FB-B094-AD82-D7B1DBB6E47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5285" y="4968012"/>
            <a:ext cx="11273647" cy="1107612"/>
          </a:xfrm>
          <a:prstGeom prst="rect">
            <a:avLst/>
          </a:prstGeom>
        </p:spPr>
      </p:pic>
      <p:sp>
        <p:nvSpPr>
          <p:cNvPr id="10" name="Title 9">
            <a:extLst>
              <a:ext uri="{FF2B5EF4-FFF2-40B4-BE49-F238E27FC236}">
                <a16:creationId xmlns:a16="http://schemas.microsoft.com/office/drawing/2014/main" id="{3D1680E4-6114-565D-4AF7-783F17318D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5399" y="255134"/>
            <a:ext cx="10340591" cy="103685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Technology and/or regulatory updates occur on a calendar milestone schedule rather than on an obsolescence schedule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CC39DB-1DFF-21C3-1141-0A4CDFF221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Aerospace Edge LLC - Avionics Aftermarket Financial Model Structure (CONFIDENTIAL)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BE33CFC-C82E-FE0B-A9A7-47F3B76D49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31 August 2024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94C1B7-5640-3B97-885E-29361C0B6A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en-US" smtClean="0"/>
              <a:t>3</a:t>
            </a:fld>
            <a:endParaRPr lang="en-US"/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3CC7243E-34CB-284C-34BA-3698FDCB3136}"/>
              </a:ext>
            </a:extLst>
          </p:cNvPr>
          <p:cNvCxnSpPr>
            <a:cxnSpLocks/>
            <a:stCxn id="9" idx="2"/>
          </p:cNvCxnSpPr>
          <p:nvPr/>
        </p:nvCxnSpPr>
        <p:spPr>
          <a:xfrm flipH="1">
            <a:off x="6954647" y="4628677"/>
            <a:ext cx="1" cy="52380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A55062C9-D9F6-450E-8A65-8BDF605241C5}"/>
              </a:ext>
            </a:extLst>
          </p:cNvPr>
          <p:cNvCxnSpPr>
            <a:cxnSpLocks/>
            <a:stCxn id="8" idx="2"/>
          </p:cNvCxnSpPr>
          <p:nvPr/>
        </p:nvCxnSpPr>
        <p:spPr>
          <a:xfrm flipH="1">
            <a:off x="9465547" y="4662854"/>
            <a:ext cx="808018" cy="74640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5A010914-C100-1F2B-C7C7-5E752C17C9A2}"/>
              </a:ext>
            </a:extLst>
          </p:cNvPr>
          <p:cNvCxnSpPr>
            <a:cxnSpLocks/>
            <a:stCxn id="8" idx="2"/>
          </p:cNvCxnSpPr>
          <p:nvPr/>
        </p:nvCxnSpPr>
        <p:spPr>
          <a:xfrm flipH="1">
            <a:off x="8360229" y="4662854"/>
            <a:ext cx="1913336" cy="74640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960823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34DFB3A5-BCA8-EB02-FC7E-DD599457787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5205" y="2584935"/>
            <a:ext cx="11137392" cy="1464458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B7E8239A-7CB9-9AB3-7314-F149CD0CA345}"/>
              </a:ext>
            </a:extLst>
          </p:cNvPr>
          <p:cNvSpPr txBox="1"/>
          <p:nvPr/>
        </p:nvSpPr>
        <p:spPr>
          <a:xfrm>
            <a:off x="686705" y="1703694"/>
            <a:ext cx="9331502" cy="64633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/>
            </a:lvl1pPr>
          </a:lstStyle>
          <a:p>
            <a:r>
              <a:rPr lang="en-US" dirty="0"/>
              <a:t>Half are renewed at the unit’s half-life and the other half are renewed at the end of the product’s life cycle. This allows for repairs to be made with current (non-obsolete) units.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AB3BA05-0821-AA93-A73D-B088354F20A6}"/>
              </a:ext>
            </a:extLst>
          </p:cNvPr>
          <p:cNvSpPr txBox="1"/>
          <p:nvPr/>
        </p:nvSpPr>
        <p:spPr>
          <a:xfrm>
            <a:off x="3566641" y="4213966"/>
            <a:ext cx="8271816" cy="92333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/>
            </a:lvl1pPr>
          </a:lstStyle>
          <a:p>
            <a:r>
              <a:rPr lang="en-US" dirty="0"/>
              <a:t>This is different from engine and structural spaces that have a TBO of life-limit.</a:t>
            </a:r>
          </a:p>
          <a:p>
            <a:r>
              <a:rPr lang="en-US" dirty="0"/>
              <a:t>Avionics aren’t replaced until they fail and are no longer repairable, or</a:t>
            </a:r>
          </a:p>
          <a:p>
            <a:r>
              <a:rPr lang="en-US" dirty="0"/>
              <a:t>technology of mandates require their replacement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E893D92-1676-BA01-C952-51EE6B7721AA}"/>
              </a:ext>
            </a:extLst>
          </p:cNvPr>
          <p:cNvSpPr txBox="1"/>
          <p:nvPr/>
        </p:nvSpPr>
        <p:spPr>
          <a:xfrm>
            <a:off x="3913402" y="5154306"/>
            <a:ext cx="757829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Example: a comm radio can be repaired until parts are no longer available. But,</a:t>
            </a:r>
          </a:p>
          <a:p>
            <a:r>
              <a:rPr lang="en-US" i="1" dirty="0"/>
              <a:t>In 20xx worldwide mandates required different frequency capabilities that</a:t>
            </a:r>
          </a:p>
          <a:p>
            <a:r>
              <a:rPr lang="en-US" i="1" dirty="0"/>
              <a:t>necessitated a complete replacement of all radios.</a:t>
            </a:r>
          </a:p>
        </p:txBody>
      </p:sp>
      <p:sp>
        <p:nvSpPr>
          <p:cNvPr id="9" name="Title 8">
            <a:extLst>
              <a:ext uri="{FF2B5EF4-FFF2-40B4-BE49-F238E27FC236}">
                <a16:creationId xmlns:a16="http://schemas.microsoft.com/office/drawing/2014/main" id="{25D3C72F-4F81-C6A7-BD14-0A4E786374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5398" y="255134"/>
            <a:ext cx="10896601" cy="1036850"/>
          </a:xfrm>
        </p:spPr>
        <p:txBody>
          <a:bodyPr>
            <a:normAutofit/>
          </a:bodyPr>
          <a:lstStyle/>
          <a:p>
            <a:r>
              <a:rPr lang="en-US" dirty="0"/>
              <a:t>Units purchased at checkpoints are for replacement of exchange units (those spares purchased initially) with non-obsolete units</a:t>
            </a:r>
            <a:endParaRPr lang="en-GB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1FA83607-8FB3-4DB4-CB79-407BAE11B3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Aerospace Edge LLC - Avionics Aftermarket Financial Model Structure (CONFIDENTIAL)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02AB786-57A0-9234-F935-C72280DF5E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31 August 2024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23250FD2-8CCF-1265-91AA-2647267D8C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7945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CEF85BDD-674E-4688-CFE5-6BF447192D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Contact Information</a:t>
            </a:r>
            <a:endParaRPr lang="en-GB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16B9F4C2-7B23-25BC-2E60-D313D1024BC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295400" y="1625600"/>
            <a:ext cx="4572000" cy="4343400"/>
          </a:xfrm>
        </p:spPr>
        <p:txBody>
          <a:bodyPr>
            <a:normAutofit/>
          </a:bodyPr>
          <a:lstStyle/>
          <a:p>
            <a:pPr marL="0" marR="0" indent="0" algn="l">
              <a:lnSpc>
                <a:spcPct val="110000"/>
              </a:lnSpc>
              <a:spcBef>
                <a:spcPts val="0"/>
              </a:spcBef>
              <a:spcAft>
                <a:spcPts val="100"/>
              </a:spcAft>
              <a:buNone/>
            </a:pPr>
            <a:r>
              <a:rPr lang="en-GB" sz="1600" b="1" kern="140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Forrest Colliver</a:t>
            </a:r>
            <a:endParaRPr lang="en-GB" sz="1600" b="1" kern="1400" dirty="0">
              <a:ln>
                <a:noFill/>
              </a:ln>
              <a:solidFill>
                <a:srgbClr val="000000"/>
              </a:solidFill>
              <a:effectLst/>
              <a:latin typeface="Tahoma" panose="020B0604030504040204" pitchFamily="34" charset="0"/>
            </a:endParaRPr>
          </a:p>
          <a:p>
            <a:pPr marL="0" marR="0" indent="0" algn="l">
              <a:lnSpc>
                <a:spcPct val="110000"/>
              </a:lnSpc>
              <a:spcBef>
                <a:spcPts val="0"/>
              </a:spcBef>
              <a:spcAft>
                <a:spcPts val="100"/>
              </a:spcAft>
              <a:buNone/>
            </a:pPr>
            <a:r>
              <a:rPr lang="en-GB" sz="1400" kern="140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Co-Founder &amp; Managing Member</a:t>
            </a:r>
            <a:endParaRPr lang="en-GB" sz="1400" kern="1400" dirty="0">
              <a:ln>
                <a:noFill/>
              </a:ln>
              <a:solidFill>
                <a:srgbClr val="000000"/>
              </a:solidFill>
              <a:effectLst/>
              <a:latin typeface="Tahoma" panose="020B0604030504040204" pitchFamily="34" charset="0"/>
            </a:endParaRPr>
          </a:p>
          <a:p>
            <a:pPr marL="274320" lvl="1" indent="0">
              <a:lnSpc>
                <a:spcPct val="110000"/>
              </a:lnSpc>
              <a:spcBef>
                <a:spcPts val="0"/>
              </a:spcBef>
              <a:spcAft>
                <a:spcPts val="100"/>
              </a:spcAft>
              <a:buNone/>
            </a:pPr>
            <a:r>
              <a:rPr lang="en-GB" sz="1200" i="1" kern="140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3 allées François Verdier</a:t>
            </a:r>
            <a:endParaRPr lang="en-GB" sz="1200" i="1" kern="1400" dirty="0">
              <a:ln>
                <a:noFill/>
              </a:ln>
              <a:solidFill>
                <a:srgbClr val="000000"/>
              </a:solidFill>
              <a:effectLst/>
              <a:latin typeface="Tahoma" panose="020B0604030504040204" pitchFamily="34" charset="0"/>
            </a:endParaRPr>
          </a:p>
          <a:p>
            <a:pPr marL="274320" lvl="1" indent="0">
              <a:lnSpc>
                <a:spcPct val="110000"/>
              </a:lnSpc>
              <a:spcBef>
                <a:spcPts val="0"/>
              </a:spcBef>
              <a:spcAft>
                <a:spcPts val="100"/>
              </a:spcAft>
              <a:buNone/>
            </a:pPr>
            <a:r>
              <a:rPr lang="en-GB" sz="1200" i="1" kern="140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31000 Toulouse FRANCE</a:t>
            </a:r>
            <a:endParaRPr lang="en-GB" sz="1200" i="1" kern="1400" dirty="0">
              <a:ln>
                <a:noFill/>
              </a:ln>
              <a:solidFill>
                <a:srgbClr val="000000"/>
              </a:solidFill>
              <a:effectLst/>
              <a:latin typeface="Tahoma" panose="020B0604030504040204" pitchFamily="34" charset="0"/>
            </a:endParaRPr>
          </a:p>
          <a:p>
            <a:pPr marL="274320" lvl="1" indent="0">
              <a:lnSpc>
                <a:spcPct val="110000"/>
              </a:lnSpc>
              <a:spcBef>
                <a:spcPts val="0"/>
              </a:spcBef>
              <a:spcAft>
                <a:spcPts val="100"/>
              </a:spcAft>
              <a:buNone/>
            </a:pPr>
            <a:r>
              <a:rPr lang="en-GB" sz="1200" i="1" kern="140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+33 7.86.46.04.98 </a:t>
            </a:r>
            <a:endParaRPr lang="en-GB" sz="1200" i="1" kern="1400" dirty="0">
              <a:ln>
                <a:noFill/>
              </a:ln>
              <a:solidFill>
                <a:srgbClr val="000000"/>
              </a:solidFill>
              <a:effectLst/>
              <a:latin typeface="Tahoma" panose="020B0604030504040204" pitchFamily="34" charset="0"/>
            </a:endParaRPr>
          </a:p>
          <a:p>
            <a:pPr marL="274320" lvl="1" indent="0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en-GB" sz="1200" i="1" kern="140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hlinkClick r:id="rId2"/>
              </a:rPr>
              <a:t>f.colliver@AerospaceEdge.com</a:t>
            </a:r>
            <a:endParaRPr lang="en-GB" sz="1200" i="1" kern="1400" dirty="0">
              <a:ln>
                <a:noFill/>
              </a:ln>
              <a:solidFill>
                <a:srgbClr val="000000"/>
              </a:solidFill>
              <a:effectLst/>
              <a:latin typeface="Arial Narrow" panose="020B0606020202030204" pitchFamily="34" charset="0"/>
            </a:endParaRPr>
          </a:p>
          <a:p>
            <a:pPr marL="0" marR="0" indent="0" algn="l">
              <a:lnSpc>
                <a:spcPct val="110000"/>
              </a:lnSpc>
              <a:spcBef>
                <a:spcPts val="0"/>
              </a:spcBef>
              <a:spcAft>
                <a:spcPts val="100"/>
              </a:spcAft>
              <a:buNone/>
            </a:pPr>
            <a:r>
              <a:rPr lang="en-GB" sz="1600" b="1" kern="140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 </a:t>
            </a:r>
            <a:endParaRPr lang="en-GB" sz="1600" kern="1400" dirty="0">
              <a:ln>
                <a:noFill/>
              </a:ln>
              <a:solidFill>
                <a:srgbClr val="000000"/>
              </a:solidFill>
              <a:effectLst/>
              <a:latin typeface="Tahoma" panose="020B0604030504040204" pitchFamily="34" charset="0"/>
            </a:endParaRPr>
          </a:p>
          <a:p>
            <a:pPr marL="0" marR="0" indent="0" algn="l">
              <a:lnSpc>
                <a:spcPct val="110000"/>
              </a:lnSpc>
              <a:spcBef>
                <a:spcPts val="0"/>
              </a:spcBef>
              <a:spcAft>
                <a:spcPts val="100"/>
              </a:spcAft>
              <a:buNone/>
            </a:pPr>
            <a:r>
              <a:rPr lang="en-GB" sz="1600" b="1" kern="140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Lee Carlson</a:t>
            </a:r>
            <a:endParaRPr lang="en-GB" sz="1600" b="1" kern="1400" dirty="0">
              <a:ln>
                <a:noFill/>
              </a:ln>
              <a:solidFill>
                <a:srgbClr val="000000"/>
              </a:solidFill>
              <a:effectLst/>
              <a:latin typeface="Tahoma" panose="020B0604030504040204" pitchFamily="34" charset="0"/>
            </a:endParaRPr>
          </a:p>
          <a:p>
            <a:pPr marL="0" marR="0" indent="0" algn="l">
              <a:lnSpc>
                <a:spcPct val="110000"/>
              </a:lnSpc>
              <a:spcBef>
                <a:spcPts val="0"/>
              </a:spcBef>
              <a:spcAft>
                <a:spcPts val="100"/>
              </a:spcAft>
              <a:buNone/>
            </a:pPr>
            <a:r>
              <a:rPr lang="en-GB" sz="1400" kern="140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Co-Founder &amp; Managing Member</a:t>
            </a:r>
            <a:endParaRPr lang="en-GB" sz="1400" kern="1400" dirty="0">
              <a:ln>
                <a:noFill/>
              </a:ln>
              <a:solidFill>
                <a:srgbClr val="000000"/>
              </a:solidFill>
              <a:effectLst/>
              <a:latin typeface="Tahoma" panose="020B0604030504040204" pitchFamily="34" charset="0"/>
            </a:endParaRPr>
          </a:p>
          <a:p>
            <a:pPr marL="274320" marR="0" lvl="1" indent="0">
              <a:lnSpc>
                <a:spcPct val="110000"/>
              </a:lnSpc>
              <a:spcBef>
                <a:spcPts val="0"/>
              </a:spcBef>
              <a:spcAft>
                <a:spcPts val="100"/>
              </a:spcAft>
              <a:buNone/>
            </a:pPr>
            <a:r>
              <a:rPr lang="en-GB" sz="1200" i="1" kern="1400" dirty="0">
                <a:solidFill>
                  <a:srgbClr val="000000"/>
                </a:solidFill>
                <a:latin typeface="Arial Narrow" panose="020B0606020202030204" pitchFamily="34" charset="0"/>
              </a:rPr>
              <a:t>866 Washtenaw Drive, NE</a:t>
            </a:r>
          </a:p>
          <a:p>
            <a:pPr marL="274320" marR="0" lvl="1" indent="0">
              <a:lnSpc>
                <a:spcPct val="110000"/>
              </a:lnSpc>
              <a:spcBef>
                <a:spcPts val="0"/>
              </a:spcBef>
              <a:spcAft>
                <a:spcPts val="100"/>
              </a:spcAft>
              <a:buNone/>
            </a:pPr>
            <a:r>
              <a:rPr lang="en-GB" sz="1200" i="1" kern="1400" dirty="0">
                <a:solidFill>
                  <a:srgbClr val="000000"/>
                </a:solidFill>
                <a:latin typeface="Arial Narrow" panose="020B0606020202030204" pitchFamily="34" charset="0"/>
              </a:rPr>
              <a:t>Grand Rapids, Michigan 49505 USA</a:t>
            </a:r>
          </a:p>
          <a:p>
            <a:pPr marL="274320" marR="0" lvl="1" indent="0">
              <a:lnSpc>
                <a:spcPct val="110000"/>
              </a:lnSpc>
              <a:spcBef>
                <a:spcPts val="0"/>
              </a:spcBef>
              <a:spcAft>
                <a:spcPts val="100"/>
              </a:spcAft>
              <a:buNone/>
            </a:pPr>
            <a:r>
              <a:rPr lang="en-GB" sz="1200" i="1" kern="1400" dirty="0">
                <a:solidFill>
                  <a:srgbClr val="000000"/>
                </a:solidFill>
                <a:latin typeface="Arial Narrow" panose="020B0606020202030204" pitchFamily="34" charset="0"/>
              </a:rPr>
              <a:t>+1 (616) 558.7622</a:t>
            </a:r>
          </a:p>
          <a:p>
            <a:pPr marL="274320" lvl="1" indent="0">
              <a:lnSpc>
                <a:spcPct val="110000"/>
              </a:lnSpc>
              <a:spcBef>
                <a:spcPts val="0"/>
              </a:spcBef>
              <a:spcAft>
                <a:spcPts val="100"/>
              </a:spcAft>
              <a:buNone/>
            </a:pPr>
            <a:r>
              <a:rPr lang="en-GB" sz="1200" i="1" kern="1400" dirty="0">
                <a:solidFill>
                  <a:srgbClr val="000000"/>
                </a:solidFill>
                <a:latin typeface="Arial Narrow" panose="020B0606020202030204" pitchFamily="34" charset="0"/>
                <a:hlinkClick r:id="rId3"/>
              </a:rPr>
              <a:t>l.carlson@AerospaceEdge.com</a:t>
            </a:r>
            <a:endParaRPr lang="en-GB" sz="1200" i="1" kern="1400" dirty="0">
              <a:solidFill>
                <a:srgbClr val="000000"/>
              </a:solidFill>
              <a:latin typeface="Arial Narrow" panose="020B0606020202030204" pitchFamily="34" charset="0"/>
            </a:endParaRPr>
          </a:p>
          <a:p>
            <a:pPr marL="274320" lvl="1" indent="0">
              <a:lnSpc>
                <a:spcPct val="110000"/>
              </a:lnSpc>
              <a:spcBef>
                <a:spcPts val="0"/>
              </a:spcBef>
              <a:spcAft>
                <a:spcPts val="100"/>
              </a:spcAft>
              <a:buNone/>
            </a:pPr>
            <a:endParaRPr lang="en-GB" sz="1200" i="1" kern="1400" dirty="0">
              <a:solidFill>
                <a:srgbClr val="000000"/>
              </a:solidFill>
              <a:latin typeface="Arial Narrow" panose="020B0606020202030204" pitchFamily="34" charset="0"/>
            </a:endParaRPr>
          </a:p>
          <a:p>
            <a:pPr marL="0" marR="0" indent="0" algn="l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GB" sz="1600" kern="1400" dirty="0">
                <a:ln>
                  <a:noFill/>
                </a:ln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 </a:t>
            </a:r>
          </a:p>
          <a:p>
            <a:endParaRPr lang="en-GB" sz="2000" dirty="0"/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CA8FCB2D-0077-1267-0E3D-C9FFBA3D866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marR="0" indent="0" algn="l">
              <a:lnSpc>
                <a:spcPct val="110000"/>
              </a:lnSpc>
              <a:spcBef>
                <a:spcPts val="500"/>
              </a:spcBef>
              <a:spcAft>
                <a:spcPts val="100"/>
              </a:spcAft>
              <a:buNone/>
            </a:pPr>
            <a:r>
              <a:rPr lang="en-GB" sz="1600" b="1" kern="140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Aerospace Edge LLC</a:t>
            </a:r>
            <a:endParaRPr lang="en-GB" sz="1600" b="1" kern="1400" dirty="0">
              <a:ln>
                <a:noFill/>
              </a:ln>
              <a:solidFill>
                <a:srgbClr val="000000"/>
              </a:solidFill>
              <a:effectLst/>
              <a:latin typeface="Tahoma" panose="020B0604030504040204" pitchFamily="34" charset="0"/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100"/>
              </a:spcAft>
              <a:buNone/>
            </a:pPr>
            <a:r>
              <a:rPr lang="en-GB" sz="1600" kern="140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Registered Address:</a:t>
            </a:r>
            <a:endParaRPr lang="en-GB" sz="1600" kern="1400" dirty="0">
              <a:ln>
                <a:noFill/>
              </a:ln>
              <a:solidFill>
                <a:srgbClr val="000000"/>
              </a:solidFill>
              <a:effectLst/>
              <a:latin typeface="Tahoma" panose="020B0604030504040204" pitchFamily="34" charset="0"/>
            </a:endParaRPr>
          </a:p>
          <a:p>
            <a:pPr marL="274320" lvl="1" indent="0">
              <a:lnSpc>
                <a:spcPct val="110000"/>
              </a:lnSpc>
              <a:spcBef>
                <a:spcPts val="0"/>
              </a:spcBef>
              <a:spcAft>
                <a:spcPts val="100"/>
              </a:spcAft>
              <a:buNone/>
            </a:pPr>
            <a:r>
              <a:rPr lang="en-GB" sz="1200" i="1" kern="140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1120 Schultz Avenue</a:t>
            </a:r>
            <a:endParaRPr lang="en-GB" sz="1200" i="1" kern="1400" dirty="0">
              <a:ln>
                <a:noFill/>
              </a:ln>
              <a:solidFill>
                <a:srgbClr val="000000"/>
              </a:solidFill>
              <a:effectLst/>
              <a:latin typeface="Tahoma" panose="020B0604030504040204" pitchFamily="34" charset="0"/>
            </a:endParaRPr>
          </a:p>
          <a:p>
            <a:pPr marL="274320" lvl="1" indent="0">
              <a:lnSpc>
                <a:spcPct val="110000"/>
              </a:lnSpc>
              <a:spcBef>
                <a:spcPts val="0"/>
              </a:spcBef>
              <a:spcAft>
                <a:spcPts val="100"/>
              </a:spcAft>
              <a:buNone/>
            </a:pPr>
            <a:r>
              <a:rPr lang="en-GB" sz="1200" i="1" kern="140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Winter Park, Florida USA 32789</a:t>
            </a:r>
            <a:endParaRPr lang="en-GB" sz="1200" i="1" kern="1400" dirty="0">
              <a:ln>
                <a:noFill/>
              </a:ln>
              <a:solidFill>
                <a:srgbClr val="000000"/>
              </a:solidFill>
              <a:effectLst/>
              <a:latin typeface="Tahoma" panose="020B0604030504040204" pitchFamily="34" charset="0"/>
            </a:endParaRPr>
          </a:p>
          <a:p>
            <a:pPr marL="274320" lvl="1" indent="0">
              <a:lnSpc>
                <a:spcPct val="110000"/>
              </a:lnSpc>
              <a:spcBef>
                <a:spcPts val="0"/>
              </a:spcBef>
              <a:spcAft>
                <a:spcPts val="100"/>
              </a:spcAft>
              <a:buNone/>
            </a:pPr>
            <a:r>
              <a:rPr lang="en-GB" sz="1200" i="1" kern="140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+1 (407) 961.7164</a:t>
            </a:r>
            <a:endParaRPr lang="en-GB" sz="1200" i="1" kern="1400" dirty="0">
              <a:ln>
                <a:noFill/>
              </a:ln>
              <a:solidFill>
                <a:srgbClr val="000000"/>
              </a:solidFill>
              <a:effectLst/>
              <a:latin typeface="Tahoma" panose="020B0604030504040204" pitchFamily="34" charset="0"/>
            </a:endParaRPr>
          </a:p>
          <a:p>
            <a:pPr marL="274320" lvl="1" indent="0">
              <a:lnSpc>
                <a:spcPct val="110000"/>
              </a:lnSpc>
              <a:spcBef>
                <a:spcPts val="0"/>
              </a:spcBef>
              <a:spcAft>
                <a:spcPts val="100"/>
              </a:spcAft>
              <a:buNone/>
            </a:pPr>
            <a:r>
              <a:rPr lang="en-GB" sz="1200" i="1" kern="140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hlinkClick r:id="rId4"/>
              </a:rPr>
              <a:t>webinfo@AerospaceEdge.com</a:t>
            </a:r>
            <a:endParaRPr lang="en-GB" sz="1200" i="1" kern="1400" dirty="0">
              <a:ln>
                <a:noFill/>
              </a:ln>
              <a:solidFill>
                <a:srgbClr val="000000"/>
              </a:solidFill>
              <a:effectLst/>
              <a:latin typeface="Arial Narrow" panose="020B0606020202030204" pitchFamily="34" charset="0"/>
            </a:endParaRPr>
          </a:p>
          <a:p>
            <a:pPr marL="0" marR="0" indent="0" algn="l">
              <a:lnSpc>
                <a:spcPct val="110000"/>
              </a:lnSpc>
              <a:spcBef>
                <a:spcPts val="0"/>
              </a:spcBef>
              <a:spcAft>
                <a:spcPts val="100"/>
              </a:spcAft>
              <a:buNone/>
            </a:pPr>
            <a:endParaRPr lang="en-GB" sz="1200" kern="1400" dirty="0">
              <a:solidFill>
                <a:srgbClr val="000000"/>
              </a:solidFill>
              <a:latin typeface="Arial Narrow" panose="020B0606020202030204" pitchFamily="34" charset="0"/>
            </a:endParaRPr>
          </a:p>
          <a:p>
            <a:pPr marL="274320" lvl="1" indent="0">
              <a:lnSpc>
                <a:spcPct val="110000"/>
              </a:lnSpc>
              <a:spcBef>
                <a:spcPts val="0"/>
              </a:spcBef>
              <a:spcAft>
                <a:spcPts val="100"/>
              </a:spcAft>
              <a:buNone/>
            </a:pPr>
            <a:r>
              <a:rPr lang="en-GB" sz="1200" i="1" kern="1400" dirty="0">
                <a:ln>
                  <a:noFill/>
                </a:ln>
                <a:solidFill>
                  <a:srgbClr val="000000"/>
                </a:solidFill>
                <a:effectLst/>
                <a:latin typeface="Tahoma" panose="020B0604030504040204" pitchFamily="34" charset="0"/>
                <a:hlinkClick r:id="rId5"/>
              </a:rPr>
              <a:t>https://aerospaceedge.com</a:t>
            </a:r>
            <a:endParaRPr lang="en-GB" sz="1200" i="1" kern="1400" dirty="0">
              <a:ln>
                <a:noFill/>
              </a:ln>
              <a:solidFill>
                <a:srgbClr val="000000"/>
              </a:solidFill>
              <a:effectLst/>
              <a:latin typeface="Tahoma" panose="020B0604030504040204" pitchFamily="34" charset="0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19BDA24-4BC7-5667-2F6F-3EE7C5AFA0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Aerospace Edge LLC - Avionics Aftermarket Financial Model Structure (CONFIDENTIAL)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B8A03D9-3BE5-FAA6-2A87-2DA588F4BA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31 August 2024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E27BAB-E0A1-580F-F665-0904969AF1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en-US" smtClean="0"/>
              <a:t>5</a:t>
            </a:fld>
            <a:endParaRPr lang="en-US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770BC30D-57D3-1101-262B-B67F2F89BB6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141924" y="3809999"/>
            <a:ext cx="952381" cy="9523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78469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Sales Direction 16X9">
  <a:themeElements>
    <a:clrScheme name="Blue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Book Antiqua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GG Title with Picture Layout.potx" id="{B0C4C8D3-A84E-4797-8970-093E477E5A88}" vid="{BC0C2EF7-1206-4AE7-8B65-E2C104267D9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AGG Template 2020</Template>
  <TotalTime>0</TotalTime>
  <Words>382</Words>
  <Application>Microsoft Office PowerPoint</Application>
  <PresentationFormat>Widescreen</PresentationFormat>
  <Paragraphs>57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Arial Narrow</vt:lpstr>
      <vt:lpstr>Book Antiqua</vt:lpstr>
      <vt:lpstr>Calibri</vt:lpstr>
      <vt:lpstr>Tahoma</vt:lpstr>
      <vt:lpstr>Sales Direction 16X9</vt:lpstr>
      <vt:lpstr>Avionics Aftermarket Financial Model Structure for Avionics 2024 Report</vt:lpstr>
      <vt:lpstr>Aftermarket Financial Model Modified to Implement Operational View of Repairs and Spares/Exchanges Processes</vt:lpstr>
      <vt:lpstr>Technology and/or regulatory updates occur on a calendar milestone schedule rather than on an obsolescence schedule</vt:lpstr>
      <vt:lpstr>Units purchased at checkpoints are for replacement of exchange units (those spares purchased initially) with non-obsolete units</vt:lpstr>
      <vt:lpstr>Contact Information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Peregrine Web Analytics An Overview</dc:title>
  <dc:creator>Forrest Colliver</dc:creator>
  <cp:lastModifiedBy>Forrest Colliver</cp:lastModifiedBy>
  <cp:revision>385</cp:revision>
  <dcterms:created xsi:type="dcterms:W3CDTF">2021-04-11T12:23:08Z</dcterms:created>
  <dcterms:modified xsi:type="dcterms:W3CDTF">2024-08-31T16:31:32Z</dcterms:modified>
</cp:coreProperties>
</file>