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7"/>
  </p:notesMasterIdLst>
  <p:sldIdLst>
    <p:sldId id="259" r:id="rId2"/>
    <p:sldId id="256" r:id="rId3"/>
    <p:sldId id="257" r:id="rId4"/>
    <p:sldId id="258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56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9D183-578E-4588-B1EE-CCA919C5B0E4}" type="datetimeFigureOut">
              <a:rPr lang="en-GB" smtClean="0"/>
              <a:t>31/08/2024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53957-D886-438D-9D85-5C5698D2E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43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9A179D-2D27-49E2-B022-8EDDA2EFE6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A6ABA3-FAE4-4DA2-93E9-C09A54B2D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68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6764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2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6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BEDE75-B79F-4381-A389-31F529F811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0178" y="110518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63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8346-E942-451C-AF8B-0774B608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2F105-7AFA-490A-9BFB-C4DA99D4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F88A7E0-C155-45D9-B5B6-CC9B9E3A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062576A-D393-4C90-A9A0-723D7DB5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2135E1BC-BE21-429E-A43D-73404AD7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19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54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91E6A5-9727-40A3-86C9-0A80615780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500" y="298322"/>
            <a:ext cx="2895600" cy="84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45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BBDE29-BD93-4D80-A8B1-55513FEA32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5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382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1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764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6764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8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1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6764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8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256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025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31 August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72600" y="6374999"/>
            <a:ext cx="104255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25FDA4-C9BF-446A-BE2A-459859D07D1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4691" y="6314906"/>
            <a:ext cx="1535710" cy="44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55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.carlson@AerospaceEdge.com" TargetMode="External"/><Relationship Id="rId2" Type="http://schemas.openxmlformats.org/officeDocument/2006/relationships/hyperlink" Target="mailto:f.colliver@AerospaceEdge.com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hyperlink" Target="https://aerospaceedge.com/" TargetMode="External"/><Relationship Id="rId4" Type="http://schemas.openxmlformats.org/officeDocument/2006/relationships/hyperlink" Target="mailto:webinfo@AerospaceEdg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276" y="1873584"/>
            <a:ext cx="6617588" cy="1833712"/>
          </a:xfrm>
        </p:spPr>
        <p:txBody>
          <a:bodyPr>
            <a:normAutofit/>
          </a:bodyPr>
          <a:lstStyle/>
          <a:p>
            <a:r>
              <a:rPr lang="en-US" sz="3200" dirty="0"/>
              <a:t>Avionics Aftermarket Financial Model Structure for Avionics 2024 Report</a:t>
            </a:r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ea typeface="+mj-ea"/>
              </a:rPr>
              <a:t>31 August 2024</a:t>
            </a: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AB4DC42-335A-E0E0-FA4F-3F3A8D3E8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686" y="2765916"/>
            <a:ext cx="9831172" cy="20576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859EF1-035B-74F0-F73A-041848E91E77}"/>
              </a:ext>
            </a:extLst>
          </p:cNvPr>
          <p:cNvSpPr txBox="1"/>
          <p:nvPr/>
        </p:nvSpPr>
        <p:spPr>
          <a:xfrm>
            <a:off x="6259097" y="1627310"/>
            <a:ext cx="5788877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This is now INITIAL (one-time buy), not annual spares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ED8024F-F630-8B4B-6068-FF7E99F8B3D3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9153536" y="1996642"/>
            <a:ext cx="462737" cy="867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8378BB0-BF61-D15F-A7BB-CD75A0AC82A1}"/>
              </a:ext>
            </a:extLst>
          </p:cNvPr>
          <p:cNvSpPr txBox="1"/>
          <p:nvPr/>
        </p:nvSpPr>
        <p:spPr>
          <a:xfrm>
            <a:off x="7566409" y="5610558"/>
            <a:ext cx="3863591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/>
            </a:lvl1pPr>
          </a:lstStyle>
          <a:p>
            <a:r>
              <a:rPr lang="en-US" dirty="0"/>
              <a:t>Price for each spare/exchange unit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95C8DF-615B-09B9-7651-EC1DD226D922}"/>
              </a:ext>
            </a:extLst>
          </p:cNvPr>
          <p:cNvSpPr txBox="1"/>
          <p:nvPr/>
        </p:nvSpPr>
        <p:spPr>
          <a:xfrm>
            <a:off x="5984488" y="5107924"/>
            <a:ext cx="3399455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algn="ctr"/>
            <a:r>
              <a:rPr lang="en-US" dirty="0"/>
              <a:t>Flat rate repair / per repair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664A67B-1D78-DAB3-0C19-E236FEFD1BFA}"/>
              </a:ext>
            </a:extLst>
          </p:cNvPr>
          <p:cNvCxnSpPr>
            <a:cxnSpLocks/>
            <a:stCxn id="11" idx="0"/>
          </p:cNvCxnSpPr>
          <p:nvPr/>
        </p:nvCxnSpPr>
        <p:spPr>
          <a:xfrm flipV="1">
            <a:off x="7684216" y="4702629"/>
            <a:ext cx="2435755" cy="405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D996EB-4987-0B3A-3CAE-1F8331AC526F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9498205" y="4652618"/>
            <a:ext cx="1243532" cy="957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C81B1A8-051D-7211-35E1-5944183683C2}"/>
              </a:ext>
            </a:extLst>
          </p:cNvPr>
          <p:cNvSpPr txBox="1"/>
          <p:nvPr/>
        </p:nvSpPr>
        <p:spPr>
          <a:xfrm>
            <a:off x="2748344" y="2112263"/>
            <a:ext cx="600577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This is the annual repair rate per component per aircraft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CEB7E01-5ADC-73D3-F4BE-F0B1237C57DE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5751229" y="2481595"/>
            <a:ext cx="3419563" cy="484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22">
            <a:extLst>
              <a:ext uri="{FF2B5EF4-FFF2-40B4-BE49-F238E27FC236}">
                <a16:creationId xmlns:a16="http://schemas.microsoft.com/office/drawing/2014/main" id="{4FD12877-7089-03BA-A725-55A932284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55134"/>
            <a:ext cx="10591800" cy="1036850"/>
          </a:xfrm>
        </p:spPr>
        <p:txBody>
          <a:bodyPr>
            <a:normAutofit/>
          </a:bodyPr>
          <a:lstStyle/>
          <a:p>
            <a:r>
              <a:rPr lang="en-US" dirty="0"/>
              <a:t>Aftermarket Financial Model Modified to Implement Operational View of Repairs and Spares/Exchanges Processes</a:t>
            </a:r>
            <a:endParaRPr lang="en-GB" dirty="0"/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1BB84392-28DC-73A2-7668-F50E91226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B208ECFC-ED80-BB27-AF9C-FAABA0C38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5ACDC3F4-E2C3-E6BA-4DF9-0C7D740A1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7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321DBE-4E0F-7E47-9065-021514530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715" y="1626460"/>
            <a:ext cx="9888330" cy="16956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FCA1648-B8CE-71A9-ACFC-057891C45843}"/>
              </a:ext>
            </a:extLst>
          </p:cNvPr>
          <p:cNvSpPr txBox="1"/>
          <p:nvPr/>
        </p:nvSpPr>
        <p:spPr>
          <a:xfrm>
            <a:off x="318698" y="3444254"/>
            <a:ext cx="914684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Columns to the right show these years and the rate at which units will be purchased.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38135-2EAD-75FD-E007-FAB23B8A252A}"/>
              </a:ext>
            </a:extLst>
          </p:cNvPr>
          <p:cNvSpPr txBox="1"/>
          <p:nvPr/>
        </p:nvSpPr>
        <p:spPr>
          <a:xfrm>
            <a:off x="8460408" y="4016523"/>
            <a:ext cx="3626314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/>
            </a:lvl1pPr>
          </a:lstStyle>
          <a:p>
            <a:r>
              <a:rPr lang="en-US" dirty="0"/>
              <a:t>Number purchased in addition to</a:t>
            </a:r>
          </a:p>
          <a:p>
            <a:r>
              <a:rPr lang="en-US" dirty="0"/>
              <a:t>Check Interval purchases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61CA62-72D6-1974-A59C-F8AE0115A06E}"/>
              </a:ext>
            </a:extLst>
          </p:cNvPr>
          <p:cNvSpPr txBox="1"/>
          <p:nvPr/>
        </p:nvSpPr>
        <p:spPr>
          <a:xfrm>
            <a:off x="6112109" y="4259345"/>
            <a:ext cx="168507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/>
            </a:lvl1pPr>
          </a:lstStyle>
          <a:p>
            <a:r>
              <a:rPr lang="en-US" dirty="0"/>
              <a:t>Purchase Price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9359668-53FB-B094-AD82-D7B1DBB6E4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85" y="4968012"/>
            <a:ext cx="11273647" cy="1107612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3D1680E4-6114-565D-4AF7-783F17318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9" y="255134"/>
            <a:ext cx="10340591" cy="10368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Technology and/or regulatory updates occur on a calendar milestone schedule rather than on an obsolescence schedule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C39DB-1DFF-21C3-1141-0A4CDFF22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33CFC-C82E-FE0B-A9A7-47F3B76D4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4C1B7-5640-3B97-885E-29361C0B6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3</a:t>
            </a:fld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CC7243E-34CB-284C-34BA-3698FDCB3136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6954647" y="4628677"/>
            <a:ext cx="1" cy="523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55062C9-D9F6-450E-8A65-8BDF605241C5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9465547" y="4662854"/>
            <a:ext cx="808018" cy="746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A010914-C100-1F2B-C7C7-5E752C17C9A2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8360229" y="4662854"/>
            <a:ext cx="1913336" cy="746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08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DFB3A5-BCA8-EB02-FC7E-DD5994577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205" y="2584935"/>
            <a:ext cx="11137392" cy="146445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E8239A-7CB9-9AB3-7314-F149CD0CA345}"/>
              </a:ext>
            </a:extLst>
          </p:cNvPr>
          <p:cNvSpPr txBox="1"/>
          <p:nvPr/>
        </p:nvSpPr>
        <p:spPr>
          <a:xfrm>
            <a:off x="686705" y="1703694"/>
            <a:ext cx="9331502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/>
            </a:lvl1pPr>
          </a:lstStyle>
          <a:p>
            <a:r>
              <a:rPr lang="en-US" dirty="0"/>
              <a:t>Half are renewed at the unit’s half-life and the other half are renewed at the end of the product’s life cycle. This allows for repairs to be made with current (non-obsolete) units.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B3BA05-0821-AA93-A73D-B088354F20A6}"/>
              </a:ext>
            </a:extLst>
          </p:cNvPr>
          <p:cNvSpPr txBox="1"/>
          <p:nvPr/>
        </p:nvSpPr>
        <p:spPr>
          <a:xfrm>
            <a:off x="3566641" y="4213966"/>
            <a:ext cx="82718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/>
            </a:lvl1pPr>
          </a:lstStyle>
          <a:p>
            <a:r>
              <a:rPr lang="en-US" dirty="0"/>
              <a:t>This is different from engine and structural spaces that have a TBO of life-limit.</a:t>
            </a:r>
          </a:p>
          <a:p>
            <a:r>
              <a:rPr lang="en-US" dirty="0"/>
              <a:t>Avionics aren’t replaced until they fail and are no longer repairable, or</a:t>
            </a:r>
          </a:p>
          <a:p>
            <a:r>
              <a:rPr lang="en-US" dirty="0"/>
              <a:t>technology of mandates require their replacement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93D92-1676-BA01-C952-51EE6B7721AA}"/>
              </a:ext>
            </a:extLst>
          </p:cNvPr>
          <p:cNvSpPr txBox="1"/>
          <p:nvPr/>
        </p:nvSpPr>
        <p:spPr>
          <a:xfrm>
            <a:off x="3913402" y="5154306"/>
            <a:ext cx="75782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Example: a comm radio can be repaired until parts are no longer available. But,</a:t>
            </a:r>
          </a:p>
          <a:p>
            <a:r>
              <a:rPr lang="en-US" i="1" dirty="0"/>
              <a:t>In 20xx worldwide mandates required different frequency capabilities that</a:t>
            </a:r>
          </a:p>
          <a:p>
            <a:r>
              <a:rPr lang="en-US" i="1" dirty="0"/>
              <a:t>necessitated a complete replacement of all radios.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5D3C72F-4F81-C6A7-BD14-0A4E78637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8" y="255134"/>
            <a:ext cx="10896601" cy="1036850"/>
          </a:xfrm>
        </p:spPr>
        <p:txBody>
          <a:bodyPr>
            <a:normAutofit/>
          </a:bodyPr>
          <a:lstStyle/>
          <a:p>
            <a:r>
              <a:rPr lang="en-US" dirty="0"/>
              <a:t>Units purchased at checkpoints are for replacement of exchange units (those spares purchased initially) with non-obsolete units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A83607-8FB3-4DB4-CB79-407BAE11B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Aerospace Edge LLC - Avionics Aftermarket Financial Model Structure (CONFIDENTIAL)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2AB786-57A0-9234-F935-C72280DF5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250FD2-8CCF-1265-91AA-2647267D8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9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EF85BDD-674E-4688-CFE5-6BF447192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6B9F4C2-7B23-25BC-2E60-D313D1024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0" y="1625600"/>
            <a:ext cx="4572000" cy="4343400"/>
          </a:xfrm>
        </p:spPr>
        <p:txBody>
          <a:bodyPr>
            <a:normAutofit/>
          </a:bodyPr>
          <a:lstStyle/>
          <a:p>
            <a:pPr marL="0" marR="0" indent="0" algn="l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6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Forrest Colliver</a:t>
            </a:r>
            <a:endParaRPr lang="en-GB" sz="1600" b="1" kern="140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0" marR="0" indent="0" algn="l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400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Co-Founder &amp; Managing Member</a:t>
            </a:r>
            <a:endParaRPr lang="en-GB" sz="1400" kern="140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200" i="1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3 allées François Verdier</a:t>
            </a:r>
            <a:endParaRPr lang="en-GB" sz="1200" i="1" kern="140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200" i="1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31000 Toulouse FRANCE</a:t>
            </a:r>
            <a:endParaRPr lang="en-GB" sz="1200" i="1" kern="140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200" i="1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+33 7.86.46.04.98 </a:t>
            </a:r>
            <a:endParaRPr lang="en-GB" sz="1200" i="1" kern="140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GB" sz="1200" i="1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hlinkClick r:id="rId2"/>
              </a:rPr>
              <a:t>f.colliver@AerospaceEdge.com</a:t>
            </a:r>
            <a:endParaRPr lang="en-GB" sz="1200" i="1" kern="1400" dirty="0">
              <a:ln>
                <a:noFill/>
              </a:ln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  <a:p>
            <a:pPr marL="0" marR="0" indent="0" algn="l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6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 </a:t>
            </a:r>
            <a:endParaRPr lang="en-GB" sz="1600" kern="140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0" marR="0" indent="0" algn="l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6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Lee Carlson</a:t>
            </a:r>
            <a:endParaRPr lang="en-GB" sz="1600" b="1" kern="140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0" marR="0" indent="0" algn="l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400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Co-Founder &amp; Managing Member</a:t>
            </a:r>
            <a:endParaRPr lang="en-GB" sz="1400" kern="140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274320" marR="0" lvl="1" indent="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200" i="1" kern="1400" dirty="0">
                <a:solidFill>
                  <a:srgbClr val="000000"/>
                </a:solidFill>
                <a:latin typeface="Arial Narrow" panose="020B0606020202030204" pitchFamily="34" charset="0"/>
              </a:rPr>
              <a:t>866 Washtenaw Drive, NE</a:t>
            </a:r>
          </a:p>
          <a:p>
            <a:pPr marL="274320" marR="0" lvl="1" indent="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200" i="1" kern="1400" dirty="0">
                <a:solidFill>
                  <a:srgbClr val="000000"/>
                </a:solidFill>
                <a:latin typeface="Arial Narrow" panose="020B0606020202030204" pitchFamily="34" charset="0"/>
              </a:rPr>
              <a:t>Grand Rapids, Michigan 49505 USA</a:t>
            </a:r>
          </a:p>
          <a:p>
            <a:pPr marL="274320" marR="0" lvl="1" indent="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200" i="1" kern="1400" dirty="0">
                <a:solidFill>
                  <a:srgbClr val="000000"/>
                </a:solidFill>
                <a:latin typeface="Arial Narrow" panose="020B0606020202030204" pitchFamily="34" charset="0"/>
              </a:rPr>
              <a:t>+1 (616) 558.7622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200" i="1" kern="1400" dirty="0">
                <a:solidFill>
                  <a:srgbClr val="000000"/>
                </a:solidFill>
                <a:latin typeface="Arial Narrow" panose="020B0606020202030204" pitchFamily="34" charset="0"/>
                <a:hlinkClick r:id="rId3"/>
              </a:rPr>
              <a:t>l.carlson@AerospaceEdge.com</a:t>
            </a:r>
            <a:endParaRPr lang="en-GB" sz="1200" i="1" kern="14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en-GB" sz="1200" i="1" kern="14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marR="0" indent="0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kern="140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</a:t>
            </a:r>
          </a:p>
          <a:p>
            <a:endParaRPr lang="en-GB" sz="20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A8FCB2D-0077-1267-0E3D-C9FFBA3D86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 algn="l">
              <a:lnSpc>
                <a:spcPct val="110000"/>
              </a:lnSpc>
              <a:spcBef>
                <a:spcPts val="500"/>
              </a:spcBef>
              <a:spcAft>
                <a:spcPts val="100"/>
              </a:spcAft>
              <a:buNone/>
            </a:pPr>
            <a:r>
              <a:rPr lang="en-GB" sz="16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Aerospace Edge LLC</a:t>
            </a:r>
            <a:endParaRPr lang="en-GB" sz="1600" b="1" kern="140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600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Registered Address:</a:t>
            </a:r>
            <a:endParaRPr lang="en-GB" sz="1600" kern="140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200" i="1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1120 Schultz Avenue</a:t>
            </a:r>
            <a:endParaRPr lang="en-GB" sz="1200" i="1" kern="140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200" i="1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Winter Park, Florida USA 32789</a:t>
            </a:r>
            <a:endParaRPr lang="en-GB" sz="1200" i="1" kern="140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200" i="1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+1 (407) 961.7164</a:t>
            </a:r>
            <a:endParaRPr lang="en-GB" sz="1200" i="1" kern="140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200" i="1" kern="14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hlinkClick r:id="rId4"/>
              </a:rPr>
              <a:t>webinfo@AerospaceEdge.com</a:t>
            </a:r>
            <a:endParaRPr lang="en-GB" sz="1200" i="1" kern="1400" dirty="0">
              <a:ln>
                <a:noFill/>
              </a:ln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  <a:p>
            <a:pPr marL="0" marR="0" indent="0" algn="l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en-GB" sz="1200" kern="14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200" i="1" kern="140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hlinkClick r:id="rId5"/>
              </a:rPr>
              <a:t>https://aerospaceedge.com</a:t>
            </a:r>
            <a:endParaRPr lang="en-GB" sz="1200" i="1" kern="140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BDA24-4BC7-5667-2F6F-3EE7C5AFA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Aerospace Edge LLC - Avionics Aftermarket Financial Model Structure (CONFIDENTIAL)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8A03D9-3BE5-FAA6-2A87-2DA588F4B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31 August 2024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27BAB-E0A1-580F-F665-0904969AF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5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0BC30D-57D3-1101-262B-B67F2F89BB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1924" y="3809999"/>
            <a:ext cx="952381" cy="9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84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GG Title with Picture Layout.potx" id="{B0C4C8D3-A84E-4797-8970-093E477E5A88}" vid="{BC0C2EF7-1206-4AE7-8B65-E2C104267D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AGG Template 2020</Template>
  <TotalTime>0</TotalTime>
  <Words>382</Words>
  <Application>Microsoft Office PowerPoint</Application>
  <PresentationFormat>Widescreen</PresentationFormat>
  <Paragraphs>57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Book Antiqua</vt:lpstr>
      <vt:lpstr>Calibri</vt:lpstr>
      <vt:lpstr>Tahoma</vt:lpstr>
      <vt:lpstr>Sales Direction 16X9</vt:lpstr>
      <vt:lpstr>Avionics Aftermarket Financial Model Structure for Avionics 2024 Report</vt:lpstr>
      <vt:lpstr>Aftermarket Financial Model Modified to Implement Operational View of Repairs and Spares/Exchanges Processes</vt:lpstr>
      <vt:lpstr>Technology and/or regulatory updates occur on a calendar milestone schedule rather than on an obsolescence schedule</vt:lpstr>
      <vt:lpstr>Units purchased at checkpoints are for replacement of exchange units (those spares purchased initially) with non-obsolete units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Peregrine Web Analytics An Overview</dc:title>
  <dc:creator>Forrest Colliver</dc:creator>
  <cp:lastModifiedBy>Forrest Colliver</cp:lastModifiedBy>
  <cp:revision>385</cp:revision>
  <dcterms:created xsi:type="dcterms:W3CDTF">2021-04-11T12:23:08Z</dcterms:created>
  <dcterms:modified xsi:type="dcterms:W3CDTF">2024-08-31T16:31:32Z</dcterms:modified>
</cp:coreProperties>
</file>