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E811-DEC4-1E49-0209-C00462EC2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54FCD-3FC8-7D62-AA08-A9606A2AA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0AAFC-DEEC-67FA-50B1-DB702F43E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EEEE5-3E68-0597-EF65-11CAD4075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84054-BB99-1D87-6273-2C643AC61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8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FDE69-EBD2-18C5-47A7-836B5CCC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CB083-E79C-883A-D7D8-95410DC41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1A942-2748-A283-8986-666860E2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8BE09-50A8-DE72-E702-668EFC0B2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8BC29-F981-4731-BF66-66AEA8BEC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5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663333-578C-0B3A-DEF5-DF8512E05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26CDF-F5D7-4E04-94A8-DD6715EB7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7F71C-B2F4-D5D1-097E-0D5492E8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97ACA-4AD2-C25C-9E4D-D018A444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43CC1-1D44-03BA-CCC4-3B9A7891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7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15D7-E043-59EA-391C-B48F7FC1D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5D9C8-33BC-7C8D-50A1-9E1737CC7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BA6D1-8B32-6C65-A8F1-E5A5383A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01FA8-DF22-3F6E-CEC4-AB13ED42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82D7D-3D73-CE28-CAAE-F5A8E863D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8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E9D-A249-472B-75DD-6DA9567F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3071D-784C-F043-97C5-C662F676C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26558-3A35-6C21-7BFC-89577E06B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396CB-DA35-8EB3-6FA4-5FB1E578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243BF-7EF4-8D56-B2EE-368E36D0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7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2128-5072-99D8-D827-E1B02A6E3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9DAD9-127E-C6BB-2FF6-787FF84BC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E2B6F-463D-8C73-7F32-7CAC325E7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E23C43-46FD-EF04-B7E1-9334C37B1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5BDA5-5A3A-1EE9-290A-6422ED89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261F0-EC73-A6EF-DC3D-C4FDBD2B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4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9C4C-F6C9-6172-50A1-E398474C3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E4CD7-5831-26C2-7724-55850FBF4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DD0A4-7EE1-9525-D39B-49BBEBCFF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743FE-15C5-7F2B-4F02-08A748488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465A15-2DB8-81A9-ADF0-BFA145E3E3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272441-F34A-9EE6-6F5F-5AFC2628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5FA5C6-607F-0F36-E4C4-641C683B5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BFE9D8-C445-75A6-2A67-DEAF3887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6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9E939-650B-013E-5AD2-C90A493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9EACB-C38E-14D0-C732-6AE8D862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46493-8B49-0608-5C26-25445F1BB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72532-70F1-B4C8-E336-EE05E67C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A34AD8-1BEE-0238-7FA4-6B35D714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7E99D-EC89-5287-FFE6-0EA4D3AE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CFEAA-B848-B6B3-D891-3F57715E4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FD9DC-08D8-9209-C92A-B7F9BBAD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2E01F-772B-4005-A85B-E5461F6E8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59D1C-A9B4-589D-8FC1-783278092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C1319-F844-D289-A416-55C6F9B12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5B2AC-274F-FB19-F5AB-7730D602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86118-E707-1062-1B45-019F7011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1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970A-6BCD-ED7F-8793-4D91706E3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077356-6723-3B90-9B99-E158A40B6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38C2F-9BD3-275A-DD97-8AF7CDAF7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A42F3-FC71-73AE-FCEA-C7F9B8BE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4F70C-8AA2-4ED6-EB57-28C18189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0A998-6A64-AB30-C970-50E39DDC1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08C08-69C1-1277-1F9A-1E97023BB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152EC-14B9-0D1C-D195-9AC56CA4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DBC59-40C8-E286-7CDF-778FC0208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82A42-EE94-4A4A-A0F4-3CD5F7B67A5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35111-B590-92EC-9C7F-13661FE2E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106CE-E292-B9AA-B253-549081D34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5447-9A6B-4F94-A9D7-71D621F9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3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B4DC42-335A-E0E0-FA4F-3F3A8D3E8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686" y="2765916"/>
            <a:ext cx="9831172" cy="20576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859EF1-035B-74F0-F73A-041848E91E77}"/>
              </a:ext>
            </a:extLst>
          </p:cNvPr>
          <p:cNvSpPr txBox="1"/>
          <p:nvPr/>
        </p:nvSpPr>
        <p:spPr>
          <a:xfrm>
            <a:off x="5907024" y="1011412"/>
            <a:ext cx="5170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now INITIAL (one-time buy), not annual spares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ED8024F-F630-8B4B-6068-FF7E99F8B3D3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8492476" y="1380744"/>
            <a:ext cx="1280625" cy="1432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8378BB0-BF61-D15F-A7BB-CD75A0AC82A1}"/>
              </a:ext>
            </a:extLst>
          </p:cNvPr>
          <p:cNvSpPr txBox="1"/>
          <p:nvPr/>
        </p:nvSpPr>
        <p:spPr>
          <a:xfrm>
            <a:off x="8030545" y="5610558"/>
            <a:ext cx="33994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Price for each spare/exchange unit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95C8DF-615B-09B9-7651-EC1DD226D922}"/>
              </a:ext>
            </a:extLst>
          </p:cNvPr>
          <p:cNvSpPr txBox="1"/>
          <p:nvPr/>
        </p:nvSpPr>
        <p:spPr>
          <a:xfrm>
            <a:off x="5984488" y="5107924"/>
            <a:ext cx="33994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Flat rate repair / per repair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664A67B-1D78-DAB3-0C19-E236FEFD1BFA}"/>
              </a:ext>
            </a:extLst>
          </p:cNvPr>
          <p:cNvCxnSpPr>
            <a:stCxn id="11" idx="0"/>
          </p:cNvCxnSpPr>
          <p:nvPr/>
        </p:nvCxnSpPr>
        <p:spPr>
          <a:xfrm flipV="1">
            <a:off x="7684216" y="4823603"/>
            <a:ext cx="2465624" cy="284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D996EB-4987-0B3A-3CAE-1F8331AC526F}"/>
              </a:ext>
            </a:extLst>
          </p:cNvPr>
          <p:cNvCxnSpPr>
            <a:stCxn id="10" idx="0"/>
          </p:cNvCxnSpPr>
          <p:nvPr/>
        </p:nvCxnSpPr>
        <p:spPr>
          <a:xfrm flipV="1">
            <a:off x="9730273" y="4965763"/>
            <a:ext cx="840191" cy="644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C81B1A8-051D-7211-35E1-5944183683C2}"/>
              </a:ext>
            </a:extLst>
          </p:cNvPr>
          <p:cNvSpPr txBox="1"/>
          <p:nvPr/>
        </p:nvSpPr>
        <p:spPr>
          <a:xfrm>
            <a:off x="2669160" y="1727591"/>
            <a:ext cx="545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the annual repair rate per component per aircraft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CEB7E01-5ADC-73D3-F4BE-F0B1237C57DE}"/>
              </a:ext>
            </a:extLst>
          </p:cNvPr>
          <p:cNvCxnSpPr>
            <a:stCxn id="18" idx="2"/>
          </p:cNvCxnSpPr>
          <p:nvPr/>
        </p:nvCxnSpPr>
        <p:spPr>
          <a:xfrm>
            <a:off x="5394298" y="2096923"/>
            <a:ext cx="3813710" cy="668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37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321DBE-4E0F-7E47-9065-021514530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715" y="1566172"/>
            <a:ext cx="9888330" cy="16956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451ECC-5450-9DD4-7656-02B5630EBBED}"/>
              </a:ext>
            </a:extLst>
          </p:cNvPr>
          <p:cNvSpPr txBox="1"/>
          <p:nvPr/>
        </p:nvSpPr>
        <p:spPr>
          <a:xfrm>
            <a:off x="1993392" y="576072"/>
            <a:ext cx="8104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noted that technology and / or regulatory updates occur on a calendar schedule </a:t>
            </a:r>
          </a:p>
          <a:p>
            <a:r>
              <a:rPr lang="en-US" dirty="0"/>
              <a:t>rather than on the birthdate of the airplane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CA1648-B8CE-71A9-ACFC-057891C45843}"/>
              </a:ext>
            </a:extLst>
          </p:cNvPr>
          <p:cNvSpPr txBox="1"/>
          <p:nvPr/>
        </p:nvSpPr>
        <p:spPr>
          <a:xfrm>
            <a:off x="1832157" y="3519232"/>
            <a:ext cx="7361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So, we added columns to the right to show these years and the rate at which</a:t>
            </a:r>
          </a:p>
          <a:p>
            <a:r>
              <a:rPr lang="en-US" dirty="0"/>
              <a:t>units will be purchase.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38135-2EAD-75FD-E007-FAB23B8A252A}"/>
              </a:ext>
            </a:extLst>
          </p:cNvPr>
          <p:cNvSpPr txBox="1"/>
          <p:nvPr/>
        </p:nvSpPr>
        <p:spPr>
          <a:xfrm>
            <a:off x="8460408" y="3877189"/>
            <a:ext cx="32984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purchased in addition to</a:t>
            </a:r>
          </a:p>
          <a:p>
            <a:r>
              <a:rPr lang="en-US" dirty="0"/>
              <a:t>Check interval purchases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61CA62-72D6-1974-A59C-F8AE0115A06E}"/>
              </a:ext>
            </a:extLst>
          </p:cNvPr>
          <p:cNvSpPr txBox="1"/>
          <p:nvPr/>
        </p:nvSpPr>
        <p:spPr>
          <a:xfrm>
            <a:off x="6524377" y="4053604"/>
            <a:ext cx="1558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Purchase price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CC7243E-34CB-284C-34BA-3698FDCB3136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7303500" y="4422936"/>
            <a:ext cx="1" cy="523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A010914-C100-1F2B-C7C7-5E752C17C9A2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8590274" y="4523520"/>
            <a:ext cx="1519368" cy="423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5062C9-D9F6-450E-8A65-8BDF605241C5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9610344" y="4523520"/>
            <a:ext cx="499298" cy="423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49359668-53FB-B094-AD82-D7B1DBB6E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77" y="4995306"/>
            <a:ext cx="11273647" cy="110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8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DFB3A5-BCA8-EB02-FC7E-DD5994577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656" y="2144314"/>
            <a:ext cx="11137392" cy="146445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E8239A-7CB9-9AB3-7314-F149CD0CA345}"/>
              </a:ext>
            </a:extLst>
          </p:cNvPr>
          <p:cNvSpPr txBox="1"/>
          <p:nvPr/>
        </p:nvSpPr>
        <p:spPr>
          <a:xfrm>
            <a:off x="2807208" y="429768"/>
            <a:ext cx="8129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Units purchased at checkpoints are for replacement of exchange units (those spares</a:t>
            </a:r>
          </a:p>
          <a:p>
            <a:r>
              <a:rPr lang="en-US" dirty="0"/>
              <a:t>Purchased initially) with non-obsolete units. Half are renewed at the unit’s half-life</a:t>
            </a:r>
          </a:p>
          <a:p>
            <a:r>
              <a:rPr lang="en-US" dirty="0"/>
              <a:t>and the other half are renewed at the end of the product’s life cycle. This allows for repairs to be made with current (non-obsolete) units.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B3BA05-0821-AA93-A73D-B088354F20A6}"/>
              </a:ext>
            </a:extLst>
          </p:cNvPr>
          <p:cNvSpPr txBox="1"/>
          <p:nvPr/>
        </p:nvSpPr>
        <p:spPr>
          <a:xfrm>
            <a:off x="3630168" y="4122989"/>
            <a:ext cx="7531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different from engine and structural spaces that have a TBO of life-limit.</a:t>
            </a:r>
          </a:p>
          <a:p>
            <a:r>
              <a:rPr lang="en-US" dirty="0"/>
              <a:t>Avionics aren’t replaced until they fail and are no longer repairable, or</a:t>
            </a:r>
          </a:p>
          <a:p>
            <a:r>
              <a:rPr lang="en-US" dirty="0"/>
              <a:t>technology of mandates require their replacement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93D92-1676-BA01-C952-51EE6B7721AA}"/>
              </a:ext>
            </a:extLst>
          </p:cNvPr>
          <p:cNvSpPr txBox="1"/>
          <p:nvPr/>
        </p:nvSpPr>
        <p:spPr>
          <a:xfrm>
            <a:off x="3105941" y="5281229"/>
            <a:ext cx="75782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Example: a comm radio can be repaired until parts are no longer available. But,</a:t>
            </a:r>
          </a:p>
          <a:p>
            <a:r>
              <a:rPr lang="en-US" i="1" dirty="0"/>
              <a:t>In 20xx worldwide mandates required different frequency capabilities that</a:t>
            </a:r>
          </a:p>
          <a:p>
            <a:r>
              <a:rPr lang="en-US" i="1" dirty="0"/>
              <a:t>necessitated a complete replacement of all radios.</a:t>
            </a:r>
          </a:p>
        </p:txBody>
      </p:sp>
    </p:spTree>
    <p:extLst>
      <p:ext uri="{BB962C8B-B14F-4D97-AF65-F5344CB8AC3E}">
        <p14:creationId xmlns:p14="http://schemas.microsoft.com/office/powerpoint/2010/main" val="492794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Carlson</dc:creator>
  <cp:lastModifiedBy>Lee Carlson</cp:lastModifiedBy>
  <cp:revision>1</cp:revision>
  <dcterms:created xsi:type="dcterms:W3CDTF">2024-08-31T16:08:06Z</dcterms:created>
  <dcterms:modified xsi:type="dcterms:W3CDTF">2024-08-31T16:08:55Z</dcterms:modified>
</cp:coreProperties>
</file>