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291" r:id="rId3"/>
    <p:sldId id="292" r:id="rId4"/>
    <p:sldId id="293" r:id="rId5"/>
    <p:sldId id="294" r:id="rId6"/>
    <p:sldId id="303" r:id="rId7"/>
    <p:sldId id="296" r:id="rId8"/>
    <p:sldId id="297" r:id="rId9"/>
    <p:sldId id="298" r:id="rId10"/>
    <p:sldId id="299" r:id="rId11"/>
    <p:sldId id="300" r:id="rId12"/>
    <p:sldId id="301" r:id="rId13"/>
    <p:sldId id="302" r:id="rId14"/>
    <p:sldId id="304" r:id="rId15"/>
    <p:sldId id="305" r:id="rId16"/>
    <p:sldId id="307" r:id="rId17"/>
    <p:sldId id="308" r:id="rId18"/>
    <p:sldId id="309" r:id="rId19"/>
    <p:sldId id="310" r:id="rId20"/>
    <p:sldId id="312" r:id="rId21"/>
    <p:sldId id="320" r:id="rId22"/>
    <p:sldId id="314" r:id="rId23"/>
    <p:sldId id="315" r:id="rId24"/>
    <p:sldId id="316" r:id="rId25"/>
    <p:sldId id="317" r:id="rId26"/>
    <p:sldId id="319" r:id="rId27"/>
    <p:sldId id="318" r:id="rId28"/>
    <p:sldId id="322" r:id="rId29"/>
    <p:sldId id="27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33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9A70CC6-E954-9B2F-2913-7DC311D108CC}"/>
              </a:ext>
            </a:extLst>
          </p:cNvPr>
          <p:cNvSpPr>
            <a:spLocks noGrp="1"/>
          </p:cNvSpPr>
          <p:nvPr>
            <p:ph type="dt" sz="half" idx="10"/>
          </p:nvPr>
        </p:nvSpPr>
        <p:spPr/>
        <p:txBody>
          <a:bodyPr/>
          <a:lstStyle>
            <a:lvl1pPr>
              <a:defRPr/>
            </a:lvl1pPr>
          </a:lstStyle>
          <a:p>
            <a:pPr>
              <a:defRPr/>
            </a:pPr>
            <a:fld id="{FC84AC81-BEF7-4B9E-AFCC-C25C1EC531CC}" type="datetimeFigureOut">
              <a:rPr lang="en-IN"/>
              <a:pPr>
                <a:defRPr/>
              </a:pPr>
              <a:t>02-07-2024</a:t>
            </a:fld>
            <a:endParaRPr lang="en-IN"/>
          </a:p>
        </p:txBody>
      </p:sp>
      <p:sp>
        <p:nvSpPr>
          <p:cNvPr id="5" name="Footer Placeholder 4">
            <a:extLst>
              <a:ext uri="{FF2B5EF4-FFF2-40B4-BE49-F238E27FC236}">
                <a16:creationId xmlns:a16="http://schemas.microsoft.com/office/drawing/2014/main" id="{1D2D9464-C614-78EE-D079-B3A20FD3E2A0}"/>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E29C4103-C91F-10F2-30E3-683C202BD3C2}"/>
              </a:ext>
            </a:extLst>
          </p:cNvPr>
          <p:cNvSpPr>
            <a:spLocks noGrp="1"/>
          </p:cNvSpPr>
          <p:nvPr>
            <p:ph type="sldNum" sz="quarter" idx="12"/>
          </p:nvPr>
        </p:nvSpPr>
        <p:spPr/>
        <p:txBody>
          <a:bodyPr/>
          <a:lstStyle>
            <a:lvl1pPr>
              <a:defRPr/>
            </a:lvl1pPr>
          </a:lstStyle>
          <a:p>
            <a:fld id="{C851F069-34A0-4424-8B7B-1F1F2F194CC6}" type="slidenum">
              <a:rPr lang="en-IN" altLang="en-US"/>
              <a:pPr/>
              <a:t>‹#›</a:t>
            </a:fld>
            <a:endParaRPr lang="en-IN" altLang="en-US"/>
          </a:p>
        </p:txBody>
      </p:sp>
    </p:spTree>
    <p:extLst>
      <p:ext uri="{BB962C8B-B14F-4D97-AF65-F5344CB8AC3E}">
        <p14:creationId xmlns:p14="http://schemas.microsoft.com/office/powerpoint/2010/main" val="222824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19CA5D-8D7D-99C6-7F58-8CA587C5BA02}"/>
              </a:ext>
            </a:extLst>
          </p:cNvPr>
          <p:cNvSpPr>
            <a:spLocks noGrp="1"/>
          </p:cNvSpPr>
          <p:nvPr>
            <p:ph type="dt" sz="half" idx="10"/>
          </p:nvPr>
        </p:nvSpPr>
        <p:spPr/>
        <p:txBody>
          <a:bodyPr/>
          <a:lstStyle>
            <a:lvl1pPr>
              <a:defRPr/>
            </a:lvl1pPr>
          </a:lstStyle>
          <a:p>
            <a:pPr>
              <a:defRPr/>
            </a:pPr>
            <a:fld id="{4886C977-FDFA-424A-8DC7-DF4FFCAB3EEA}" type="datetimeFigureOut">
              <a:rPr lang="en-IN"/>
              <a:pPr>
                <a:defRPr/>
              </a:pPr>
              <a:t>02-07-2024</a:t>
            </a:fld>
            <a:endParaRPr lang="en-IN"/>
          </a:p>
        </p:txBody>
      </p:sp>
      <p:sp>
        <p:nvSpPr>
          <p:cNvPr id="5" name="Footer Placeholder 4">
            <a:extLst>
              <a:ext uri="{FF2B5EF4-FFF2-40B4-BE49-F238E27FC236}">
                <a16:creationId xmlns:a16="http://schemas.microsoft.com/office/drawing/2014/main" id="{28F2E642-B7F1-FF7C-00DA-38B28725F1BC}"/>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3CC23D4-8BC5-AC01-76E4-2B7AFE61949E}"/>
              </a:ext>
            </a:extLst>
          </p:cNvPr>
          <p:cNvSpPr>
            <a:spLocks noGrp="1"/>
          </p:cNvSpPr>
          <p:nvPr>
            <p:ph type="sldNum" sz="quarter" idx="12"/>
          </p:nvPr>
        </p:nvSpPr>
        <p:spPr/>
        <p:txBody>
          <a:bodyPr/>
          <a:lstStyle>
            <a:lvl1pPr>
              <a:defRPr/>
            </a:lvl1pPr>
          </a:lstStyle>
          <a:p>
            <a:fld id="{18817342-5587-4976-9BC3-98C835B0F36B}" type="slidenum">
              <a:rPr lang="en-IN" altLang="en-US"/>
              <a:pPr/>
              <a:t>‹#›</a:t>
            </a:fld>
            <a:endParaRPr lang="en-IN" altLang="en-US"/>
          </a:p>
        </p:txBody>
      </p:sp>
    </p:spTree>
    <p:extLst>
      <p:ext uri="{BB962C8B-B14F-4D97-AF65-F5344CB8AC3E}">
        <p14:creationId xmlns:p14="http://schemas.microsoft.com/office/powerpoint/2010/main" val="2045842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AB93F5-9663-B024-39D6-24E0ED08E960}"/>
              </a:ext>
            </a:extLst>
          </p:cNvPr>
          <p:cNvSpPr>
            <a:spLocks noGrp="1"/>
          </p:cNvSpPr>
          <p:nvPr>
            <p:ph type="dt" sz="half" idx="10"/>
          </p:nvPr>
        </p:nvSpPr>
        <p:spPr/>
        <p:txBody>
          <a:bodyPr/>
          <a:lstStyle>
            <a:lvl1pPr>
              <a:defRPr/>
            </a:lvl1pPr>
          </a:lstStyle>
          <a:p>
            <a:pPr>
              <a:defRPr/>
            </a:pPr>
            <a:fld id="{E9891FDB-8684-4D3D-B8BC-B2161D87C2B2}" type="datetimeFigureOut">
              <a:rPr lang="en-IN"/>
              <a:pPr>
                <a:defRPr/>
              </a:pPr>
              <a:t>02-07-2024</a:t>
            </a:fld>
            <a:endParaRPr lang="en-IN"/>
          </a:p>
        </p:txBody>
      </p:sp>
      <p:sp>
        <p:nvSpPr>
          <p:cNvPr id="5" name="Footer Placeholder 4">
            <a:extLst>
              <a:ext uri="{FF2B5EF4-FFF2-40B4-BE49-F238E27FC236}">
                <a16:creationId xmlns:a16="http://schemas.microsoft.com/office/drawing/2014/main" id="{0B966732-F630-24C4-0B8B-F13D3303424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15861497-2604-7A42-2877-6161F27BCE96}"/>
              </a:ext>
            </a:extLst>
          </p:cNvPr>
          <p:cNvSpPr>
            <a:spLocks noGrp="1"/>
          </p:cNvSpPr>
          <p:nvPr>
            <p:ph type="sldNum" sz="quarter" idx="12"/>
          </p:nvPr>
        </p:nvSpPr>
        <p:spPr/>
        <p:txBody>
          <a:bodyPr/>
          <a:lstStyle>
            <a:lvl1pPr>
              <a:defRPr/>
            </a:lvl1pPr>
          </a:lstStyle>
          <a:p>
            <a:fld id="{01E743BF-E24E-4A8F-8FBD-54CA838EAD3D}" type="slidenum">
              <a:rPr lang="en-IN" altLang="en-US"/>
              <a:pPr/>
              <a:t>‹#›</a:t>
            </a:fld>
            <a:endParaRPr lang="en-IN" altLang="en-US"/>
          </a:p>
        </p:txBody>
      </p:sp>
    </p:spTree>
    <p:extLst>
      <p:ext uri="{BB962C8B-B14F-4D97-AF65-F5344CB8AC3E}">
        <p14:creationId xmlns:p14="http://schemas.microsoft.com/office/powerpoint/2010/main" val="36708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425A590-09B2-CCEF-0103-7499CC0F0F26}"/>
              </a:ext>
            </a:extLst>
          </p:cNvPr>
          <p:cNvSpPr>
            <a:spLocks noGrp="1"/>
          </p:cNvSpPr>
          <p:nvPr>
            <p:ph type="dt" sz="half" idx="10"/>
          </p:nvPr>
        </p:nvSpPr>
        <p:spPr/>
        <p:txBody>
          <a:bodyPr/>
          <a:lstStyle>
            <a:lvl1pPr>
              <a:defRPr/>
            </a:lvl1pPr>
          </a:lstStyle>
          <a:p>
            <a:pPr>
              <a:defRPr/>
            </a:pPr>
            <a:fld id="{1FEF806F-D044-45E8-B347-023C65474A88}" type="datetimeFigureOut">
              <a:rPr lang="en-IN"/>
              <a:pPr>
                <a:defRPr/>
              </a:pPr>
              <a:t>02-07-2024</a:t>
            </a:fld>
            <a:endParaRPr lang="en-IN"/>
          </a:p>
        </p:txBody>
      </p:sp>
      <p:sp>
        <p:nvSpPr>
          <p:cNvPr id="5" name="Footer Placeholder 4">
            <a:extLst>
              <a:ext uri="{FF2B5EF4-FFF2-40B4-BE49-F238E27FC236}">
                <a16:creationId xmlns:a16="http://schemas.microsoft.com/office/drawing/2014/main" id="{75E40869-086F-72F7-452A-8E8F64AF3C8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4B95ABA0-8601-4F3B-1E48-3914DBC4A7D4}"/>
              </a:ext>
            </a:extLst>
          </p:cNvPr>
          <p:cNvSpPr>
            <a:spLocks noGrp="1"/>
          </p:cNvSpPr>
          <p:nvPr>
            <p:ph type="sldNum" sz="quarter" idx="12"/>
          </p:nvPr>
        </p:nvSpPr>
        <p:spPr/>
        <p:txBody>
          <a:bodyPr/>
          <a:lstStyle>
            <a:lvl1pPr>
              <a:defRPr/>
            </a:lvl1pPr>
          </a:lstStyle>
          <a:p>
            <a:fld id="{636C82E8-0047-4745-967E-EB38CFEFD06A}" type="slidenum">
              <a:rPr lang="en-IN" altLang="en-US"/>
              <a:pPr/>
              <a:t>‹#›</a:t>
            </a:fld>
            <a:endParaRPr lang="en-IN" altLang="en-US"/>
          </a:p>
        </p:txBody>
      </p:sp>
    </p:spTree>
    <p:extLst>
      <p:ext uri="{BB962C8B-B14F-4D97-AF65-F5344CB8AC3E}">
        <p14:creationId xmlns:p14="http://schemas.microsoft.com/office/powerpoint/2010/main" val="307274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2C113-E483-0A6E-67E7-C2C3686D57BD}"/>
              </a:ext>
            </a:extLst>
          </p:cNvPr>
          <p:cNvSpPr>
            <a:spLocks noGrp="1"/>
          </p:cNvSpPr>
          <p:nvPr>
            <p:ph type="dt" sz="half" idx="10"/>
          </p:nvPr>
        </p:nvSpPr>
        <p:spPr/>
        <p:txBody>
          <a:bodyPr/>
          <a:lstStyle>
            <a:lvl1pPr>
              <a:defRPr/>
            </a:lvl1pPr>
          </a:lstStyle>
          <a:p>
            <a:pPr>
              <a:defRPr/>
            </a:pPr>
            <a:fld id="{9E8F126A-3011-4FE1-A875-CC1DC7F8D29C}" type="datetimeFigureOut">
              <a:rPr lang="en-IN"/>
              <a:pPr>
                <a:defRPr/>
              </a:pPr>
              <a:t>02-07-2024</a:t>
            </a:fld>
            <a:endParaRPr lang="en-IN"/>
          </a:p>
        </p:txBody>
      </p:sp>
      <p:sp>
        <p:nvSpPr>
          <p:cNvPr id="5" name="Footer Placeholder 4">
            <a:extLst>
              <a:ext uri="{FF2B5EF4-FFF2-40B4-BE49-F238E27FC236}">
                <a16:creationId xmlns:a16="http://schemas.microsoft.com/office/drawing/2014/main" id="{BE1C444D-79AA-A9C6-D2E1-70CF54AF0745}"/>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D7F21FE9-39AE-85D1-6015-D51EEE481029}"/>
              </a:ext>
            </a:extLst>
          </p:cNvPr>
          <p:cNvSpPr>
            <a:spLocks noGrp="1"/>
          </p:cNvSpPr>
          <p:nvPr>
            <p:ph type="sldNum" sz="quarter" idx="12"/>
          </p:nvPr>
        </p:nvSpPr>
        <p:spPr/>
        <p:txBody>
          <a:bodyPr/>
          <a:lstStyle>
            <a:lvl1pPr>
              <a:defRPr/>
            </a:lvl1pPr>
          </a:lstStyle>
          <a:p>
            <a:fld id="{6E3DD0C6-0136-455E-B8C6-6BC6BE12215C}" type="slidenum">
              <a:rPr lang="en-IN" altLang="en-US"/>
              <a:pPr/>
              <a:t>‹#›</a:t>
            </a:fld>
            <a:endParaRPr lang="en-IN" altLang="en-US"/>
          </a:p>
        </p:txBody>
      </p:sp>
    </p:spTree>
    <p:extLst>
      <p:ext uri="{BB962C8B-B14F-4D97-AF65-F5344CB8AC3E}">
        <p14:creationId xmlns:p14="http://schemas.microsoft.com/office/powerpoint/2010/main" val="127782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5A8F5F92-F96A-AB08-A70C-70CE24D377A7}"/>
              </a:ext>
            </a:extLst>
          </p:cNvPr>
          <p:cNvSpPr>
            <a:spLocks noGrp="1"/>
          </p:cNvSpPr>
          <p:nvPr>
            <p:ph type="dt" sz="half" idx="10"/>
          </p:nvPr>
        </p:nvSpPr>
        <p:spPr/>
        <p:txBody>
          <a:bodyPr/>
          <a:lstStyle>
            <a:lvl1pPr>
              <a:defRPr/>
            </a:lvl1pPr>
          </a:lstStyle>
          <a:p>
            <a:pPr>
              <a:defRPr/>
            </a:pPr>
            <a:fld id="{91C8D06C-3340-472E-B593-01D8F5A7FF09}" type="datetimeFigureOut">
              <a:rPr lang="en-IN"/>
              <a:pPr>
                <a:defRPr/>
              </a:pPr>
              <a:t>02-07-2024</a:t>
            </a:fld>
            <a:endParaRPr lang="en-IN"/>
          </a:p>
        </p:txBody>
      </p:sp>
      <p:sp>
        <p:nvSpPr>
          <p:cNvPr id="6" name="Footer Placeholder 4">
            <a:extLst>
              <a:ext uri="{FF2B5EF4-FFF2-40B4-BE49-F238E27FC236}">
                <a16:creationId xmlns:a16="http://schemas.microsoft.com/office/drawing/2014/main" id="{091A645B-797D-9A55-DB2D-F208A69AB866}"/>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6A665F11-5939-A5FA-F670-9E4E1E54A00D}"/>
              </a:ext>
            </a:extLst>
          </p:cNvPr>
          <p:cNvSpPr>
            <a:spLocks noGrp="1"/>
          </p:cNvSpPr>
          <p:nvPr>
            <p:ph type="sldNum" sz="quarter" idx="12"/>
          </p:nvPr>
        </p:nvSpPr>
        <p:spPr/>
        <p:txBody>
          <a:bodyPr/>
          <a:lstStyle>
            <a:lvl1pPr>
              <a:defRPr/>
            </a:lvl1pPr>
          </a:lstStyle>
          <a:p>
            <a:fld id="{BBFB2F80-35E0-4F8B-8A54-FB8C00A6FE77}" type="slidenum">
              <a:rPr lang="en-IN" altLang="en-US"/>
              <a:pPr/>
              <a:t>‹#›</a:t>
            </a:fld>
            <a:endParaRPr lang="en-IN" altLang="en-US"/>
          </a:p>
        </p:txBody>
      </p:sp>
    </p:spTree>
    <p:extLst>
      <p:ext uri="{BB962C8B-B14F-4D97-AF65-F5344CB8AC3E}">
        <p14:creationId xmlns:p14="http://schemas.microsoft.com/office/powerpoint/2010/main" val="384349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9F80F16A-2B56-0945-37A4-30D9407B3DF4}"/>
              </a:ext>
            </a:extLst>
          </p:cNvPr>
          <p:cNvSpPr>
            <a:spLocks noGrp="1"/>
          </p:cNvSpPr>
          <p:nvPr>
            <p:ph type="dt" sz="half" idx="10"/>
          </p:nvPr>
        </p:nvSpPr>
        <p:spPr/>
        <p:txBody>
          <a:bodyPr/>
          <a:lstStyle>
            <a:lvl1pPr>
              <a:defRPr/>
            </a:lvl1pPr>
          </a:lstStyle>
          <a:p>
            <a:pPr>
              <a:defRPr/>
            </a:pPr>
            <a:fld id="{B5D3082D-FB11-4FF7-8E72-2885500AEB37}" type="datetimeFigureOut">
              <a:rPr lang="en-IN"/>
              <a:pPr>
                <a:defRPr/>
              </a:pPr>
              <a:t>02-07-2024</a:t>
            </a:fld>
            <a:endParaRPr lang="en-IN"/>
          </a:p>
        </p:txBody>
      </p:sp>
      <p:sp>
        <p:nvSpPr>
          <p:cNvPr id="8" name="Footer Placeholder 4">
            <a:extLst>
              <a:ext uri="{FF2B5EF4-FFF2-40B4-BE49-F238E27FC236}">
                <a16:creationId xmlns:a16="http://schemas.microsoft.com/office/drawing/2014/main" id="{64CE4EB4-FFBB-2CB9-C244-27662CC70DE3}"/>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031525E3-48F4-4FE6-B7F8-A89028713F20}"/>
              </a:ext>
            </a:extLst>
          </p:cNvPr>
          <p:cNvSpPr>
            <a:spLocks noGrp="1"/>
          </p:cNvSpPr>
          <p:nvPr>
            <p:ph type="sldNum" sz="quarter" idx="12"/>
          </p:nvPr>
        </p:nvSpPr>
        <p:spPr/>
        <p:txBody>
          <a:bodyPr/>
          <a:lstStyle>
            <a:lvl1pPr>
              <a:defRPr/>
            </a:lvl1pPr>
          </a:lstStyle>
          <a:p>
            <a:fld id="{19B4AC14-1FC6-4F64-A2D6-634290EF73D7}" type="slidenum">
              <a:rPr lang="en-IN" altLang="en-US"/>
              <a:pPr/>
              <a:t>‹#›</a:t>
            </a:fld>
            <a:endParaRPr lang="en-IN" altLang="en-US"/>
          </a:p>
        </p:txBody>
      </p:sp>
    </p:spTree>
    <p:extLst>
      <p:ext uri="{BB962C8B-B14F-4D97-AF65-F5344CB8AC3E}">
        <p14:creationId xmlns:p14="http://schemas.microsoft.com/office/powerpoint/2010/main" val="56382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1D592555-6B26-A13C-9E67-04D16ABDEDE9}"/>
              </a:ext>
            </a:extLst>
          </p:cNvPr>
          <p:cNvSpPr>
            <a:spLocks noGrp="1"/>
          </p:cNvSpPr>
          <p:nvPr>
            <p:ph type="dt" sz="half" idx="10"/>
          </p:nvPr>
        </p:nvSpPr>
        <p:spPr/>
        <p:txBody>
          <a:bodyPr/>
          <a:lstStyle>
            <a:lvl1pPr>
              <a:defRPr/>
            </a:lvl1pPr>
          </a:lstStyle>
          <a:p>
            <a:pPr>
              <a:defRPr/>
            </a:pPr>
            <a:fld id="{50588051-C5F6-42F7-AE56-50BE5B739AE0}" type="datetimeFigureOut">
              <a:rPr lang="en-IN"/>
              <a:pPr>
                <a:defRPr/>
              </a:pPr>
              <a:t>02-07-2024</a:t>
            </a:fld>
            <a:endParaRPr lang="en-IN"/>
          </a:p>
        </p:txBody>
      </p:sp>
      <p:sp>
        <p:nvSpPr>
          <p:cNvPr id="4" name="Footer Placeholder 4">
            <a:extLst>
              <a:ext uri="{FF2B5EF4-FFF2-40B4-BE49-F238E27FC236}">
                <a16:creationId xmlns:a16="http://schemas.microsoft.com/office/drawing/2014/main" id="{6F156192-0D90-9171-E9F5-68F706FEE2AD}"/>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C853CD64-D7A8-047C-D2D7-3B01F68537EA}"/>
              </a:ext>
            </a:extLst>
          </p:cNvPr>
          <p:cNvSpPr>
            <a:spLocks noGrp="1"/>
          </p:cNvSpPr>
          <p:nvPr>
            <p:ph type="sldNum" sz="quarter" idx="12"/>
          </p:nvPr>
        </p:nvSpPr>
        <p:spPr/>
        <p:txBody>
          <a:bodyPr/>
          <a:lstStyle>
            <a:lvl1pPr>
              <a:defRPr/>
            </a:lvl1pPr>
          </a:lstStyle>
          <a:p>
            <a:fld id="{97BCB7C8-380D-4886-AD16-9E66443C9EA9}" type="slidenum">
              <a:rPr lang="en-IN" altLang="en-US"/>
              <a:pPr/>
              <a:t>‹#›</a:t>
            </a:fld>
            <a:endParaRPr lang="en-IN" altLang="en-US"/>
          </a:p>
        </p:txBody>
      </p:sp>
    </p:spTree>
    <p:extLst>
      <p:ext uri="{BB962C8B-B14F-4D97-AF65-F5344CB8AC3E}">
        <p14:creationId xmlns:p14="http://schemas.microsoft.com/office/powerpoint/2010/main" val="291521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36BA14-7131-9E8B-DA04-B63FBBB2E42A}"/>
              </a:ext>
            </a:extLst>
          </p:cNvPr>
          <p:cNvSpPr>
            <a:spLocks noGrp="1"/>
          </p:cNvSpPr>
          <p:nvPr>
            <p:ph type="dt" sz="half" idx="10"/>
          </p:nvPr>
        </p:nvSpPr>
        <p:spPr/>
        <p:txBody>
          <a:bodyPr/>
          <a:lstStyle>
            <a:lvl1pPr>
              <a:defRPr/>
            </a:lvl1pPr>
          </a:lstStyle>
          <a:p>
            <a:pPr>
              <a:defRPr/>
            </a:pPr>
            <a:fld id="{2E0AC615-A25B-41B2-83FB-D210CB48CC0E}" type="datetimeFigureOut">
              <a:rPr lang="en-IN"/>
              <a:pPr>
                <a:defRPr/>
              </a:pPr>
              <a:t>02-07-2024</a:t>
            </a:fld>
            <a:endParaRPr lang="en-IN"/>
          </a:p>
        </p:txBody>
      </p:sp>
      <p:sp>
        <p:nvSpPr>
          <p:cNvPr id="3" name="Footer Placeholder 4">
            <a:extLst>
              <a:ext uri="{FF2B5EF4-FFF2-40B4-BE49-F238E27FC236}">
                <a16:creationId xmlns:a16="http://schemas.microsoft.com/office/drawing/2014/main" id="{0B49CFE6-3B29-FFAF-5A09-5B6D622506D2}"/>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90C37540-FDF6-4C37-0591-592770E799E3}"/>
              </a:ext>
            </a:extLst>
          </p:cNvPr>
          <p:cNvSpPr>
            <a:spLocks noGrp="1"/>
          </p:cNvSpPr>
          <p:nvPr>
            <p:ph type="sldNum" sz="quarter" idx="12"/>
          </p:nvPr>
        </p:nvSpPr>
        <p:spPr/>
        <p:txBody>
          <a:bodyPr/>
          <a:lstStyle>
            <a:lvl1pPr>
              <a:defRPr/>
            </a:lvl1pPr>
          </a:lstStyle>
          <a:p>
            <a:fld id="{F1AE1645-8CAF-48E2-A91E-2BA485D66156}" type="slidenum">
              <a:rPr lang="en-IN" altLang="en-US"/>
              <a:pPr/>
              <a:t>‹#›</a:t>
            </a:fld>
            <a:endParaRPr lang="en-IN" altLang="en-US"/>
          </a:p>
        </p:txBody>
      </p:sp>
    </p:spTree>
    <p:extLst>
      <p:ext uri="{BB962C8B-B14F-4D97-AF65-F5344CB8AC3E}">
        <p14:creationId xmlns:p14="http://schemas.microsoft.com/office/powerpoint/2010/main" val="235936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2488FE6-E5AE-F3DA-E13D-AA98E6A93BA1}"/>
              </a:ext>
            </a:extLst>
          </p:cNvPr>
          <p:cNvSpPr>
            <a:spLocks noGrp="1"/>
          </p:cNvSpPr>
          <p:nvPr>
            <p:ph type="dt" sz="half" idx="10"/>
          </p:nvPr>
        </p:nvSpPr>
        <p:spPr/>
        <p:txBody>
          <a:bodyPr/>
          <a:lstStyle>
            <a:lvl1pPr>
              <a:defRPr/>
            </a:lvl1pPr>
          </a:lstStyle>
          <a:p>
            <a:pPr>
              <a:defRPr/>
            </a:pPr>
            <a:fld id="{4998827D-0A54-4B4D-BC0C-7A9783361B83}" type="datetimeFigureOut">
              <a:rPr lang="en-IN"/>
              <a:pPr>
                <a:defRPr/>
              </a:pPr>
              <a:t>02-07-2024</a:t>
            </a:fld>
            <a:endParaRPr lang="en-IN"/>
          </a:p>
        </p:txBody>
      </p:sp>
      <p:sp>
        <p:nvSpPr>
          <p:cNvPr id="6" name="Footer Placeholder 4">
            <a:extLst>
              <a:ext uri="{FF2B5EF4-FFF2-40B4-BE49-F238E27FC236}">
                <a16:creationId xmlns:a16="http://schemas.microsoft.com/office/drawing/2014/main" id="{88AEDCEC-3960-F52C-0557-C5350CDEFA64}"/>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CEA7154C-E6D3-649D-7705-D52BB3014A17}"/>
              </a:ext>
            </a:extLst>
          </p:cNvPr>
          <p:cNvSpPr>
            <a:spLocks noGrp="1"/>
          </p:cNvSpPr>
          <p:nvPr>
            <p:ph type="sldNum" sz="quarter" idx="12"/>
          </p:nvPr>
        </p:nvSpPr>
        <p:spPr/>
        <p:txBody>
          <a:bodyPr/>
          <a:lstStyle>
            <a:lvl1pPr>
              <a:defRPr/>
            </a:lvl1pPr>
          </a:lstStyle>
          <a:p>
            <a:fld id="{479596D6-EE8F-4AF7-963D-45BC174DB11F}" type="slidenum">
              <a:rPr lang="en-IN" altLang="en-US"/>
              <a:pPr/>
              <a:t>‹#›</a:t>
            </a:fld>
            <a:endParaRPr lang="en-IN" altLang="en-US"/>
          </a:p>
        </p:txBody>
      </p:sp>
    </p:spTree>
    <p:extLst>
      <p:ext uri="{BB962C8B-B14F-4D97-AF65-F5344CB8AC3E}">
        <p14:creationId xmlns:p14="http://schemas.microsoft.com/office/powerpoint/2010/main" val="3145077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9A7205F-0170-D2F0-6006-F1767D049828}"/>
              </a:ext>
            </a:extLst>
          </p:cNvPr>
          <p:cNvSpPr>
            <a:spLocks noGrp="1"/>
          </p:cNvSpPr>
          <p:nvPr>
            <p:ph type="dt" sz="half" idx="10"/>
          </p:nvPr>
        </p:nvSpPr>
        <p:spPr/>
        <p:txBody>
          <a:bodyPr/>
          <a:lstStyle>
            <a:lvl1pPr>
              <a:defRPr/>
            </a:lvl1pPr>
          </a:lstStyle>
          <a:p>
            <a:pPr>
              <a:defRPr/>
            </a:pPr>
            <a:fld id="{ED989EB8-FFD5-4D53-B5C1-5C531E4AB170}" type="datetimeFigureOut">
              <a:rPr lang="en-IN"/>
              <a:pPr>
                <a:defRPr/>
              </a:pPr>
              <a:t>02-07-2024</a:t>
            </a:fld>
            <a:endParaRPr lang="en-IN"/>
          </a:p>
        </p:txBody>
      </p:sp>
      <p:sp>
        <p:nvSpPr>
          <p:cNvPr id="6" name="Footer Placeholder 4">
            <a:extLst>
              <a:ext uri="{FF2B5EF4-FFF2-40B4-BE49-F238E27FC236}">
                <a16:creationId xmlns:a16="http://schemas.microsoft.com/office/drawing/2014/main" id="{F69909A6-F488-C8A2-4823-44441BC1576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B24A52D0-A84F-144C-3125-2B8D3EA14DDD}"/>
              </a:ext>
            </a:extLst>
          </p:cNvPr>
          <p:cNvSpPr>
            <a:spLocks noGrp="1"/>
          </p:cNvSpPr>
          <p:nvPr>
            <p:ph type="sldNum" sz="quarter" idx="12"/>
          </p:nvPr>
        </p:nvSpPr>
        <p:spPr/>
        <p:txBody>
          <a:bodyPr/>
          <a:lstStyle>
            <a:lvl1pPr>
              <a:defRPr/>
            </a:lvl1pPr>
          </a:lstStyle>
          <a:p>
            <a:fld id="{463ADD77-8563-435B-9CDD-FDEC2A87BC96}" type="slidenum">
              <a:rPr lang="en-IN" altLang="en-US"/>
              <a:pPr/>
              <a:t>‹#›</a:t>
            </a:fld>
            <a:endParaRPr lang="en-IN" altLang="en-US"/>
          </a:p>
        </p:txBody>
      </p:sp>
    </p:spTree>
    <p:extLst>
      <p:ext uri="{BB962C8B-B14F-4D97-AF65-F5344CB8AC3E}">
        <p14:creationId xmlns:p14="http://schemas.microsoft.com/office/powerpoint/2010/main" val="106468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C816D10-8D35-843A-B8F5-7C351301860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D8899231-67DC-225A-91A0-2CD38F2216A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892D3001-6473-1329-CFCD-EE8548C869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DAF2B2-3EA8-4572-8E72-8187CF09AB7C}" type="datetimeFigureOut">
              <a:rPr lang="en-IN"/>
              <a:pPr>
                <a:defRPr/>
              </a:pPr>
              <a:t>02-07-2024</a:t>
            </a:fld>
            <a:endParaRPr lang="en-IN"/>
          </a:p>
        </p:txBody>
      </p:sp>
      <p:sp>
        <p:nvSpPr>
          <p:cNvPr id="5" name="Footer Placeholder 4">
            <a:extLst>
              <a:ext uri="{FF2B5EF4-FFF2-40B4-BE49-F238E27FC236}">
                <a16:creationId xmlns:a16="http://schemas.microsoft.com/office/drawing/2014/main" id="{F260D709-779F-AC99-BA56-C6399E759A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F8F02D64-7C5D-0F0B-D8C6-9C4EC0F786B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857D96B-5949-44DC-A533-2B7164BE1BE2}"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741CC31E-D3BB-5119-978E-D8AC63BF7DA4}"/>
              </a:ext>
            </a:extLst>
          </p:cNvPr>
          <p:cNvSpPr>
            <a:spLocks noGrp="1"/>
          </p:cNvSpPr>
          <p:nvPr>
            <p:ph type="ctrTitle"/>
          </p:nvPr>
        </p:nvSpPr>
        <p:spPr>
          <a:xfrm>
            <a:off x="179388" y="549275"/>
            <a:ext cx="8785225" cy="5903913"/>
          </a:xfrm>
        </p:spPr>
        <p:txBody>
          <a:bodyPr/>
          <a:lstStyle/>
          <a:p>
            <a:pPr eaLnBrk="1" hangingPunct="1"/>
            <a:r>
              <a:rPr lang="en-US" altLang="en-US" sz="4800" b="1"/>
              <a:t>Avionics Architecture</a:t>
            </a:r>
            <a:br>
              <a:rPr lang="en-US" altLang="en-US" sz="4800" b="1"/>
            </a:br>
            <a:br>
              <a:rPr lang="en-US" altLang="en-US" sz="4800" b="1"/>
            </a:br>
            <a:br>
              <a:rPr lang="en-US" altLang="en-US" sz="4800" b="1"/>
            </a:br>
            <a:br>
              <a:rPr lang="en-US" altLang="en-US" sz="4800" b="1"/>
            </a:br>
            <a:br>
              <a:rPr lang="en-US" altLang="en-US" sz="4800" b="1"/>
            </a:br>
            <a:br>
              <a:rPr lang="en-US" altLang="en-US" sz="4800" b="1"/>
            </a:br>
            <a:br>
              <a:rPr lang="en-US" altLang="en-US" sz="4800" b="1"/>
            </a:br>
            <a:br>
              <a:rPr lang="en-US" altLang="en-US" sz="4800" b="1"/>
            </a:br>
            <a:endParaRPr lang="en-IN" altLang="en-US" sz="3200" b="1"/>
          </a:p>
        </p:txBody>
      </p:sp>
      <p:pic>
        <p:nvPicPr>
          <p:cNvPr id="2051" name="Picture 4">
            <a:extLst>
              <a:ext uri="{FF2B5EF4-FFF2-40B4-BE49-F238E27FC236}">
                <a16:creationId xmlns:a16="http://schemas.microsoft.com/office/drawing/2014/main" id="{1AEF5574-53CE-1B48-A7EE-78527599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68413"/>
            <a:ext cx="6913562"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E5AE1D4-22FD-7082-F0CD-49134DF8D634}"/>
              </a:ext>
            </a:extLst>
          </p:cNvPr>
          <p:cNvSpPr>
            <a:spLocks noGrp="1"/>
          </p:cNvSpPr>
          <p:nvPr>
            <p:ph type="ctrTitle"/>
          </p:nvPr>
        </p:nvSpPr>
        <p:spPr>
          <a:xfrm>
            <a:off x="179388" y="260350"/>
            <a:ext cx="8785225" cy="431800"/>
          </a:xfrm>
        </p:spPr>
        <p:txBody>
          <a:bodyPr/>
          <a:lstStyle/>
          <a:p>
            <a:pPr eaLnBrk="1" hangingPunct="1"/>
            <a:r>
              <a:rPr lang="en-US" altLang="en-US" sz="3200" b="1"/>
              <a:t>Second Generation – Federated Architecture</a:t>
            </a:r>
            <a:endParaRPr lang="en-IN" altLang="en-US" sz="2800" b="1"/>
          </a:p>
        </p:txBody>
      </p:sp>
      <p:pic>
        <p:nvPicPr>
          <p:cNvPr id="11267" name="Picture 2">
            <a:extLst>
              <a:ext uri="{FF2B5EF4-FFF2-40B4-BE49-F238E27FC236}">
                <a16:creationId xmlns:a16="http://schemas.microsoft.com/office/drawing/2014/main" id="{86FF7C7D-B36B-7602-B25B-F09F8744E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82688"/>
            <a:ext cx="8648700" cy="4549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A689849-0D9E-8323-3D38-CAB82E9923CE}"/>
              </a:ext>
            </a:extLst>
          </p:cNvPr>
          <p:cNvSpPr>
            <a:spLocks noGrp="1"/>
          </p:cNvSpPr>
          <p:nvPr>
            <p:ph type="ctrTitle"/>
          </p:nvPr>
        </p:nvSpPr>
        <p:spPr>
          <a:xfrm>
            <a:off x="107950" y="188913"/>
            <a:ext cx="8785225" cy="431800"/>
          </a:xfrm>
        </p:spPr>
        <p:txBody>
          <a:bodyPr/>
          <a:lstStyle/>
          <a:p>
            <a:pPr eaLnBrk="1" hangingPunct="1"/>
            <a:r>
              <a:rPr lang="en-US" altLang="en-US" sz="3200" b="1"/>
              <a:t>Second Generation – Distributed Architecture</a:t>
            </a:r>
            <a:endParaRPr lang="en-IN" altLang="en-US" sz="2800" b="1"/>
          </a:p>
        </p:txBody>
      </p:sp>
      <p:sp>
        <p:nvSpPr>
          <p:cNvPr id="12291" name="Subtitle 2">
            <a:extLst>
              <a:ext uri="{FF2B5EF4-FFF2-40B4-BE49-F238E27FC236}">
                <a16:creationId xmlns:a16="http://schemas.microsoft.com/office/drawing/2014/main" id="{8024965C-CC2E-998A-3B3D-263184E77315}"/>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It has multiple processors throughout the aircraft that are designed for computing takes on a real-time basis as a function of mission phase and/or system status.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Processing is performed in the sensors and actuators.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chemeClr val="tx1"/>
                </a:solidFill>
              </a:rPr>
              <a:t>Advantages</a:t>
            </a:r>
          </a:p>
          <a:p>
            <a:pPr lvl="1" algn="just" eaLnBrk="1" hangingPunct="1">
              <a:spcBef>
                <a:spcPct val="0"/>
              </a:spcBef>
              <a:buFont typeface="Wingdings" panose="05000000000000000000" pitchFamily="2" charset="2"/>
              <a:buChar char="§"/>
            </a:pPr>
            <a:r>
              <a:rPr lang="en-IN" altLang="en-US" sz="2400">
                <a:solidFill>
                  <a:schemeClr val="tx1"/>
                </a:solidFill>
              </a:rPr>
              <a:t> Fewer, Shorter buses.</a:t>
            </a:r>
          </a:p>
          <a:p>
            <a:pPr lvl="1" algn="just" eaLnBrk="1" hangingPunct="1">
              <a:spcBef>
                <a:spcPct val="0"/>
              </a:spcBef>
              <a:buFont typeface="Wingdings" panose="05000000000000000000" pitchFamily="2" charset="2"/>
              <a:buChar char="§"/>
            </a:pPr>
            <a:r>
              <a:rPr lang="en-IN" altLang="en-US" sz="2400">
                <a:solidFill>
                  <a:schemeClr val="tx1"/>
                </a:solidFill>
              </a:rPr>
              <a:t> Faster program execution.</a:t>
            </a:r>
          </a:p>
          <a:p>
            <a:pPr algn="just" eaLnBrk="1" hangingPunct="1">
              <a:spcBef>
                <a:spcPct val="0"/>
              </a:spcBef>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chemeClr val="tx1"/>
                </a:solidFill>
              </a:rPr>
              <a:t>Disadvantages</a:t>
            </a:r>
          </a:p>
          <a:p>
            <a:pPr lvl="1" algn="just" eaLnBrk="1" hangingPunct="1">
              <a:spcBef>
                <a:spcPct val="0"/>
              </a:spcBef>
              <a:buFont typeface="Wingdings" panose="05000000000000000000" pitchFamily="2" charset="2"/>
              <a:buChar char="§"/>
            </a:pPr>
            <a:r>
              <a:rPr lang="en-IN" altLang="en-US" sz="2400">
                <a:solidFill>
                  <a:schemeClr val="tx1"/>
                </a:solidFill>
              </a:rPr>
              <a:t> Potentially greater diversity in processor types which aggravates </a:t>
            </a:r>
          </a:p>
          <a:p>
            <a:pPr lvl="1" algn="just" eaLnBrk="1" hangingPunct="1">
              <a:spcBef>
                <a:spcPct val="0"/>
              </a:spcBef>
            </a:pPr>
            <a:r>
              <a:rPr lang="en-IN" altLang="en-US" sz="2400">
                <a:solidFill>
                  <a:schemeClr val="tx1"/>
                </a:solidFill>
              </a:rPr>
              <a:t>   software generation and validation.</a:t>
            </a: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92C0FB8-14EF-C904-C11D-ED895A8073E0}"/>
              </a:ext>
            </a:extLst>
          </p:cNvPr>
          <p:cNvSpPr>
            <a:spLocks noGrp="1"/>
          </p:cNvSpPr>
          <p:nvPr>
            <p:ph type="ctrTitle"/>
          </p:nvPr>
        </p:nvSpPr>
        <p:spPr>
          <a:xfrm>
            <a:off x="107950" y="188913"/>
            <a:ext cx="8785225" cy="431800"/>
          </a:xfrm>
        </p:spPr>
        <p:txBody>
          <a:bodyPr/>
          <a:lstStyle/>
          <a:p>
            <a:pPr eaLnBrk="1" hangingPunct="1"/>
            <a:r>
              <a:rPr lang="en-US" altLang="en-US" sz="3200" b="1"/>
              <a:t>Second Generation – Hierarchical Architecture</a:t>
            </a:r>
            <a:endParaRPr lang="en-IN" altLang="en-US" sz="2800" b="1"/>
          </a:p>
        </p:txBody>
      </p:sp>
      <p:sp>
        <p:nvSpPr>
          <p:cNvPr id="13315" name="Subtitle 2">
            <a:extLst>
              <a:ext uri="{FF2B5EF4-FFF2-40B4-BE49-F238E27FC236}">
                <a16:creationId xmlns:a16="http://schemas.microsoft.com/office/drawing/2014/main" id="{F66452AB-B84D-DE20-4FC0-C6ABBADA396D}"/>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This architecture is derived from the federated architecture.</a:t>
            </a:r>
          </a:p>
          <a:p>
            <a:pPr algn="just" eaLnBrk="1" hangingPunct="1">
              <a:spcBef>
                <a:spcPct val="0"/>
              </a:spcBef>
              <a:buFont typeface="Wingdings" panose="05000000000000000000" pitchFamily="2" charset="2"/>
              <a:buChar char="Ø"/>
            </a:pPr>
            <a:r>
              <a:rPr lang="en-IN" altLang="en-US" sz="2400">
                <a:solidFill>
                  <a:schemeClr val="tx1"/>
                </a:solidFill>
              </a:rPr>
              <a:t> It is based on the </a:t>
            </a:r>
            <a:r>
              <a:rPr lang="en-IN" altLang="en-US" sz="2400" b="1">
                <a:solidFill>
                  <a:schemeClr val="tx1"/>
                </a:solidFill>
              </a:rPr>
              <a:t>Tree topology</a:t>
            </a:r>
            <a:r>
              <a:rPr lang="en-IN" altLang="en-US" sz="2400">
                <a:solidFill>
                  <a:schemeClr val="tx1"/>
                </a:solidFill>
              </a:rPr>
              <a:t>.</a:t>
            </a: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Most of the military avionics flying today based on Hierarchical architecture.</a:t>
            </a:r>
          </a:p>
          <a:p>
            <a:pPr algn="just" eaLnBrk="1" hangingPunct="1">
              <a:spcBef>
                <a:spcPct val="0"/>
              </a:spcBef>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chemeClr val="tx1"/>
                </a:solidFill>
              </a:rPr>
              <a:t>Advantages</a:t>
            </a:r>
          </a:p>
          <a:p>
            <a:pPr lvl="1" algn="just" eaLnBrk="1" hangingPunct="1">
              <a:spcBef>
                <a:spcPct val="0"/>
              </a:spcBef>
              <a:buFont typeface="Wingdings" panose="05000000000000000000" pitchFamily="2" charset="2"/>
              <a:buChar char="§"/>
            </a:pPr>
            <a:r>
              <a:rPr lang="en-US" altLang="en-US" sz="2400">
                <a:solidFill>
                  <a:schemeClr val="tx1"/>
                </a:solidFill>
              </a:rPr>
              <a:t> </a:t>
            </a:r>
            <a:r>
              <a:rPr lang="en-IN" altLang="en-US" sz="2400">
                <a:solidFill>
                  <a:schemeClr val="tx1"/>
                </a:solidFill>
              </a:rPr>
              <a:t>Critical functions are placed in a separate bus and Non-Critical </a:t>
            </a:r>
          </a:p>
          <a:p>
            <a:pPr lvl="1" algn="just" eaLnBrk="1" hangingPunct="1">
              <a:spcBef>
                <a:spcPct val="0"/>
              </a:spcBef>
            </a:pPr>
            <a:r>
              <a:rPr lang="en-IN" altLang="en-US" sz="2400">
                <a:solidFill>
                  <a:schemeClr val="tx1"/>
                </a:solidFill>
              </a:rPr>
              <a:t>    functions are placed in another bus.</a:t>
            </a:r>
          </a:p>
          <a:p>
            <a:pPr lvl="1" algn="just" eaLnBrk="1" hangingPunct="1">
              <a:spcBef>
                <a:spcPct val="0"/>
              </a:spcBef>
              <a:buFont typeface="Wingdings" panose="05000000000000000000" pitchFamily="2" charset="2"/>
              <a:buChar char="§"/>
            </a:pPr>
            <a:r>
              <a:rPr lang="en-IN" altLang="en-US" sz="2400">
                <a:solidFill>
                  <a:schemeClr val="tx1"/>
                </a:solidFill>
              </a:rPr>
              <a:t> Failure in non-critical parts of networks do not generate </a:t>
            </a:r>
          </a:p>
          <a:p>
            <a:pPr lvl="1" algn="just" eaLnBrk="1" hangingPunct="1">
              <a:spcBef>
                <a:spcPct val="0"/>
              </a:spcBef>
            </a:pPr>
            <a:r>
              <a:rPr lang="en-IN" altLang="en-US" sz="2400">
                <a:solidFill>
                  <a:schemeClr val="tx1"/>
                </a:solidFill>
              </a:rPr>
              <a:t>   hazards to the critical parts of network.</a:t>
            </a:r>
          </a:p>
          <a:p>
            <a:pPr lvl="1" algn="just" eaLnBrk="1" hangingPunct="1">
              <a:spcBef>
                <a:spcPct val="0"/>
              </a:spcBef>
              <a:buFont typeface="Wingdings" panose="05000000000000000000" pitchFamily="2" charset="2"/>
              <a:buChar char="§"/>
            </a:pPr>
            <a:r>
              <a:rPr lang="en-IN" altLang="en-US" sz="2400">
                <a:solidFill>
                  <a:schemeClr val="tx1"/>
                </a:solidFill>
              </a:rPr>
              <a:t> The communication between the subsystems of a particular </a:t>
            </a:r>
          </a:p>
          <a:p>
            <a:pPr lvl="1" algn="just" eaLnBrk="1" hangingPunct="1">
              <a:spcBef>
                <a:spcPct val="0"/>
              </a:spcBef>
            </a:pPr>
            <a:r>
              <a:rPr lang="en-IN" altLang="en-US" sz="2400">
                <a:solidFill>
                  <a:schemeClr val="tx1"/>
                </a:solidFill>
              </a:rPr>
              <a:t>    group are confined to their particular group.</a:t>
            </a:r>
          </a:p>
          <a:p>
            <a:pPr lvl="1" algn="just" eaLnBrk="1" hangingPunct="1">
              <a:spcBef>
                <a:spcPct val="0"/>
              </a:spcBef>
              <a:buFont typeface="Wingdings" panose="05000000000000000000" pitchFamily="2" charset="2"/>
              <a:buChar char="§"/>
            </a:pPr>
            <a:r>
              <a:rPr lang="en-IN" altLang="en-US" sz="2400">
                <a:solidFill>
                  <a:schemeClr val="tx1"/>
                </a:solidFill>
              </a:rPr>
              <a:t> The overload of data in the main bus is reduced.</a:t>
            </a:r>
          </a:p>
          <a:p>
            <a:pPr algn="just" eaLnBrk="1" hangingPunct="1">
              <a:spcBef>
                <a:spcPct val="0"/>
              </a:spcBef>
            </a:pPr>
            <a:endParaRPr lang="en-IN" altLang="en-US" sz="24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B647F85-060A-6065-05E3-F94D2890BF57}"/>
              </a:ext>
            </a:extLst>
          </p:cNvPr>
          <p:cNvSpPr>
            <a:spLocks noGrp="1"/>
          </p:cNvSpPr>
          <p:nvPr>
            <p:ph type="ctrTitle"/>
          </p:nvPr>
        </p:nvSpPr>
        <p:spPr>
          <a:xfrm>
            <a:off x="107950" y="188913"/>
            <a:ext cx="8785225" cy="431800"/>
          </a:xfrm>
        </p:spPr>
        <p:txBody>
          <a:bodyPr/>
          <a:lstStyle/>
          <a:p>
            <a:pPr eaLnBrk="1" hangingPunct="1"/>
            <a:r>
              <a:rPr lang="en-US" altLang="en-US" sz="3200" b="1"/>
              <a:t>Second Generation – Hierarchical Architecture</a:t>
            </a:r>
            <a:endParaRPr lang="en-IN" altLang="en-US" sz="2800" b="1"/>
          </a:p>
        </p:txBody>
      </p:sp>
      <p:pic>
        <p:nvPicPr>
          <p:cNvPr id="14339" name="Picture 2">
            <a:extLst>
              <a:ext uri="{FF2B5EF4-FFF2-40B4-BE49-F238E27FC236}">
                <a16:creationId xmlns:a16="http://schemas.microsoft.com/office/drawing/2014/main" id="{730FE6ED-7A9F-D63D-7773-FDDBCACB9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3588"/>
            <a:ext cx="8613775"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5E1994C-B531-F909-E65B-B7AEC91BC306}"/>
              </a:ext>
            </a:extLst>
          </p:cNvPr>
          <p:cNvSpPr>
            <a:spLocks noGrp="1"/>
          </p:cNvSpPr>
          <p:nvPr>
            <p:ph type="ctrTitle"/>
          </p:nvPr>
        </p:nvSpPr>
        <p:spPr>
          <a:xfrm>
            <a:off x="107950" y="188913"/>
            <a:ext cx="8785225" cy="431800"/>
          </a:xfrm>
        </p:spPr>
        <p:txBody>
          <a:bodyPr/>
          <a:lstStyle/>
          <a:p>
            <a:pPr eaLnBrk="1" hangingPunct="1"/>
            <a:r>
              <a:rPr lang="en-US" altLang="en-US" sz="3200" b="1"/>
              <a:t>Third Generation – Pave Pillar Architecture</a:t>
            </a:r>
            <a:endParaRPr lang="en-IN" altLang="en-US" sz="2800" b="1"/>
          </a:p>
        </p:txBody>
      </p:sp>
      <p:sp>
        <p:nvSpPr>
          <p:cNvPr id="15363" name="Subtitle 2">
            <a:extLst>
              <a:ext uri="{FF2B5EF4-FFF2-40B4-BE49-F238E27FC236}">
                <a16:creationId xmlns:a16="http://schemas.microsoft.com/office/drawing/2014/main" id="{CB7CAB6B-2F15-892F-AD65-48E042DE99F5}"/>
              </a:ext>
            </a:extLst>
          </p:cNvPr>
          <p:cNvSpPr>
            <a:spLocks noGrp="1"/>
          </p:cNvSpPr>
          <p:nvPr>
            <p:ph type="subTitle" idx="1"/>
          </p:nvPr>
        </p:nvSpPr>
        <p:spPr>
          <a:xfrm>
            <a:off x="179388" y="838200"/>
            <a:ext cx="8785225" cy="5759450"/>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Pave Pillar is a generic, conceptual architecture developed by the USAF specifically targeted for advanced tactical fighters.</a:t>
            </a: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In general  for all military aircraft applications, either air-to-air and air-to-ground missions.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The Pave Pillar core avionics consists of the following functional areas:</a:t>
            </a:r>
          </a:p>
          <a:p>
            <a:pPr lvl="1" algn="just" eaLnBrk="1" hangingPunct="1">
              <a:spcBef>
                <a:spcPct val="0"/>
              </a:spcBef>
              <a:buFont typeface="Arial" panose="020B0604020202020204" pitchFamily="34" charset="0"/>
              <a:buChar char="•"/>
            </a:pPr>
            <a:r>
              <a:rPr lang="en-US" altLang="en-US" sz="2400">
                <a:solidFill>
                  <a:schemeClr val="tx1"/>
                </a:solidFill>
              </a:rPr>
              <a:t> Digital Signal Processing.</a:t>
            </a:r>
          </a:p>
          <a:p>
            <a:pPr lvl="1" algn="just" eaLnBrk="1" hangingPunct="1">
              <a:spcBef>
                <a:spcPct val="0"/>
              </a:spcBef>
              <a:buFont typeface="Arial" panose="020B0604020202020204" pitchFamily="34" charset="0"/>
              <a:buChar char="•"/>
            </a:pPr>
            <a:r>
              <a:rPr lang="en-US" altLang="en-US" sz="2400">
                <a:solidFill>
                  <a:schemeClr val="tx1"/>
                </a:solidFill>
              </a:rPr>
              <a:t> Mission Processing.</a:t>
            </a:r>
          </a:p>
          <a:p>
            <a:pPr lvl="1" algn="just" eaLnBrk="1" hangingPunct="1">
              <a:spcBef>
                <a:spcPct val="0"/>
              </a:spcBef>
              <a:buFont typeface="Arial" panose="020B0604020202020204" pitchFamily="34" charset="0"/>
              <a:buChar char="•"/>
            </a:pPr>
            <a:r>
              <a:rPr lang="en-US" altLang="en-US" sz="2400">
                <a:solidFill>
                  <a:schemeClr val="tx1"/>
                </a:solidFill>
              </a:rPr>
              <a:t> Vehicle Management Processing.</a:t>
            </a:r>
          </a:p>
          <a:p>
            <a:pPr lvl="1" algn="just" eaLnBrk="1" hangingPunct="1">
              <a:spcBef>
                <a:spcPct val="0"/>
              </a:spcBef>
              <a:buFont typeface="Arial" panose="020B0604020202020204" pitchFamily="34" charset="0"/>
              <a:buChar char="•"/>
            </a:pPr>
            <a:r>
              <a:rPr lang="en-US" altLang="en-US" sz="2400">
                <a:solidFill>
                  <a:schemeClr val="tx1"/>
                </a:solidFill>
              </a:rPr>
              <a:t> Avionics Systems Control.</a:t>
            </a:r>
          </a:p>
          <a:p>
            <a:pPr algn="just" eaLnBrk="1" hangingPunct="1">
              <a:spcBef>
                <a:spcPct val="0"/>
              </a:spcBef>
              <a:buFont typeface="Wingdings" panose="05000000000000000000" pitchFamily="2" charset="2"/>
              <a:buChar char="Ø"/>
            </a:pPr>
            <a:endParaRPr lang="en-US" altLang="en-US" sz="2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460E4E2-9158-7837-04A9-046AA6568E28}"/>
              </a:ext>
            </a:extLst>
          </p:cNvPr>
          <p:cNvSpPr>
            <a:spLocks noGrp="1"/>
          </p:cNvSpPr>
          <p:nvPr>
            <p:ph type="ctrTitle"/>
          </p:nvPr>
        </p:nvSpPr>
        <p:spPr>
          <a:xfrm>
            <a:off x="107950" y="115888"/>
            <a:ext cx="8785225" cy="431800"/>
          </a:xfrm>
        </p:spPr>
        <p:txBody>
          <a:bodyPr/>
          <a:lstStyle/>
          <a:p>
            <a:pPr eaLnBrk="1" hangingPunct="1"/>
            <a:r>
              <a:rPr lang="en-US" altLang="en-US" sz="3200" b="1"/>
              <a:t>Third Generation – Pave Pillar Architecture</a:t>
            </a:r>
            <a:endParaRPr lang="en-IN" altLang="en-US" sz="2800" b="1"/>
          </a:p>
        </p:txBody>
      </p:sp>
      <p:sp>
        <p:nvSpPr>
          <p:cNvPr id="16387" name="Subtitle 2">
            <a:extLst>
              <a:ext uri="{FF2B5EF4-FFF2-40B4-BE49-F238E27FC236}">
                <a16:creationId xmlns:a16="http://schemas.microsoft.com/office/drawing/2014/main" id="{A4D0A238-3DF4-AA35-CFB7-98A2E015C354}"/>
              </a:ext>
            </a:extLst>
          </p:cNvPr>
          <p:cNvSpPr>
            <a:spLocks noGrp="1"/>
          </p:cNvSpPr>
          <p:nvPr>
            <p:ph type="subTitle" idx="1"/>
          </p:nvPr>
        </p:nvSpPr>
        <p:spPr>
          <a:xfrm>
            <a:off x="179388" y="693738"/>
            <a:ext cx="8785225" cy="6048375"/>
          </a:xfrm>
        </p:spPr>
        <p:txBody>
          <a:bodyPr/>
          <a:lstStyle/>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a:t>
            </a:r>
            <a:r>
              <a:rPr lang="en-IN" altLang="en-US" sz="2400" b="1">
                <a:solidFill>
                  <a:srgbClr val="FF0000"/>
                </a:solidFill>
              </a:rPr>
              <a:t>Mission Processing Area</a:t>
            </a:r>
            <a:r>
              <a:rPr lang="en-IN" altLang="en-US" sz="2400">
                <a:solidFill>
                  <a:schemeClr val="tx1"/>
                </a:solidFill>
              </a:rPr>
              <a:t> – mission and system management such as fire control, target acquisition, navigation management, defense management, stores management, and crew station management.</a:t>
            </a:r>
          </a:p>
          <a:p>
            <a:pPr algn="just" eaLnBrk="1" hangingPunct="1">
              <a:spcBef>
                <a:spcPct val="0"/>
              </a:spcBef>
              <a:buFont typeface="Wingdings" panose="05000000000000000000" pitchFamily="2" charset="2"/>
              <a:buChar char="Ø"/>
            </a:pPr>
            <a:endParaRPr lang="en-US" altLang="en-US" sz="16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mission processing area collects the health and status of all avionics components. </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a:t>
            </a:r>
            <a:r>
              <a:rPr lang="en-IN" altLang="en-US" sz="2400" b="1">
                <a:solidFill>
                  <a:srgbClr val="FF0000"/>
                </a:solidFill>
              </a:rPr>
              <a:t>Vehicle Management Systems</a:t>
            </a:r>
            <a:r>
              <a:rPr lang="en-IN" altLang="en-US" sz="2400">
                <a:solidFill>
                  <a:schemeClr val="tx1"/>
                </a:solidFill>
              </a:rPr>
              <a:t> area provides the resources to support the fundamental flight and airframe related control functions: Flight Control, Inlet Control, Propulsion Control, Vector Thrust Control, Air Data Measurement, Aircraft Inertial Measurement, Electrical Power Control, Utility systems (Fuel Measurement and Transfer, Crew escape system, Hydraulic System, Landing Gear etc).</a:t>
            </a:r>
          </a:p>
          <a:p>
            <a:pPr algn="just" eaLnBrk="1" hangingPunct="1">
              <a:spcBef>
                <a:spcPct val="0"/>
              </a:spcBef>
              <a:buFont typeface="Wingdings" panose="05000000000000000000" pitchFamily="2" charset="2"/>
              <a:buChar char="Ø"/>
            </a:pPr>
            <a:endParaRPr lang="en-IN" altLang="en-US" sz="24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A71D288-29A7-DC0E-33C0-40012EC7FDEC}"/>
              </a:ext>
            </a:extLst>
          </p:cNvPr>
          <p:cNvSpPr>
            <a:spLocks noGrp="1"/>
          </p:cNvSpPr>
          <p:nvPr>
            <p:ph type="ctrTitle"/>
          </p:nvPr>
        </p:nvSpPr>
        <p:spPr>
          <a:xfrm>
            <a:off x="107950" y="115888"/>
            <a:ext cx="8785225" cy="431800"/>
          </a:xfrm>
        </p:spPr>
        <p:txBody>
          <a:bodyPr/>
          <a:lstStyle/>
          <a:p>
            <a:pPr eaLnBrk="1" hangingPunct="1"/>
            <a:r>
              <a:rPr lang="en-US" altLang="en-US" sz="3200" b="1"/>
              <a:t>Third Generation – Pave Pillar Architecture</a:t>
            </a:r>
            <a:endParaRPr lang="en-IN" altLang="en-US" sz="2800" b="1"/>
          </a:p>
        </p:txBody>
      </p:sp>
      <p:sp>
        <p:nvSpPr>
          <p:cNvPr id="12291" name="Subtitle 2">
            <a:extLst>
              <a:ext uri="{FF2B5EF4-FFF2-40B4-BE49-F238E27FC236}">
                <a16:creationId xmlns:a16="http://schemas.microsoft.com/office/drawing/2014/main" id="{EDB572D6-6689-7092-6AF4-013B60B90DD9}"/>
              </a:ext>
            </a:extLst>
          </p:cNvPr>
          <p:cNvSpPr>
            <a:spLocks noGrp="1"/>
          </p:cNvSpPr>
          <p:nvPr>
            <p:ph type="subTitle" idx="1"/>
          </p:nvPr>
        </p:nvSpPr>
        <p:spPr>
          <a:xfrm>
            <a:off x="179388" y="765175"/>
            <a:ext cx="8785225" cy="5759450"/>
          </a:xfrm>
        </p:spPr>
        <p:txBody>
          <a:bodyPr/>
          <a:lstStyle/>
          <a:p>
            <a:pPr algn="just" eaLnBrk="1" hangingPunct="1">
              <a:spcBef>
                <a:spcPct val="0"/>
              </a:spcBef>
              <a:buFont typeface="Wingdings" pitchFamily="2" charset="2"/>
              <a:buChar char="Ø"/>
              <a:defRPr/>
            </a:pPr>
            <a:r>
              <a:rPr lang="en-IN" sz="2400" dirty="0">
                <a:solidFill>
                  <a:schemeClr val="tx1"/>
                </a:solidFill>
              </a:rPr>
              <a:t> </a:t>
            </a:r>
            <a:r>
              <a:rPr lang="en-IN" sz="2400" b="1" dirty="0">
                <a:solidFill>
                  <a:srgbClr val="FF0000"/>
                </a:solidFill>
              </a:rPr>
              <a:t>Avionics Systems Control</a:t>
            </a:r>
            <a:r>
              <a:rPr lang="en-IN" sz="2400" dirty="0">
                <a:solidFill>
                  <a:schemeClr val="tx1"/>
                </a:solidFill>
              </a:rPr>
              <a:t> is of all of the </a:t>
            </a:r>
            <a:r>
              <a:rPr lang="en-IN" sz="2400" dirty="0">
                <a:solidFill>
                  <a:srgbClr val="FF0000"/>
                </a:solidFill>
              </a:rPr>
              <a:t>software</a:t>
            </a:r>
            <a:r>
              <a:rPr lang="en-IN" sz="2400" dirty="0">
                <a:solidFill>
                  <a:schemeClr val="tx1"/>
                </a:solidFill>
              </a:rPr>
              <a:t> in the system.</a:t>
            </a:r>
          </a:p>
          <a:p>
            <a:pPr algn="just" eaLnBrk="1" hangingPunct="1">
              <a:spcBef>
                <a:spcPct val="0"/>
              </a:spcBef>
              <a:buFont typeface="Wingdings" pitchFamily="2" charset="2"/>
              <a:buChar char="Ø"/>
              <a:defRPr/>
            </a:pPr>
            <a:endParaRPr lang="en-IN" sz="2400" dirty="0">
              <a:solidFill>
                <a:schemeClr val="tx1"/>
              </a:solidFill>
            </a:endParaRPr>
          </a:p>
          <a:p>
            <a:pPr algn="just" eaLnBrk="1" hangingPunct="1">
              <a:spcBef>
                <a:spcPct val="0"/>
              </a:spcBef>
              <a:buFont typeface="Wingdings" pitchFamily="2" charset="2"/>
              <a:buChar char="Ø"/>
              <a:defRPr/>
            </a:pPr>
            <a:r>
              <a:rPr lang="en-IN" sz="2400" dirty="0">
                <a:solidFill>
                  <a:schemeClr val="tx1"/>
                </a:solidFill>
              </a:rPr>
              <a:t> The avionics systems control functions of the operating system shall be partitioned into </a:t>
            </a:r>
            <a:r>
              <a:rPr lang="en-IN" sz="2400" b="1" dirty="0">
                <a:solidFill>
                  <a:schemeClr val="tx1"/>
                </a:solidFill>
              </a:rPr>
              <a:t>three elements</a:t>
            </a:r>
            <a:r>
              <a:rPr lang="en-IN" sz="2400" dirty="0">
                <a:solidFill>
                  <a:schemeClr val="tx1"/>
                </a:solidFill>
              </a:rPr>
              <a:t>:</a:t>
            </a:r>
          </a:p>
          <a:p>
            <a:pPr algn="just" eaLnBrk="1" hangingPunct="1">
              <a:spcBef>
                <a:spcPct val="0"/>
              </a:spcBef>
              <a:buFont typeface="Wingdings" pitchFamily="2" charset="2"/>
              <a:buChar char="Ø"/>
              <a:defRPr/>
            </a:pPr>
            <a:endParaRPr lang="en-IN" sz="2000" dirty="0">
              <a:solidFill>
                <a:schemeClr val="tx1"/>
              </a:solidFill>
            </a:endParaRPr>
          </a:p>
          <a:p>
            <a:pPr marL="457200" indent="-457200" algn="just" eaLnBrk="1" hangingPunct="1">
              <a:spcBef>
                <a:spcPct val="0"/>
              </a:spcBef>
              <a:buFont typeface="Arial" charset="0"/>
              <a:buAutoNum type="arabicParenR"/>
              <a:defRPr/>
            </a:pPr>
            <a:r>
              <a:rPr lang="en-IN" sz="2400" dirty="0">
                <a:solidFill>
                  <a:schemeClr val="tx1"/>
                </a:solidFill>
              </a:rPr>
              <a:t>The </a:t>
            </a:r>
            <a:r>
              <a:rPr lang="en-IN" sz="2400" b="1" dirty="0">
                <a:solidFill>
                  <a:schemeClr val="tx1"/>
                </a:solidFill>
              </a:rPr>
              <a:t>system executive</a:t>
            </a:r>
            <a:r>
              <a:rPr lang="en-IN" sz="2400" dirty="0">
                <a:solidFill>
                  <a:schemeClr val="tx1"/>
                </a:solidFill>
              </a:rPr>
              <a:t> which will provide the monitoring of system state and the reconfiguration based upon mission requirements and detected system failures; </a:t>
            </a:r>
          </a:p>
          <a:p>
            <a:pPr marL="457200" indent="-457200" algn="just" eaLnBrk="1" hangingPunct="1">
              <a:spcBef>
                <a:spcPct val="0"/>
              </a:spcBef>
              <a:buFont typeface="Arial" charset="0"/>
              <a:buAutoNum type="arabicParenR"/>
              <a:defRPr/>
            </a:pPr>
            <a:endParaRPr lang="en-IN" sz="2400" dirty="0">
              <a:solidFill>
                <a:schemeClr val="tx1"/>
              </a:solidFill>
            </a:endParaRPr>
          </a:p>
          <a:p>
            <a:pPr marL="457200" indent="-457200" algn="just" eaLnBrk="1" hangingPunct="1">
              <a:spcBef>
                <a:spcPct val="0"/>
              </a:spcBef>
              <a:buFont typeface="Arial" charset="0"/>
              <a:buAutoNum type="arabicParenR"/>
              <a:defRPr/>
            </a:pPr>
            <a:r>
              <a:rPr lang="en-IN" sz="2400" dirty="0">
                <a:solidFill>
                  <a:schemeClr val="tx1"/>
                </a:solidFill>
              </a:rPr>
              <a:t>the </a:t>
            </a:r>
            <a:r>
              <a:rPr lang="en-IN" sz="2400" b="1" dirty="0">
                <a:solidFill>
                  <a:schemeClr val="tx1"/>
                </a:solidFill>
              </a:rPr>
              <a:t>distributed executive</a:t>
            </a:r>
            <a:r>
              <a:rPr lang="en-IN" sz="2400" dirty="0">
                <a:solidFill>
                  <a:schemeClr val="tx1"/>
                </a:solidFill>
              </a:rPr>
              <a:t> which will provide for decentralized system control in each processor; </a:t>
            </a:r>
          </a:p>
          <a:p>
            <a:pPr marL="457200" indent="-457200" algn="just" eaLnBrk="1" hangingPunct="1">
              <a:spcBef>
                <a:spcPct val="0"/>
              </a:spcBef>
              <a:buFont typeface="Arial" charset="0"/>
              <a:buAutoNum type="arabicParenR"/>
              <a:defRPr/>
            </a:pPr>
            <a:endParaRPr lang="en-IN" sz="2400" dirty="0">
              <a:solidFill>
                <a:schemeClr val="tx1"/>
              </a:solidFill>
            </a:endParaRPr>
          </a:p>
          <a:p>
            <a:pPr marL="457200" indent="-457200" algn="just" eaLnBrk="1" hangingPunct="1">
              <a:spcBef>
                <a:spcPct val="0"/>
              </a:spcBef>
              <a:buFont typeface="Arial" charset="0"/>
              <a:buAutoNum type="arabicParenR"/>
              <a:defRPr/>
            </a:pPr>
            <a:r>
              <a:rPr lang="en-IN" sz="2400" dirty="0">
                <a:solidFill>
                  <a:schemeClr val="tx1"/>
                </a:solidFill>
              </a:rPr>
              <a:t>the </a:t>
            </a:r>
            <a:r>
              <a:rPr lang="en-IN" sz="2400" b="1" dirty="0">
                <a:solidFill>
                  <a:schemeClr val="tx1"/>
                </a:solidFill>
              </a:rPr>
              <a:t>kernel executive</a:t>
            </a:r>
            <a:r>
              <a:rPr lang="en-IN" sz="2400" dirty="0">
                <a:solidFill>
                  <a:schemeClr val="tx1"/>
                </a:solidFill>
              </a:rPr>
              <a:t> which will provide those operating system functions which are common to all processors.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A4509EA-AF4B-BAA5-CF1B-C7496969E4CE}"/>
              </a:ext>
            </a:extLst>
          </p:cNvPr>
          <p:cNvSpPr>
            <a:spLocks noGrp="1"/>
          </p:cNvSpPr>
          <p:nvPr>
            <p:ph type="ctrTitle"/>
          </p:nvPr>
        </p:nvSpPr>
        <p:spPr>
          <a:xfrm>
            <a:off x="107950" y="188913"/>
            <a:ext cx="8785225" cy="431800"/>
          </a:xfrm>
        </p:spPr>
        <p:txBody>
          <a:bodyPr/>
          <a:lstStyle/>
          <a:p>
            <a:pPr eaLnBrk="1" hangingPunct="1"/>
            <a:r>
              <a:rPr lang="en-US" altLang="en-US" sz="3200" b="1"/>
              <a:t>Pave Pillar System software</a:t>
            </a:r>
            <a:endParaRPr lang="en-IN" altLang="en-US" sz="2800" b="1"/>
          </a:p>
        </p:txBody>
      </p:sp>
      <p:pic>
        <p:nvPicPr>
          <p:cNvPr id="18435" name="Picture 4">
            <a:extLst>
              <a:ext uri="{FF2B5EF4-FFF2-40B4-BE49-F238E27FC236}">
                <a16:creationId xmlns:a16="http://schemas.microsoft.com/office/drawing/2014/main" id="{3427A77D-C805-B116-4EA5-F0B5808D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6263"/>
            <a:ext cx="864235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944CC32-C708-2350-9063-FF5482B42C55}"/>
              </a:ext>
            </a:extLst>
          </p:cNvPr>
          <p:cNvSpPr>
            <a:spLocks noGrp="1"/>
          </p:cNvSpPr>
          <p:nvPr>
            <p:ph type="ctrTitle"/>
          </p:nvPr>
        </p:nvSpPr>
        <p:spPr>
          <a:xfrm>
            <a:off x="107950" y="115888"/>
            <a:ext cx="8785225" cy="431800"/>
          </a:xfrm>
        </p:spPr>
        <p:txBody>
          <a:bodyPr/>
          <a:lstStyle/>
          <a:p>
            <a:pPr eaLnBrk="1" hangingPunct="1"/>
            <a:r>
              <a:rPr lang="en-US" altLang="en-US" sz="3200" b="1"/>
              <a:t>Pave Pillar conceptual Architecture</a:t>
            </a:r>
            <a:endParaRPr lang="en-IN" altLang="en-US" sz="2800" b="1"/>
          </a:p>
        </p:txBody>
      </p:sp>
      <p:pic>
        <p:nvPicPr>
          <p:cNvPr id="19459" name="Picture 4">
            <a:extLst>
              <a:ext uri="{FF2B5EF4-FFF2-40B4-BE49-F238E27FC236}">
                <a16:creationId xmlns:a16="http://schemas.microsoft.com/office/drawing/2014/main" id="{CE6DF675-5F98-B63D-5B15-FAC69F5D2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734C2BB-E801-E6D0-0582-31BF58757528}"/>
              </a:ext>
            </a:extLst>
          </p:cNvPr>
          <p:cNvSpPr>
            <a:spLocks noGrp="1"/>
          </p:cNvSpPr>
          <p:nvPr>
            <p:ph type="ctrTitle"/>
          </p:nvPr>
        </p:nvSpPr>
        <p:spPr>
          <a:xfrm>
            <a:off x="107950" y="115888"/>
            <a:ext cx="8785225" cy="431800"/>
          </a:xfrm>
        </p:spPr>
        <p:txBody>
          <a:bodyPr/>
          <a:lstStyle/>
          <a:p>
            <a:pPr eaLnBrk="1" hangingPunct="1"/>
            <a:r>
              <a:rPr lang="en-US" altLang="en-US" sz="3200" b="1"/>
              <a:t>Pave Pace Architecture</a:t>
            </a:r>
            <a:endParaRPr lang="en-IN" altLang="en-US" sz="2800" b="1"/>
          </a:p>
        </p:txBody>
      </p:sp>
      <p:pic>
        <p:nvPicPr>
          <p:cNvPr id="20483" name="Picture 2">
            <a:extLst>
              <a:ext uri="{FF2B5EF4-FFF2-40B4-BE49-F238E27FC236}">
                <a16:creationId xmlns:a16="http://schemas.microsoft.com/office/drawing/2014/main" id="{B90C280F-706C-6CC7-2590-9A70C2B2C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91440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F29FF53-C87B-AE81-C7B0-A13B95FAB870}"/>
              </a:ext>
            </a:extLst>
          </p:cNvPr>
          <p:cNvSpPr>
            <a:spLocks noGrp="1"/>
          </p:cNvSpPr>
          <p:nvPr>
            <p:ph type="ctrTitle"/>
          </p:nvPr>
        </p:nvSpPr>
        <p:spPr>
          <a:xfrm>
            <a:off x="179388" y="261938"/>
            <a:ext cx="8785225" cy="503237"/>
          </a:xfrm>
        </p:spPr>
        <p:txBody>
          <a:bodyPr/>
          <a:lstStyle/>
          <a:p>
            <a:pPr eaLnBrk="1" hangingPunct="1"/>
            <a:r>
              <a:rPr lang="en-US" altLang="en-US" sz="3200" b="1"/>
              <a:t>Avionics System Architecture</a:t>
            </a:r>
            <a:endParaRPr lang="en-IN" altLang="en-US" sz="3200" b="1"/>
          </a:p>
        </p:txBody>
      </p:sp>
      <p:sp>
        <p:nvSpPr>
          <p:cNvPr id="3075" name="Subtitle 2">
            <a:extLst>
              <a:ext uri="{FF2B5EF4-FFF2-40B4-BE49-F238E27FC236}">
                <a16:creationId xmlns:a16="http://schemas.microsoft.com/office/drawing/2014/main" id="{252EBCE6-FF15-0B56-8ADC-0FBB7F360AC4}"/>
              </a:ext>
            </a:extLst>
          </p:cNvPr>
          <p:cNvSpPr>
            <a:spLocks noGrp="1"/>
          </p:cNvSpPr>
          <p:nvPr>
            <p:ph type="subTitle" idx="1"/>
          </p:nvPr>
        </p:nvSpPr>
        <p:spPr>
          <a:xfrm>
            <a:off x="179388" y="1052513"/>
            <a:ext cx="8785225" cy="5113337"/>
          </a:xfrm>
        </p:spPr>
        <p:txBody>
          <a:bodyPr/>
          <a:lstStyle/>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chemeClr val="tx1"/>
                </a:solidFill>
              </a:rPr>
              <a:t>What is an architecture?</a:t>
            </a:r>
            <a:r>
              <a:rPr lang="en-US" altLang="en-US" sz="2400">
                <a:solidFill>
                  <a:schemeClr val="tx1"/>
                </a:solidFill>
              </a:rPr>
              <a:t> – </a:t>
            </a:r>
            <a:r>
              <a:rPr lang="en-IN" altLang="en-US" sz="2400">
                <a:solidFill>
                  <a:schemeClr val="tx1"/>
                </a:solidFill>
              </a:rPr>
              <a:t>“The structure of components, their relationships, and the principles and guidelines governing their design and evolution over time”</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Establishing the basic architecture is the first and the most fundamental challenge faced by the designer</a:t>
            </a:r>
            <a:r>
              <a:rPr lang="en-US" altLang="en-US" sz="2400">
                <a:solidFill>
                  <a:schemeClr val="tx1"/>
                </a:solidFill>
              </a:rPr>
              <a:t>.</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architecture must conform to the overall aircraft mission and design while ensuring that the avionics system meets its performance requirements.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These architectures </a:t>
            </a:r>
            <a:r>
              <a:rPr lang="en-IN" altLang="en-US" sz="2400">
                <a:solidFill>
                  <a:srgbClr val="FF0000"/>
                </a:solidFill>
              </a:rPr>
              <a:t>rely on the data buses</a:t>
            </a:r>
            <a:r>
              <a:rPr lang="en-IN" altLang="en-US" sz="2400">
                <a:solidFill>
                  <a:schemeClr val="tx1"/>
                </a:solidFill>
              </a:rPr>
              <a:t> for intra and intersystem communications.</a:t>
            </a:r>
          </a:p>
          <a:p>
            <a:pPr algn="just" eaLnBrk="1" hangingPunct="1">
              <a:spcBef>
                <a:spcPct val="0"/>
              </a:spcBef>
              <a:buFont typeface="Wingdings" panose="05000000000000000000" pitchFamily="2" charset="2"/>
              <a:buChar char="Ø"/>
            </a:pPr>
            <a:endParaRPr lang="en-IN" altLang="en-US" sz="24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8EE8A31-5C37-D325-227D-CEF3C787A4C8}"/>
              </a:ext>
            </a:extLst>
          </p:cNvPr>
          <p:cNvSpPr>
            <a:spLocks noGrp="1"/>
          </p:cNvSpPr>
          <p:nvPr>
            <p:ph type="ctrTitle"/>
          </p:nvPr>
        </p:nvSpPr>
        <p:spPr>
          <a:xfrm>
            <a:off x="179388" y="188913"/>
            <a:ext cx="8785225" cy="431800"/>
          </a:xfrm>
          <a:ln>
            <a:solidFill>
              <a:schemeClr val="tx1"/>
            </a:solidFill>
            <a:miter lim="800000"/>
            <a:headEnd/>
            <a:tailEnd/>
          </a:ln>
        </p:spPr>
        <p:txBody>
          <a:bodyPr/>
          <a:lstStyle/>
          <a:p>
            <a:pPr eaLnBrk="1" hangingPunct="1"/>
            <a:r>
              <a:rPr lang="en-US" altLang="en-US" sz="3200" b="1"/>
              <a:t>Open Systems Integrated Modular Avionics (IMA)</a:t>
            </a:r>
            <a:endParaRPr lang="en-IN" altLang="en-US" sz="2800" b="1"/>
          </a:p>
        </p:txBody>
      </p:sp>
      <p:sp>
        <p:nvSpPr>
          <p:cNvPr id="21507" name="Subtitle 2">
            <a:extLst>
              <a:ext uri="{FF2B5EF4-FFF2-40B4-BE49-F238E27FC236}">
                <a16:creationId xmlns:a16="http://schemas.microsoft.com/office/drawing/2014/main" id="{A6F46EA9-B8B8-DB20-2756-A42345DCCC13}"/>
              </a:ext>
            </a:extLst>
          </p:cNvPr>
          <p:cNvSpPr>
            <a:spLocks noGrp="1"/>
          </p:cNvSpPr>
          <p:nvPr>
            <p:ph type="subTitle" idx="1"/>
          </p:nvPr>
        </p:nvSpPr>
        <p:spPr>
          <a:xfrm>
            <a:off x="179388" y="693738"/>
            <a:ext cx="8785225" cy="6119812"/>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‘Open systems’ – Architecture (design) whose specifications are made public.</a:t>
            </a: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Integrated Modular Avionics is a term used to describe a distributed real-time computer network aboard an aircraft. This network should consist of a number of computing modules capable of supporting numerous applications of differing safety criticality levels. </a:t>
            </a: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A core computer that performs the majority of avionics functions. Looking inside this core computer </a:t>
            </a:r>
            <a:r>
              <a:rPr lang="en-IN" altLang="en-US" sz="2400" b="1">
                <a:solidFill>
                  <a:srgbClr val="FF0000"/>
                </a:solidFill>
              </a:rPr>
              <a:t>several modules</a:t>
            </a:r>
            <a:r>
              <a:rPr lang="en-IN" altLang="en-US" sz="2400">
                <a:solidFill>
                  <a:schemeClr val="tx1"/>
                </a:solidFill>
              </a:rPr>
              <a:t> (LRM) can be identified performing a specific function, like display modules, flight management modules, auto pilot module, etc.</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Functionality split between modules (Power supply modules, Processing, IO, etc). </a:t>
            </a:r>
            <a:endParaRPr lang="en-IN" altLang="en-US" sz="24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553103D-346F-97D5-453E-69210C566F6C}"/>
              </a:ext>
            </a:extLst>
          </p:cNvPr>
          <p:cNvSpPr>
            <a:spLocks noGrp="1"/>
          </p:cNvSpPr>
          <p:nvPr>
            <p:ph type="ctrTitle"/>
          </p:nvPr>
        </p:nvSpPr>
        <p:spPr>
          <a:xfrm>
            <a:off x="179388" y="188913"/>
            <a:ext cx="8785225" cy="431800"/>
          </a:xfrm>
        </p:spPr>
        <p:txBody>
          <a:bodyPr/>
          <a:lstStyle/>
          <a:p>
            <a:pPr eaLnBrk="1" hangingPunct="1"/>
            <a:r>
              <a:rPr lang="en-US" altLang="en-US" sz="3200" b="1"/>
              <a:t>Open Systems Integrated Modular Avionics (IMA)</a:t>
            </a:r>
            <a:endParaRPr lang="en-IN" altLang="en-US" sz="2800" b="1"/>
          </a:p>
        </p:txBody>
      </p:sp>
      <p:sp>
        <p:nvSpPr>
          <p:cNvPr id="22531" name="Subtitle 2">
            <a:extLst>
              <a:ext uri="{FF2B5EF4-FFF2-40B4-BE49-F238E27FC236}">
                <a16:creationId xmlns:a16="http://schemas.microsoft.com/office/drawing/2014/main" id="{8C376281-734D-BECC-0E88-F63FBE1FC9C7}"/>
              </a:ext>
            </a:extLst>
          </p:cNvPr>
          <p:cNvSpPr>
            <a:spLocks noGrp="1"/>
          </p:cNvSpPr>
          <p:nvPr>
            <p:ph type="subTitle" idx="1"/>
          </p:nvPr>
        </p:nvSpPr>
        <p:spPr>
          <a:xfrm>
            <a:off x="179388" y="549275"/>
            <a:ext cx="8785225" cy="6237288"/>
          </a:xfrm>
        </p:spPr>
        <p:txBody>
          <a:bodyPr/>
          <a:lstStyle/>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8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endParaRPr lang="en-US" altLang="en-US" sz="2400" b="1">
              <a:solidFill>
                <a:schemeClr val="tx1"/>
              </a:solidFill>
            </a:endParaRPr>
          </a:p>
          <a:p>
            <a:pPr algn="just" eaLnBrk="1" hangingPunct="1">
              <a:spcBef>
                <a:spcPct val="0"/>
              </a:spcBef>
            </a:pPr>
            <a:r>
              <a:rPr lang="en-US" altLang="en-US" sz="2400" b="1">
                <a:solidFill>
                  <a:schemeClr val="tx1"/>
                </a:solidFill>
              </a:rPr>
              <a:t>                  Figure:</a:t>
            </a:r>
            <a:r>
              <a:rPr lang="en-US" altLang="en-US" sz="2400">
                <a:solidFill>
                  <a:schemeClr val="tx1"/>
                </a:solidFill>
              </a:rPr>
              <a:t> </a:t>
            </a:r>
            <a:r>
              <a:rPr lang="en-US" altLang="en-US" sz="2400" i="1">
                <a:solidFill>
                  <a:schemeClr val="tx1"/>
                </a:solidFill>
              </a:rPr>
              <a:t>IMA rack approach                             CPU/IO module</a:t>
            </a:r>
            <a:endParaRPr lang="en-IN" altLang="en-US" sz="2400" i="1">
              <a:solidFill>
                <a:schemeClr val="tx1"/>
              </a:solidFill>
            </a:endParaRPr>
          </a:p>
        </p:txBody>
      </p:sp>
      <p:pic>
        <p:nvPicPr>
          <p:cNvPr id="22532" name="Picture 2">
            <a:extLst>
              <a:ext uri="{FF2B5EF4-FFF2-40B4-BE49-F238E27FC236}">
                <a16:creationId xmlns:a16="http://schemas.microsoft.com/office/drawing/2014/main" id="{12F679D5-FB11-483F-BA55-DEA6E7E53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801688"/>
            <a:ext cx="65373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a:extLst>
              <a:ext uri="{FF2B5EF4-FFF2-40B4-BE49-F238E27FC236}">
                <a16:creationId xmlns:a16="http://schemas.microsoft.com/office/drawing/2014/main" id="{586E9528-AAD9-8DE2-AB51-3EB7187B0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429000"/>
            <a:ext cx="2555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a:extLst>
              <a:ext uri="{FF2B5EF4-FFF2-40B4-BE49-F238E27FC236}">
                <a16:creationId xmlns:a16="http://schemas.microsoft.com/office/drawing/2014/main" id="{C0DD2631-BF61-5AFF-7BFE-35C98173E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73463"/>
            <a:ext cx="6019800" cy="2087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0D0C733-8163-5003-B96A-A265AE3B4AA1}"/>
              </a:ext>
            </a:extLst>
          </p:cNvPr>
          <p:cNvSpPr>
            <a:spLocks noGrp="1"/>
          </p:cNvSpPr>
          <p:nvPr>
            <p:ph type="ctrTitle"/>
          </p:nvPr>
        </p:nvSpPr>
        <p:spPr>
          <a:xfrm>
            <a:off x="107950" y="117475"/>
            <a:ext cx="8785225" cy="431800"/>
          </a:xfrm>
        </p:spPr>
        <p:txBody>
          <a:bodyPr/>
          <a:lstStyle/>
          <a:p>
            <a:pPr eaLnBrk="1" hangingPunct="1"/>
            <a:r>
              <a:rPr lang="en-US" altLang="en-US" sz="3200" b="1"/>
              <a:t>Integrated Modular Avionics – Features</a:t>
            </a:r>
            <a:endParaRPr lang="en-IN" altLang="en-US" sz="2800" b="1"/>
          </a:p>
        </p:txBody>
      </p:sp>
      <p:sp>
        <p:nvSpPr>
          <p:cNvPr id="23555" name="Subtitle 2">
            <a:extLst>
              <a:ext uri="{FF2B5EF4-FFF2-40B4-BE49-F238E27FC236}">
                <a16:creationId xmlns:a16="http://schemas.microsoft.com/office/drawing/2014/main" id="{5878876D-C297-5226-9CAA-A955FD82CEF2}"/>
              </a:ext>
            </a:extLst>
          </p:cNvPr>
          <p:cNvSpPr>
            <a:spLocks noGrp="1"/>
          </p:cNvSpPr>
          <p:nvPr>
            <p:ph type="subTitle" idx="1"/>
          </p:nvPr>
        </p:nvSpPr>
        <p:spPr>
          <a:xfrm>
            <a:off x="179388" y="692150"/>
            <a:ext cx="8785225" cy="6049963"/>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Layered architecture using standard programming interface layers to hide hardware and applications from one another.</a:t>
            </a:r>
          </a:p>
          <a:p>
            <a:pPr algn="just" eaLnBrk="1" hangingPunct="1">
              <a:spcBef>
                <a:spcPct val="0"/>
              </a:spcBef>
              <a:buFont typeface="Wingdings" panose="05000000000000000000" pitchFamily="2" charset="2"/>
              <a:buChar char="Ø"/>
            </a:pPr>
            <a:endParaRPr lang="en-IN" altLang="en-US" sz="1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Reconfiguration of applications on the modules. This can be static reconfiguration (whilst the aircraft is not in use) or dynamic reconfiguration (in flight).</a:t>
            </a:r>
          </a:p>
          <a:p>
            <a:pPr algn="just" eaLnBrk="1" hangingPunct="1">
              <a:spcBef>
                <a:spcPct val="0"/>
              </a:spcBef>
              <a:buFont typeface="Wingdings" panose="05000000000000000000" pitchFamily="2" charset="2"/>
              <a:buChar char="Ø"/>
            </a:pPr>
            <a:endParaRPr lang="en-IN" altLang="en-US" sz="1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Protection mechanisms to allow resources like memory to be shared by multiple criticality level applications, and to allow applications to be inserted/altered without impact on the rest of the system. This is called partitioning.</a:t>
            </a:r>
          </a:p>
          <a:p>
            <a:pPr algn="just" eaLnBrk="1" hangingPunct="1">
              <a:spcBef>
                <a:spcPct val="0"/>
              </a:spcBef>
              <a:buFont typeface="Wingdings" panose="05000000000000000000" pitchFamily="2" charset="2"/>
              <a:buChar char="Ø"/>
            </a:pPr>
            <a:endParaRPr lang="en-IN" altLang="en-US" sz="18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Code re-use and portability.</a:t>
            </a:r>
          </a:p>
          <a:p>
            <a:pPr algn="just" eaLnBrk="1" hangingPunct="1">
              <a:spcBef>
                <a:spcPct val="0"/>
              </a:spcBef>
              <a:buFont typeface="Wingdings" panose="05000000000000000000" pitchFamily="2" charset="2"/>
              <a:buChar char="Ø"/>
            </a:pPr>
            <a:endParaRPr lang="en-IN" altLang="en-US" sz="18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An operating system to manage the applications.</a:t>
            </a:r>
          </a:p>
          <a:p>
            <a:pPr algn="just" eaLnBrk="1" hangingPunct="1">
              <a:spcBef>
                <a:spcPct val="0"/>
              </a:spcBef>
              <a:buFont typeface="Wingdings" panose="05000000000000000000" pitchFamily="2" charset="2"/>
              <a:buChar char="Ø"/>
            </a:pPr>
            <a:endParaRPr lang="en-IN" altLang="en-US" sz="18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Physical integration of networks, modules and IO devices.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EF1AE30-F5D5-FE10-5DD2-B4994483B36C}"/>
              </a:ext>
            </a:extLst>
          </p:cNvPr>
          <p:cNvSpPr>
            <a:spLocks noGrp="1"/>
          </p:cNvSpPr>
          <p:nvPr>
            <p:ph type="ctrTitle"/>
          </p:nvPr>
        </p:nvSpPr>
        <p:spPr>
          <a:xfrm>
            <a:off x="107950" y="117475"/>
            <a:ext cx="8785225" cy="431800"/>
          </a:xfrm>
        </p:spPr>
        <p:txBody>
          <a:bodyPr/>
          <a:lstStyle/>
          <a:p>
            <a:pPr eaLnBrk="1" hangingPunct="1"/>
            <a:r>
              <a:rPr lang="en-US" altLang="en-US" sz="3200" b="1"/>
              <a:t>Integrated Modular Avionics – Features</a:t>
            </a:r>
            <a:endParaRPr lang="en-IN" altLang="en-US" sz="2800" b="1"/>
          </a:p>
        </p:txBody>
      </p:sp>
      <p:sp>
        <p:nvSpPr>
          <p:cNvPr id="24579" name="Subtitle 2">
            <a:extLst>
              <a:ext uri="{FF2B5EF4-FFF2-40B4-BE49-F238E27FC236}">
                <a16:creationId xmlns:a16="http://schemas.microsoft.com/office/drawing/2014/main" id="{A7F35302-B379-BA50-CE63-877FA63F8B37}"/>
              </a:ext>
            </a:extLst>
          </p:cNvPr>
          <p:cNvSpPr>
            <a:spLocks noGrp="1"/>
          </p:cNvSpPr>
          <p:nvPr>
            <p:ph type="subTitle" idx="1"/>
          </p:nvPr>
        </p:nvSpPr>
        <p:spPr>
          <a:xfrm>
            <a:off x="179388" y="692150"/>
            <a:ext cx="8785225" cy="6049963"/>
          </a:xfrm>
        </p:spPr>
        <p:txBody>
          <a:bodyPr/>
          <a:lstStyle/>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software concept is also modular, comprising a number of application programs running under the control of an executive operating system. </a:t>
            </a: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r>
              <a:rPr lang="en-IN" altLang="en-US" sz="2400">
                <a:solidFill>
                  <a:schemeClr val="tx1"/>
                </a:solidFill>
              </a:rPr>
              <a:t>                   </a:t>
            </a:r>
            <a:r>
              <a:rPr lang="en-IN" altLang="en-US" sz="2400" b="1" i="1">
                <a:solidFill>
                  <a:schemeClr val="tx1"/>
                </a:solidFill>
              </a:rPr>
              <a:t>A ‘</a:t>
            </a:r>
            <a:r>
              <a:rPr lang="en-US" altLang="en-US" sz="2400" b="1" i="1">
                <a:solidFill>
                  <a:schemeClr val="tx1"/>
                </a:solidFill>
              </a:rPr>
              <a:t>Three layer stack’ modular software concept</a:t>
            </a:r>
            <a:endParaRPr lang="en-IN" altLang="en-US" sz="2400" b="1" i="1">
              <a:solidFill>
                <a:schemeClr val="tx1"/>
              </a:solidFill>
            </a:endParaRPr>
          </a:p>
        </p:txBody>
      </p:sp>
      <p:pic>
        <p:nvPicPr>
          <p:cNvPr id="24580" name="Picture 2">
            <a:extLst>
              <a:ext uri="{FF2B5EF4-FFF2-40B4-BE49-F238E27FC236}">
                <a16:creationId xmlns:a16="http://schemas.microsoft.com/office/drawing/2014/main" id="{8E0EE3C6-3A4C-6F7E-B81C-3C3C0B3BE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76475"/>
            <a:ext cx="85836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39036EA-8C46-FE6F-BDF7-016D523372F0}"/>
              </a:ext>
            </a:extLst>
          </p:cNvPr>
          <p:cNvSpPr>
            <a:spLocks noGrp="1"/>
          </p:cNvSpPr>
          <p:nvPr>
            <p:ph type="ctrTitle"/>
          </p:nvPr>
        </p:nvSpPr>
        <p:spPr>
          <a:xfrm>
            <a:off x="107950" y="117475"/>
            <a:ext cx="8785225" cy="431800"/>
          </a:xfrm>
        </p:spPr>
        <p:txBody>
          <a:bodyPr/>
          <a:lstStyle/>
          <a:p>
            <a:pPr eaLnBrk="1" hangingPunct="1"/>
            <a:r>
              <a:rPr lang="en-US" altLang="en-US" sz="3200" b="1"/>
              <a:t>Integrated avionic systems architecture (military)</a:t>
            </a:r>
            <a:endParaRPr lang="en-IN" altLang="en-US" sz="2800" b="1"/>
          </a:p>
        </p:txBody>
      </p:sp>
      <p:pic>
        <p:nvPicPr>
          <p:cNvPr id="25603" name="Picture 2">
            <a:extLst>
              <a:ext uri="{FF2B5EF4-FFF2-40B4-BE49-F238E27FC236}">
                <a16:creationId xmlns:a16="http://schemas.microsoft.com/office/drawing/2014/main" id="{B015C084-8111-7B88-8703-ECA76F030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620713"/>
            <a:ext cx="5573712"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9D24809-6D7A-7F83-F33E-0B58D8A4D85F}"/>
              </a:ext>
            </a:extLst>
          </p:cNvPr>
          <p:cNvSpPr>
            <a:spLocks noGrp="1"/>
          </p:cNvSpPr>
          <p:nvPr>
            <p:ph type="ctrTitle"/>
          </p:nvPr>
        </p:nvSpPr>
        <p:spPr>
          <a:xfrm>
            <a:off x="107950" y="115888"/>
            <a:ext cx="8785225" cy="431800"/>
          </a:xfrm>
        </p:spPr>
        <p:txBody>
          <a:bodyPr/>
          <a:lstStyle/>
          <a:p>
            <a:pPr eaLnBrk="1" hangingPunct="1"/>
            <a:r>
              <a:rPr lang="en-US" altLang="en-US" sz="3200" b="1"/>
              <a:t>Integrated Modular Avionics – A380 Airbus</a:t>
            </a:r>
            <a:endParaRPr lang="en-IN" altLang="en-US" sz="3200" b="1"/>
          </a:p>
        </p:txBody>
      </p:sp>
      <p:pic>
        <p:nvPicPr>
          <p:cNvPr id="26627" name="Picture 2">
            <a:extLst>
              <a:ext uri="{FF2B5EF4-FFF2-40B4-BE49-F238E27FC236}">
                <a16:creationId xmlns:a16="http://schemas.microsoft.com/office/drawing/2014/main" id="{07F2F9F3-EBAD-D4C3-1F58-8EB3247EB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82454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3B7C26B-79C7-AF11-EC9B-12F70ED08A24}"/>
              </a:ext>
            </a:extLst>
          </p:cNvPr>
          <p:cNvSpPr>
            <a:spLocks noGrp="1"/>
          </p:cNvSpPr>
          <p:nvPr>
            <p:ph type="ctrTitle"/>
          </p:nvPr>
        </p:nvSpPr>
        <p:spPr>
          <a:xfrm>
            <a:off x="107950" y="115888"/>
            <a:ext cx="8785225" cy="431800"/>
          </a:xfrm>
        </p:spPr>
        <p:txBody>
          <a:bodyPr/>
          <a:lstStyle/>
          <a:p>
            <a:pPr eaLnBrk="1" hangingPunct="1"/>
            <a:r>
              <a:rPr lang="en-US" altLang="en-US" sz="3200" b="1"/>
              <a:t>Integrated Modular Avionics – A380 Airbus</a:t>
            </a:r>
            <a:endParaRPr lang="en-IN" altLang="en-US" sz="3200" b="1"/>
          </a:p>
        </p:txBody>
      </p:sp>
      <p:pic>
        <p:nvPicPr>
          <p:cNvPr id="27651" name="Picture 6">
            <a:extLst>
              <a:ext uri="{FF2B5EF4-FFF2-40B4-BE49-F238E27FC236}">
                <a16:creationId xmlns:a16="http://schemas.microsoft.com/office/drawing/2014/main" id="{ECCAB171-BED7-902A-88B9-E9BAFD40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2A43B17-FFF5-EEC9-480F-9F541A5FBBBA}"/>
              </a:ext>
            </a:extLst>
          </p:cNvPr>
          <p:cNvSpPr>
            <a:spLocks noGrp="1"/>
          </p:cNvSpPr>
          <p:nvPr>
            <p:ph type="ctrTitle"/>
          </p:nvPr>
        </p:nvSpPr>
        <p:spPr>
          <a:xfrm>
            <a:off x="107950" y="115888"/>
            <a:ext cx="8785225" cy="431800"/>
          </a:xfrm>
        </p:spPr>
        <p:txBody>
          <a:bodyPr/>
          <a:lstStyle/>
          <a:p>
            <a:pPr eaLnBrk="1" hangingPunct="1"/>
            <a:r>
              <a:rPr lang="en-US" altLang="en-US" sz="3200" b="1"/>
              <a:t>Integrated Modular Avionics – A380 Airbus</a:t>
            </a:r>
            <a:endParaRPr lang="en-IN" altLang="en-US" sz="3200" b="1"/>
          </a:p>
        </p:txBody>
      </p:sp>
      <p:pic>
        <p:nvPicPr>
          <p:cNvPr id="28675" name="Picture 2">
            <a:extLst>
              <a:ext uri="{FF2B5EF4-FFF2-40B4-BE49-F238E27FC236}">
                <a16:creationId xmlns:a16="http://schemas.microsoft.com/office/drawing/2014/main" id="{8349C1A1-25C0-F5DD-42E3-694F63BDE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908050"/>
            <a:ext cx="88344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197E32B-F81E-06C8-B9DA-1A6DDFE9265B}"/>
              </a:ext>
            </a:extLst>
          </p:cNvPr>
          <p:cNvSpPr>
            <a:spLocks noGrp="1"/>
          </p:cNvSpPr>
          <p:nvPr>
            <p:ph type="ctrTitle"/>
          </p:nvPr>
        </p:nvSpPr>
        <p:spPr>
          <a:xfrm>
            <a:off x="179388" y="188913"/>
            <a:ext cx="8785225" cy="431800"/>
          </a:xfrm>
        </p:spPr>
        <p:txBody>
          <a:bodyPr/>
          <a:lstStyle/>
          <a:p>
            <a:pPr eaLnBrk="1" hangingPunct="1"/>
            <a:r>
              <a:rPr lang="en-US" altLang="en-US" sz="3200" b="1"/>
              <a:t>Summary – Architecture Evolution</a:t>
            </a:r>
            <a:endParaRPr lang="en-IN" altLang="en-US" sz="2800" b="1"/>
          </a:p>
        </p:txBody>
      </p:sp>
      <p:pic>
        <p:nvPicPr>
          <p:cNvPr id="29699" name="Picture 2">
            <a:extLst>
              <a:ext uri="{FF2B5EF4-FFF2-40B4-BE49-F238E27FC236}">
                <a16:creationId xmlns:a16="http://schemas.microsoft.com/office/drawing/2014/main" id="{91E7B32F-330C-C8EF-7551-6ADA2CD8E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765175"/>
            <a:ext cx="9066212"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4BD2AEF-0132-AE97-6263-A891FC1B771D}"/>
              </a:ext>
            </a:extLst>
          </p:cNvPr>
          <p:cNvSpPr>
            <a:spLocks noGrp="1"/>
          </p:cNvSpPr>
          <p:nvPr>
            <p:ph type="ctrTitle"/>
          </p:nvPr>
        </p:nvSpPr>
        <p:spPr>
          <a:xfrm>
            <a:off x="179388" y="115888"/>
            <a:ext cx="8785225" cy="503237"/>
          </a:xfrm>
        </p:spPr>
        <p:txBody>
          <a:bodyPr/>
          <a:lstStyle/>
          <a:p>
            <a:pPr eaLnBrk="1" hangingPunct="1"/>
            <a:r>
              <a:rPr lang="en-US" altLang="en-US" sz="3600" b="1"/>
              <a:t>Reference(s)</a:t>
            </a:r>
            <a:endParaRPr lang="en-IN" altLang="en-US" sz="3200" b="1"/>
          </a:p>
        </p:txBody>
      </p:sp>
      <p:sp>
        <p:nvSpPr>
          <p:cNvPr id="30723" name="Subtitle 2">
            <a:extLst>
              <a:ext uri="{FF2B5EF4-FFF2-40B4-BE49-F238E27FC236}">
                <a16:creationId xmlns:a16="http://schemas.microsoft.com/office/drawing/2014/main" id="{934CB107-4B01-CEFC-3531-C7F51297E0FE}"/>
              </a:ext>
            </a:extLst>
          </p:cNvPr>
          <p:cNvSpPr>
            <a:spLocks noGrp="1"/>
          </p:cNvSpPr>
          <p:nvPr>
            <p:ph type="subTitle" idx="1"/>
          </p:nvPr>
        </p:nvSpPr>
        <p:spPr>
          <a:xfrm>
            <a:off x="144463" y="692150"/>
            <a:ext cx="8891587" cy="6021388"/>
          </a:xfrm>
        </p:spPr>
        <p:txBody>
          <a:bodyPr/>
          <a:lstStyle/>
          <a:p>
            <a:pPr marL="457200" indent="-457200" algn="just" eaLnBrk="1" hangingPunct="1">
              <a:spcBef>
                <a:spcPct val="0"/>
              </a:spcBef>
              <a:buFont typeface="Arial" panose="020B0604020202020204" pitchFamily="34" charset="0"/>
              <a:buAutoNum type="arabicParenBoth"/>
            </a:pPr>
            <a:r>
              <a:rPr lang="en-US" altLang="en-US" sz="2400">
                <a:solidFill>
                  <a:schemeClr val="tx1"/>
                </a:solidFill>
              </a:rPr>
              <a:t>K.Soundararajan and P.M.Soundar Rajan, </a:t>
            </a:r>
            <a:r>
              <a:rPr lang="en-US" altLang="en-US" sz="2400" b="1">
                <a:solidFill>
                  <a:schemeClr val="tx1"/>
                </a:solidFill>
              </a:rPr>
              <a:t>“Avionics Integration Facilities”</a:t>
            </a:r>
            <a:r>
              <a:rPr lang="en-US" altLang="en-US" sz="2400">
                <a:solidFill>
                  <a:schemeClr val="tx1"/>
                </a:solidFill>
              </a:rPr>
              <a:t>, Aeronautical Development Establishment (ADE), Bangalore, 2011.</a:t>
            </a:r>
          </a:p>
          <a:p>
            <a:pPr marL="457200" indent="-457200" algn="just" eaLnBrk="1" hangingPunct="1">
              <a:spcBef>
                <a:spcPct val="0"/>
              </a:spcBef>
              <a:buFont typeface="Arial" panose="020B0604020202020204" pitchFamily="34" charset="0"/>
              <a:buAutoNum type="arabicParenBoth"/>
            </a:pPr>
            <a:endParaRPr lang="en-US" altLang="en-US" sz="2400">
              <a:solidFill>
                <a:schemeClr val="tx1"/>
              </a:solidFill>
            </a:endParaRPr>
          </a:p>
          <a:p>
            <a:pPr marL="457200" indent="-457200" algn="just" eaLnBrk="1" hangingPunct="1">
              <a:spcBef>
                <a:spcPct val="0"/>
              </a:spcBef>
              <a:buFont typeface="Arial" panose="020B0604020202020204" pitchFamily="34" charset="0"/>
              <a:buAutoNum type="arabicParenBoth"/>
            </a:pPr>
            <a:r>
              <a:rPr lang="en-US" altLang="en-US" sz="2400">
                <a:solidFill>
                  <a:schemeClr val="tx1"/>
                </a:solidFill>
              </a:rPr>
              <a:t>AFWAL-TR-87-1114 </a:t>
            </a:r>
            <a:r>
              <a:rPr lang="en-US" altLang="en-US" sz="2400" b="1">
                <a:solidFill>
                  <a:schemeClr val="tx1"/>
                </a:solidFill>
              </a:rPr>
              <a:t>“Architecture Specification for Pave Pillar Avionics”</a:t>
            </a:r>
            <a:r>
              <a:rPr lang="en-US" altLang="en-US" sz="2400">
                <a:solidFill>
                  <a:schemeClr val="tx1"/>
                </a:solidFill>
              </a:rPr>
              <a:t>, Final Technical Report, January 1987.</a:t>
            </a:r>
          </a:p>
          <a:p>
            <a:pPr marL="457200" indent="-457200" algn="just" eaLnBrk="1" hangingPunct="1">
              <a:spcBef>
                <a:spcPct val="0"/>
              </a:spcBef>
              <a:buFont typeface="Arial" panose="020B0604020202020204" pitchFamily="34" charset="0"/>
              <a:buAutoNum type="arabicParenBoth"/>
            </a:pPr>
            <a:endParaRPr lang="en-US" altLang="en-US" sz="2400">
              <a:solidFill>
                <a:schemeClr val="tx1"/>
              </a:solidFill>
            </a:endParaRPr>
          </a:p>
          <a:p>
            <a:pPr marL="457200" indent="-457200" algn="just" eaLnBrk="1" hangingPunct="1">
              <a:spcBef>
                <a:spcPct val="0"/>
              </a:spcBef>
              <a:buFont typeface="Arial" panose="020B0604020202020204" pitchFamily="34" charset="0"/>
              <a:buAutoNum type="arabicParenBoth"/>
            </a:pPr>
            <a:r>
              <a:rPr lang="en-US" altLang="en-US" sz="2400">
                <a:solidFill>
                  <a:schemeClr val="tx1"/>
                </a:solidFill>
              </a:rPr>
              <a:t>Cary R.Spitzer, </a:t>
            </a:r>
            <a:r>
              <a:rPr lang="en-US" altLang="en-US" sz="2400" b="1" i="1">
                <a:solidFill>
                  <a:schemeClr val="tx1"/>
                </a:solidFill>
              </a:rPr>
              <a:t>Digital Avionics Systems</a:t>
            </a:r>
            <a:r>
              <a:rPr lang="en-US" altLang="en-US" sz="2400">
                <a:solidFill>
                  <a:schemeClr val="tx1"/>
                </a:solidFill>
              </a:rPr>
              <a:t>, Chapter 7, Prentice-Hall, 1987.</a:t>
            </a:r>
          </a:p>
          <a:p>
            <a:pPr marL="457200" indent="-457200" algn="just" eaLnBrk="1" hangingPunct="1">
              <a:spcBef>
                <a:spcPct val="0"/>
              </a:spcBef>
              <a:buFont typeface="Arial" panose="020B0604020202020204" pitchFamily="34" charset="0"/>
              <a:buAutoNum type="arabicParenBoth"/>
            </a:pPr>
            <a:endParaRPr lang="en-US" altLang="en-US" sz="2400">
              <a:solidFill>
                <a:schemeClr val="tx1"/>
              </a:solidFill>
            </a:endParaRPr>
          </a:p>
          <a:p>
            <a:pPr marL="457200" indent="-457200" algn="just" eaLnBrk="1" hangingPunct="1">
              <a:spcBef>
                <a:spcPct val="0"/>
              </a:spcBef>
              <a:buFont typeface="Arial" panose="020B0604020202020204" pitchFamily="34" charset="0"/>
              <a:buAutoNum type="arabicParenBoth"/>
            </a:pPr>
            <a:r>
              <a:rPr lang="en-US" altLang="en-US" sz="2400">
                <a:solidFill>
                  <a:schemeClr val="tx1"/>
                </a:solidFill>
              </a:rPr>
              <a:t>“</a:t>
            </a:r>
            <a:r>
              <a:rPr lang="en-US" altLang="en-US" sz="2400" b="1">
                <a:solidFill>
                  <a:schemeClr val="tx1"/>
                </a:solidFill>
              </a:rPr>
              <a:t>Avionics Architecture Definition</a:t>
            </a:r>
            <a:r>
              <a:rPr lang="en-US" altLang="en-US" sz="2400">
                <a:solidFill>
                  <a:schemeClr val="tx1"/>
                </a:solidFill>
              </a:rPr>
              <a:t> – Appendices”, Version 1.0 document, US Air Force Joint Advanced Strike Technology Program, August 1994.</a:t>
            </a:r>
          </a:p>
          <a:p>
            <a:pPr marL="457200" indent="-457200" algn="just" eaLnBrk="1" hangingPunct="1">
              <a:spcBef>
                <a:spcPct val="0"/>
              </a:spcBef>
              <a:buFont typeface="Arial" panose="020B0604020202020204" pitchFamily="34" charset="0"/>
              <a:buAutoNum type="arabicParenBoth"/>
            </a:pPr>
            <a:endParaRPr lang="en-US" altLang="en-US" sz="2400">
              <a:solidFill>
                <a:schemeClr val="tx1"/>
              </a:solidFill>
            </a:endParaRPr>
          </a:p>
          <a:p>
            <a:pPr marL="457200" indent="-457200" algn="just" eaLnBrk="1" hangingPunct="1">
              <a:spcBef>
                <a:spcPct val="0"/>
              </a:spcBef>
              <a:buFont typeface="Arial" panose="020B0604020202020204" pitchFamily="34" charset="0"/>
              <a:buAutoNum type="arabicParenBoth"/>
            </a:pPr>
            <a:r>
              <a:rPr lang="en-US" altLang="en-US" sz="2400">
                <a:solidFill>
                  <a:schemeClr val="tx1"/>
                </a:solidFill>
              </a:rPr>
              <a:t>R.P.G. Collinson, </a:t>
            </a:r>
            <a:r>
              <a:rPr lang="en-US" altLang="en-US" sz="2400" b="1" i="1">
                <a:solidFill>
                  <a:schemeClr val="tx1"/>
                </a:solidFill>
              </a:rPr>
              <a:t>Introduction to Avionics Systems</a:t>
            </a:r>
            <a:r>
              <a:rPr lang="en-US" altLang="en-US" sz="2400">
                <a:solidFill>
                  <a:schemeClr val="tx1"/>
                </a:solidFill>
              </a:rPr>
              <a:t>, Chapter 9, Springer Publications, 2011.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331E838-D0F5-9072-8792-289C166DB917}"/>
              </a:ext>
            </a:extLst>
          </p:cNvPr>
          <p:cNvSpPr>
            <a:spLocks noGrp="1"/>
          </p:cNvSpPr>
          <p:nvPr>
            <p:ph type="ctrTitle"/>
          </p:nvPr>
        </p:nvSpPr>
        <p:spPr>
          <a:xfrm>
            <a:off x="107950" y="188913"/>
            <a:ext cx="8785225" cy="431800"/>
          </a:xfrm>
        </p:spPr>
        <p:txBody>
          <a:bodyPr/>
          <a:lstStyle/>
          <a:p>
            <a:pPr eaLnBrk="1" hangingPunct="1"/>
            <a:r>
              <a:rPr lang="en-US" altLang="en-US" sz="3200" b="1"/>
              <a:t>Avionics Architectures</a:t>
            </a:r>
            <a:endParaRPr lang="en-IN" altLang="en-US" sz="2800" b="1"/>
          </a:p>
        </p:txBody>
      </p:sp>
      <p:sp>
        <p:nvSpPr>
          <p:cNvPr id="4099" name="Subtitle 2">
            <a:extLst>
              <a:ext uri="{FF2B5EF4-FFF2-40B4-BE49-F238E27FC236}">
                <a16:creationId xmlns:a16="http://schemas.microsoft.com/office/drawing/2014/main" id="{0CD8BABB-C22A-031D-93CD-C911FBB98677}"/>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a:t>
            </a:r>
            <a:r>
              <a:rPr lang="en-IN" altLang="en-US" sz="2400" b="1" u="sng">
                <a:solidFill>
                  <a:schemeClr val="tx1"/>
                </a:solidFill>
              </a:rPr>
              <a:t>First Generation Architecture</a:t>
            </a:r>
            <a:r>
              <a:rPr lang="en-IN" altLang="en-US" sz="2400">
                <a:solidFill>
                  <a:schemeClr val="tx1"/>
                </a:solidFill>
              </a:rPr>
              <a:t> </a:t>
            </a:r>
            <a:r>
              <a:rPr lang="en-IN" altLang="en-US" sz="2400">
                <a:solidFill>
                  <a:srgbClr val="FF0000"/>
                </a:solidFill>
              </a:rPr>
              <a:t>(1940s – 1950s)</a:t>
            </a:r>
          </a:p>
          <a:p>
            <a:pPr lvl="1" algn="just" eaLnBrk="1" hangingPunct="1">
              <a:spcBef>
                <a:spcPct val="0"/>
              </a:spcBef>
              <a:buFont typeface="Wingdings" panose="05000000000000000000" pitchFamily="2" charset="2"/>
              <a:buChar char="§"/>
            </a:pPr>
            <a:r>
              <a:rPr lang="en-IN" altLang="en-US" sz="2400">
                <a:solidFill>
                  <a:schemeClr val="tx1"/>
                </a:solidFill>
              </a:rPr>
              <a:t> Disjoint or Independent Architecture ( MiG-21)</a:t>
            </a:r>
          </a:p>
          <a:p>
            <a:pPr lvl="1" algn="just" eaLnBrk="1" hangingPunct="1">
              <a:spcBef>
                <a:spcPct val="0"/>
              </a:spcBef>
              <a:buFont typeface="Wingdings" panose="05000000000000000000" pitchFamily="2" charset="2"/>
              <a:buChar char="§"/>
            </a:pPr>
            <a:r>
              <a:rPr lang="en-IN" altLang="en-US" sz="2400">
                <a:solidFill>
                  <a:schemeClr val="tx1"/>
                </a:solidFill>
              </a:rPr>
              <a:t> Centralized Architecture (F-111)</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b="1" u="sng">
                <a:solidFill>
                  <a:schemeClr val="tx1"/>
                </a:solidFill>
              </a:rPr>
              <a:t>Second Generation Architecture</a:t>
            </a:r>
            <a:r>
              <a:rPr lang="en-IN" altLang="en-US" sz="2400" b="1">
                <a:solidFill>
                  <a:schemeClr val="tx1"/>
                </a:solidFill>
              </a:rPr>
              <a:t> </a:t>
            </a:r>
            <a:r>
              <a:rPr lang="en-IN" altLang="en-US" sz="2400">
                <a:solidFill>
                  <a:srgbClr val="FF0000"/>
                </a:solidFill>
              </a:rPr>
              <a:t>(1960s – 1970s)</a:t>
            </a:r>
          </a:p>
          <a:p>
            <a:pPr lvl="1" algn="just" eaLnBrk="1" hangingPunct="1">
              <a:spcBef>
                <a:spcPct val="0"/>
              </a:spcBef>
              <a:buFont typeface="Wingdings" panose="05000000000000000000" pitchFamily="2" charset="2"/>
              <a:buChar char="§"/>
            </a:pPr>
            <a:r>
              <a:rPr lang="en-IN" altLang="en-US" sz="2400">
                <a:solidFill>
                  <a:schemeClr val="tx1"/>
                </a:solidFill>
              </a:rPr>
              <a:t> Federated Architecture (F-16 A/B)</a:t>
            </a:r>
          </a:p>
          <a:p>
            <a:pPr lvl="1" algn="just" eaLnBrk="1" hangingPunct="1">
              <a:spcBef>
                <a:spcPct val="0"/>
              </a:spcBef>
              <a:buFont typeface="Wingdings" panose="05000000000000000000" pitchFamily="2" charset="2"/>
              <a:buChar char="§"/>
            </a:pPr>
            <a:r>
              <a:rPr lang="en-IN" altLang="en-US" sz="2400">
                <a:solidFill>
                  <a:schemeClr val="tx1"/>
                </a:solidFill>
              </a:rPr>
              <a:t> Distributed Architecture (DAIS)</a:t>
            </a:r>
          </a:p>
          <a:p>
            <a:pPr lvl="1" algn="just" eaLnBrk="1" hangingPunct="1">
              <a:spcBef>
                <a:spcPct val="0"/>
              </a:spcBef>
              <a:buFont typeface="Wingdings" panose="05000000000000000000" pitchFamily="2" charset="2"/>
              <a:buChar char="§"/>
            </a:pPr>
            <a:r>
              <a:rPr lang="en-IN" altLang="en-US" sz="2400">
                <a:solidFill>
                  <a:schemeClr val="tx1"/>
                </a:solidFill>
              </a:rPr>
              <a:t> Hierarchical Architecture (F-16 C/D, EAP)</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b="1" u="sng">
                <a:solidFill>
                  <a:schemeClr val="tx1"/>
                </a:solidFill>
              </a:rPr>
              <a:t>Third Generation Architecture</a:t>
            </a:r>
            <a:r>
              <a:rPr lang="en-IN" altLang="en-US" sz="2400" b="1">
                <a:solidFill>
                  <a:schemeClr val="tx1"/>
                </a:solidFill>
              </a:rPr>
              <a:t> </a:t>
            </a:r>
            <a:r>
              <a:rPr lang="en-IN" altLang="en-US" sz="2400">
                <a:solidFill>
                  <a:srgbClr val="FF0000"/>
                </a:solidFill>
              </a:rPr>
              <a:t>(1980s – 1990s)</a:t>
            </a:r>
          </a:p>
          <a:p>
            <a:pPr lvl="1" algn="just" eaLnBrk="1" hangingPunct="1">
              <a:spcBef>
                <a:spcPct val="0"/>
              </a:spcBef>
              <a:buFont typeface="Wingdings" panose="05000000000000000000" pitchFamily="2" charset="2"/>
              <a:buChar char="§"/>
            </a:pPr>
            <a:r>
              <a:rPr lang="en-IN" altLang="en-US" sz="2400">
                <a:solidFill>
                  <a:schemeClr val="tx1"/>
                </a:solidFill>
              </a:rPr>
              <a:t> Pave Pillar Architecture (F-22)</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b="1" u="sng">
                <a:solidFill>
                  <a:schemeClr val="tx1"/>
                </a:solidFill>
              </a:rPr>
              <a:t>Fourth Generation Architecture</a:t>
            </a:r>
            <a:r>
              <a:rPr lang="en-IN" altLang="en-US" sz="2400" b="1">
                <a:solidFill>
                  <a:schemeClr val="tx1"/>
                </a:solidFill>
              </a:rPr>
              <a:t> </a:t>
            </a:r>
            <a:r>
              <a:rPr lang="en-IN" altLang="en-US" sz="2400">
                <a:solidFill>
                  <a:srgbClr val="FF0000"/>
                </a:solidFill>
              </a:rPr>
              <a:t>(Post 2005)</a:t>
            </a:r>
            <a:r>
              <a:rPr lang="en-US" altLang="en-US" sz="2400">
                <a:solidFill>
                  <a:srgbClr val="FF0000"/>
                </a:solidFill>
              </a:rPr>
              <a:t> </a:t>
            </a:r>
            <a:endParaRPr lang="en-IN" altLang="en-US" sz="2400">
              <a:solidFill>
                <a:srgbClr val="FF0000"/>
              </a:solidFill>
            </a:endParaRPr>
          </a:p>
          <a:p>
            <a:pPr lvl="1" algn="just" eaLnBrk="1" hangingPunct="1">
              <a:spcBef>
                <a:spcPct val="0"/>
              </a:spcBef>
              <a:buFont typeface="Wingdings" panose="05000000000000000000" pitchFamily="2" charset="2"/>
              <a:buChar char="§"/>
            </a:pPr>
            <a:r>
              <a:rPr lang="en-IN" altLang="en-US" sz="2400">
                <a:solidFill>
                  <a:schemeClr val="tx1"/>
                </a:solidFill>
              </a:rPr>
              <a:t> Pave Pace Architecture (Joint Strike Fighter)</a:t>
            </a:r>
          </a:p>
          <a:p>
            <a:pPr lvl="1" algn="just" eaLnBrk="1" hangingPunct="1">
              <a:spcBef>
                <a:spcPct val="0"/>
              </a:spcBef>
              <a:buFont typeface="Wingdings" panose="05000000000000000000" pitchFamily="2" charset="2"/>
              <a:buChar char="§"/>
            </a:pPr>
            <a:r>
              <a:rPr lang="en-IN" altLang="en-US" sz="2400">
                <a:solidFill>
                  <a:schemeClr val="tx1"/>
                </a:solidFill>
              </a:rPr>
              <a:t> Open System Architecture</a:t>
            </a: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F0361DB-B347-D310-DB6C-061FF737746F}"/>
              </a:ext>
            </a:extLst>
          </p:cNvPr>
          <p:cNvSpPr>
            <a:spLocks noGrp="1"/>
          </p:cNvSpPr>
          <p:nvPr>
            <p:ph type="ctrTitle"/>
          </p:nvPr>
        </p:nvSpPr>
        <p:spPr>
          <a:xfrm>
            <a:off x="107950" y="188913"/>
            <a:ext cx="8785225" cy="431800"/>
          </a:xfrm>
        </p:spPr>
        <p:txBody>
          <a:bodyPr/>
          <a:lstStyle/>
          <a:p>
            <a:pPr eaLnBrk="1" hangingPunct="1"/>
            <a:r>
              <a:rPr lang="en-US" altLang="en-US" sz="3200" b="1"/>
              <a:t>First Generation – Disjoint Architecture</a:t>
            </a:r>
            <a:endParaRPr lang="en-IN" altLang="en-US" sz="2800" b="1"/>
          </a:p>
        </p:txBody>
      </p:sp>
      <p:sp>
        <p:nvSpPr>
          <p:cNvPr id="5123" name="Subtitle 2">
            <a:extLst>
              <a:ext uri="{FF2B5EF4-FFF2-40B4-BE49-F238E27FC236}">
                <a16:creationId xmlns:a16="http://schemas.microsoft.com/office/drawing/2014/main" id="{0592A574-A801-4CD5-457D-316C67C6F717}"/>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The early avionics systems were stand alone black boxes where each functional area had separate, dedicated sensors, processors and displays and the interconnect media is point-to-point wiring.</a:t>
            </a:r>
          </a:p>
          <a:p>
            <a:pPr algn="just" eaLnBrk="1" hangingPunct="1">
              <a:spcBef>
                <a:spcPct val="0"/>
              </a:spcBef>
              <a:buFont typeface="Wingdings" panose="05000000000000000000" pitchFamily="2" charset="2"/>
              <a:buChar char="Ø"/>
            </a:pPr>
            <a:endParaRPr lang="en-US" altLang="en-US" sz="1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system was integrated by the air-crew in addition to flying the aircraft. This was feasible due to the simple nature of tasks to be performed and due to the availability of time.</a:t>
            </a: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pic>
        <p:nvPicPr>
          <p:cNvPr id="5124" name="Picture 2">
            <a:extLst>
              <a:ext uri="{FF2B5EF4-FFF2-40B4-BE49-F238E27FC236}">
                <a16:creationId xmlns:a16="http://schemas.microsoft.com/office/drawing/2014/main" id="{C08CE1F1-CC13-C6A2-42D8-0AA8296D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500438"/>
            <a:ext cx="83058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00426E8-4413-6AAA-CCD4-62C2B46A0DF2}"/>
              </a:ext>
            </a:extLst>
          </p:cNvPr>
          <p:cNvSpPr>
            <a:spLocks noGrp="1"/>
          </p:cNvSpPr>
          <p:nvPr>
            <p:ph type="ctrTitle"/>
          </p:nvPr>
        </p:nvSpPr>
        <p:spPr>
          <a:xfrm>
            <a:off x="179388" y="260350"/>
            <a:ext cx="8785225" cy="431800"/>
          </a:xfrm>
        </p:spPr>
        <p:txBody>
          <a:bodyPr/>
          <a:lstStyle/>
          <a:p>
            <a:pPr eaLnBrk="1" hangingPunct="1"/>
            <a:r>
              <a:rPr lang="en-US" altLang="en-US" sz="3200" b="1"/>
              <a:t>First Generation – Centralized Architecture</a:t>
            </a:r>
            <a:endParaRPr lang="en-IN" altLang="en-US" sz="2800" b="1"/>
          </a:p>
        </p:txBody>
      </p:sp>
      <p:sp>
        <p:nvSpPr>
          <p:cNvPr id="6147" name="Subtitle 2">
            <a:extLst>
              <a:ext uri="{FF2B5EF4-FFF2-40B4-BE49-F238E27FC236}">
                <a16:creationId xmlns:a16="http://schemas.microsoft.com/office/drawing/2014/main" id="{5CE917B3-5E6A-B67A-1AB9-C0639A2C6289}"/>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As the digital technology evolve, a </a:t>
            </a:r>
            <a:r>
              <a:rPr lang="en-IN" altLang="en-US" sz="2400" b="1">
                <a:solidFill>
                  <a:srgbClr val="FF0000"/>
                </a:solidFill>
              </a:rPr>
              <a:t>central computer</a:t>
            </a:r>
            <a:r>
              <a:rPr lang="en-IN" altLang="en-US" sz="2400">
                <a:solidFill>
                  <a:schemeClr val="tx1"/>
                </a:solidFill>
              </a:rPr>
              <a:t> was added to integrate the information from the sensors and subsystems.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The central computing complex is connected to other subsystems and sensors through analog, digital, synchro and other interfaces.</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Signal conditioning and computation take place in one or more computers in a </a:t>
            </a:r>
            <a:r>
              <a:rPr lang="en-IN" altLang="en-US" sz="2400" b="1">
                <a:solidFill>
                  <a:schemeClr val="tx1"/>
                </a:solidFill>
              </a:rPr>
              <a:t>Line Replaceable Unit</a:t>
            </a:r>
            <a:r>
              <a:rPr lang="en-IN" altLang="en-US" sz="2400">
                <a:solidFill>
                  <a:schemeClr val="tx1"/>
                </a:solidFill>
              </a:rPr>
              <a:t> (LRU) located in an avionics bay, with signals transmitted over one way </a:t>
            </a:r>
            <a:r>
              <a:rPr lang="en-IN" altLang="en-US" sz="2400" b="1">
                <a:solidFill>
                  <a:schemeClr val="tx1"/>
                </a:solidFill>
              </a:rPr>
              <a:t>data bus</a:t>
            </a:r>
            <a:r>
              <a:rPr lang="en-IN" altLang="en-US" sz="2400">
                <a:solidFill>
                  <a:schemeClr val="tx1"/>
                </a:solidFill>
              </a:rPr>
              <a:t>.</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IN" altLang="en-US" sz="2400">
                <a:solidFill>
                  <a:schemeClr val="tx1"/>
                </a:solidFill>
              </a:rPr>
              <a:t>Data are transmitted from the systems to the central computer and the </a:t>
            </a:r>
            <a:r>
              <a:rPr lang="en-IN" altLang="en-US" sz="2400">
                <a:solidFill>
                  <a:srgbClr val="FF0000"/>
                </a:solidFill>
              </a:rPr>
              <a:t>data conversion takes place at the central computer</a:t>
            </a:r>
            <a:r>
              <a:rPr lang="en-IN" altLang="en-US" sz="2400">
                <a:solidFill>
                  <a:schemeClr val="tx1"/>
                </a:solidFill>
              </a:rPr>
              <a:t>.</a:t>
            </a: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Commonly found in rockets, missiles and satellites.</a:t>
            </a:r>
            <a:endParaRPr lang="en-IN" altLang="en-US" sz="2400">
              <a:solidFill>
                <a:schemeClr val="tx1"/>
              </a:solidFill>
            </a:endParaRPr>
          </a:p>
          <a:p>
            <a:pPr algn="just" eaLnBrk="1" hangingPunct="1">
              <a:spcBef>
                <a:spcPct val="0"/>
              </a:spcBef>
              <a:buFont typeface="Wingdings" panose="05000000000000000000" pitchFamily="2" charset="2"/>
              <a:buChar char="Ø"/>
            </a:pPr>
            <a:endParaRPr lang="en-US" altLang="en-US" sz="2400">
              <a:solidFill>
                <a:schemeClr val="tx1"/>
              </a:solidFill>
            </a:endParaRP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6C097A4-670E-277A-01CA-D144A40AD242}"/>
              </a:ext>
            </a:extLst>
          </p:cNvPr>
          <p:cNvSpPr>
            <a:spLocks noGrp="1"/>
          </p:cNvSpPr>
          <p:nvPr>
            <p:ph type="ctrTitle"/>
          </p:nvPr>
        </p:nvSpPr>
        <p:spPr>
          <a:xfrm>
            <a:off x="107950" y="188913"/>
            <a:ext cx="8785225" cy="431800"/>
          </a:xfrm>
        </p:spPr>
        <p:txBody>
          <a:bodyPr/>
          <a:lstStyle/>
          <a:p>
            <a:pPr eaLnBrk="1" hangingPunct="1"/>
            <a:r>
              <a:rPr lang="en-US" altLang="en-US" sz="3200" b="1"/>
              <a:t>First Generation – Centralized Architecture</a:t>
            </a:r>
            <a:endParaRPr lang="en-IN" altLang="en-US" sz="2800" b="1"/>
          </a:p>
        </p:txBody>
      </p:sp>
      <p:sp>
        <p:nvSpPr>
          <p:cNvPr id="7171" name="Subtitle 2">
            <a:extLst>
              <a:ext uri="{FF2B5EF4-FFF2-40B4-BE49-F238E27FC236}">
                <a16:creationId xmlns:a16="http://schemas.microsoft.com/office/drawing/2014/main" id="{C4A356E0-C768-D4DA-BC01-32D612F28DCB}"/>
              </a:ext>
            </a:extLst>
          </p:cNvPr>
          <p:cNvSpPr>
            <a:spLocks noGrp="1"/>
          </p:cNvSpPr>
          <p:nvPr>
            <p:ph type="subTitle" idx="1"/>
          </p:nvPr>
        </p:nvSpPr>
        <p:spPr>
          <a:xfrm>
            <a:off x="179388" y="908050"/>
            <a:ext cx="8785225" cy="5257800"/>
          </a:xfrm>
        </p:spPr>
        <p:txBody>
          <a:bodyPr/>
          <a:lstStyle/>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2400">
              <a:solidFill>
                <a:schemeClr val="tx1"/>
              </a:solidFill>
            </a:endParaRPr>
          </a:p>
          <a:p>
            <a:pPr algn="just" eaLnBrk="1" hangingPunct="1">
              <a:spcBef>
                <a:spcPct val="0"/>
              </a:spcBef>
            </a:pPr>
            <a:endParaRPr lang="en-IN" altLang="en-US" sz="1200">
              <a:solidFill>
                <a:schemeClr val="tx1"/>
              </a:solidFill>
            </a:endParaRPr>
          </a:p>
          <a:p>
            <a:pPr algn="l" eaLnBrk="1" hangingPunct="1">
              <a:spcBef>
                <a:spcPct val="0"/>
              </a:spcBef>
            </a:pPr>
            <a:r>
              <a:rPr lang="en-IN" altLang="en-US" sz="2400">
                <a:solidFill>
                  <a:schemeClr val="tx1"/>
                </a:solidFill>
              </a:rPr>
              <a:t>                                          </a:t>
            </a:r>
            <a:r>
              <a:rPr lang="en-IN" altLang="en-US" sz="2400" b="1">
                <a:solidFill>
                  <a:schemeClr val="tx1"/>
                </a:solidFill>
              </a:rPr>
              <a:t>F-111 Avionics Systems</a:t>
            </a:r>
            <a:endParaRPr lang="en-IN" altLang="en-US" sz="2400">
              <a:solidFill>
                <a:schemeClr val="tx1"/>
              </a:solidFill>
            </a:endParaRPr>
          </a:p>
        </p:txBody>
      </p:sp>
      <p:pic>
        <p:nvPicPr>
          <p:cNvPr id="7172" name="Picture 2">
            <a:extLst>
              <a:ext uri="{FF2B5EF4-FFF2-40B4-BE49-F238E27FC236}">
                <a16:creationId xmlns:a16="http://schemas.microsoft.com/office/drawing/2014/main" id="{DD39EC44-BA26-621F-307C-393C1A01B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96975"/>
            <a:ext cx="8621712" cy="484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6AB911F-8BD6-54AA-A022-4B4F8A05269D}"/>
              </a:ext>
            </a:extLst>
          </p:cNvPr>
          <p:cNvSpPr>
            <a:spLocks noGrp="1"/>
          </p:cNvSpPr>
          <p:nvPr>
            <p:ph type="ctrTitle"/>
          </p:nvPr>
        </p:nvSpPr>
        <p:spPr>
          <a:xfrm>
            <a:off x="107950" y="188913"/>
            <a:ext cx="8785225" cy="431800"/>
          </a:xfrm>
        </p:spPr>
        <p:txBody>
          <a:bodyPr/>
          <a:lstStyle/>
          <a:p>
            <a:pPr eaLnBrk="1" hangingPunct="1"/>
            <a:r>
              <a:rPr lang="en-US" altLang="en-US" sz="3200" b="1"/>
              <a:t>First Generation – Centralized Architecture</a:t>
            </a:r>
            <a:endParaRPr lang="en-IN" altLang="en-US" sz="2800" b="1"/>
          </a:p>
        </p:txBody>
      </p:sp>
      <p:sp>
        <p:nvSpPr>
          <p:cNvPr id="8195" name="Subtitle 2">
            <a:extLst>
              <a:ext uri="{FF2B5EF4-FFF2-40B4-BE49-F238E27FC236}">
                <a16:creationId xmlns:a16="http://schemas.microsoft.com/office/drawing/2014/main" id="{7A70BA9E-9209-9467-7A7D-6BF9E0BA637B}"/>
              </a:ext>
            </a:extLst>
          </p:cNvPr>
          <p:cNvSpPr>
            <a:spLocks noGrp="1"/>
          </p:cNvSpPr>
          <p:nvPr>
            <p:ph type="subTitle" idx="1"/>
          </p:nvPr>
        </p:nvSpPr>
        <p:spPr>
          <a:xfrm>
            <a:off x="179388" y="908050"/>
            <a:ext cx="8785225" cy="54006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a:t>
            </a:r>
            <a:r>
              <a:rPr lang="en-IN" altLang="en-US" sz="2400" b="1">
                <a:solidFill>
                  <a:srgbClr val="FF0000"/>
                </a:solidFill>
              </a:rPr>
              <a:t>Advantages</a:t>
            </a:r>
          </a:p>
          <a:p>
            <a:pPr lvl="1" algn="just" eaLnBrk="1" hangingPunct="1">
              <a:spcBef>
                <a:spcPct val="0"/>
              </a:spcBef>
              <a:buFont typeface="Wingdings" panose="05000000000000000000" pitchFamily="2" charset="2"/>
              <a:buChar char="§"/>
            </a:pPr>
            <a:r>
              <a:rPr lang="en-IN" altLang="en-US" sz="2400">
                <a:solidFill>
                  <a:schemeClr val="tx1"/>
                </a:solidFill>
              </a:rPr>
              <a:t> Simple Design.</a:t>
            </a:r>
          </a:p>
          <a:p>
            <a:pPr lvl="1" algn="just" eaLnBrk="1" hangingPunct="1">
              <a:spcBef>
                <a:spcPct val="0"/>
              </a:spcBef>
              <a:buFont typeface="Wingdings" panose="05000000000000000000" pitchFamily="2" charset="2"/>
              <a:buChar char="§"/>
            </a:pPr>
            <a:r>
              <a:rPr lang="en-IN" altLang="en-US" sz="2400">
                <a:solidFill>
                  <a:schemeClr val="tx1"/>
                </a:solidFill>
              </a:rPr>
              <a:t> Software can be written easily.</a:t>
            </a:r>
          </a:p>
          <a:p>
            <a:pPr lvl="1" algn="just" eaLnBrk="1" hangingPunct="1">
              <a:spcBef>
                <a:spcPct val="0"/>
              </a:spcBef>
              <a:buFont typeface="Wingdings" panose="05000000000000000000" pitchFamily="2" charset="2"/>
              <a:buChar char="§"/>
            </a:pPr>
            <a:r>
              <a:rPr lang="en-IN" altLang="en-US" sz="2400">
                <a:solidFill>
                  <a:schemeClr val="tx1"/>
                </a:solidFill>
              </a:rPr>
              <a:t> Computers are located in readily accessible avionics bay.</a:t>
            </a:r>
            <a:endParaRPr lang="en-US" altLang="en-US" sz="2400">
              <a:solidFill>
                <a:schemeClr val="tx1"/>
              </a:solidFill>
            </a:endParaRPr>
          </a:p>
          <a:p>
            <a:pPr algn="just" eaLnBrk="1" hangingPunct="1">
              <a:spcBef>
                <a:spcPct val="0"/>
              </a:spcBef>
            </a:pPr>
            <a:endParaRPr lang="en-US" altLang="en-US" sz="2400">
              <a:solidFill>
                <a:schemeClr val="tx1"/>
              </a:solidFill>
            </a:endParaRPr>
          </a:p>
          <a:p>
            <a:pPr algn="just" eaLnBrk="1" hangingPunct="1">
              <a:spcBef>
                <a:spcPct val="0"/>
              </a:spcBef>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rgbClr val="FF0000"/>
                </a:solidFill>
              </a:rPr>
              <a:t>Disadvantages</a:t>
            </a:r>
          </a:p>
          <a:p>
            <a:pPr lvl="1" algn="just" eaLnBrk="1" hangingPunct="1">
              <a:spcBef>
                <a:spcPct val="0"/>
              </a:spcBef>
              <a:buFont typeface="Wingdings" panose="05000000000000000000" pitchFamily="2" charset="2"/>
              <a:buChar char="§"/>
            </a:pPr>
            <a:r>
              <a:rPr lang="en-IN" altLang="en-US" sz="2400">
                <a:solidFill>
                  <a:schemeClr val="tx1"/>
                </a:solidFill>
              </a:rPr>
              <a:t> Requirement of long data buses.</a:t>
            </a:r>
          </a:p>
          <a:p>
            <a:pPr lvl="1" algn="just" eaLnBrk="1" hangingPunct="1">
              <a:spcBef>
                <a:spcPct val="0"/>
              </a:spcBef>
              <a:buFont typeface="Wingdings" panose="05000000000000000000" pitchFamily="2" charset="2"/>
              <a:buChar char="§"/>
            </a:pPr>
            <a:r>
              <a:rPr lang="en-IN" altLang="en-US" sz="2400">
                <a:solidFill>
                  <a:schemeClr val="tx1"/>
                </a:solidFill>
              </a:rPr>
              <a:t> Software changes somewhat difficult.</a:t>
            </a:r>
          </a:p>
          <a:p>
            <a:pPr lvl="1" algn="just" eaLnBrk="1" hangingPunct="1">
              <a:spcBef>
                <a:spcPct val="0"/>
              </a:spcBef>
              <a:buFont typeface="Wingdings" panose="05000000000000000000" pitchFamily="2" charset="2"/>
              <a:buChar char="§"/>
            </a:pPr>
            <a:r>
              <a:rPr lang="en-IN" altLang="en-US" sz="2400">
                <a:solidFill>
                  <a:schemeClr val="tx1"/>
                </a:solidFill>
              </a:rPr>
              <a:t> Increased vulnerability to damage.</a:t>
            </a:r>
          </a:p>
          <a:p>
            <a:pPr lvl="1" algn="just" eaLnBrk="1" hangingPunct="1">
              <a:spcBef>
                <a:spcPct val="0"/>
              </a:spcBef>
              <a:buFont typeface="Wingdings" panose="05000000000000000000" pitchFamily="2" charset="2"/>
              <a:buChar char="§"/>
            </a:pPr>
            <a:r>
              <a:rPr lang="en-IN" altLang="en-US" sz="2400">
                <a:solidFill>
                  <a:schemeClr val="tx1"/>
                </a:solidFill>
              </a:rPr>
              <a:t> Different conversion techniques needed at Central Computer.</a:t>
            </a:r>
          </a:p>
          <a:p>
            <a:pPr algn="just" eaLnBrk="1" hangingPunct="1">
              <a:spcBef>
                <a:spcPct val="0"/>
              </a:spcBef>
            </a:pPr>
            <a:endParaRPr lang="en-IN" altLang="en-US" sz="2400">
              <a:solidFill>
                <a:schemeClr val="tx1"/>
              </a:solidFill>
            </a:endParaRPr>
          </a:p>
          <a:p>
            <a:pPr algn="just" eaLnBrk="1" hangingPunct="1">
              <a:spcBef>
                <a:spcPct val="0"/>
              </a:spcBef>
            </a:pPr>
            <a:endParaRPr lang="en-US" altLang="en-US" sz="2400">
              <a:solidFill>
                <a:schemeClr val="tx1"/>
              </a:solidFill>
            </a:endParaRP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7605B3A-04C0-3650-D50A-7B4DAE9F8152}"/>
              </a:ext>
            </a:extLst>
          </p:cNvPr>
          <p:cNvSpPr>
            <a:spLocks noGrp="1"/>
          </p:cNvSpPr>
          <p:nvPr>
            <p:ph type="ctrTitle"/>
          </p:nvPr>
        </p:nvSpPr>
        <p:spPr>
          <a:xfrm>
            <a:off x="107950" y="188913"/>
            <a:ext cx="8785225" cy="431800"/>
          </a:xfrm>
        </p:spPr>
        <p:txBody>
          <a:bodyPr/>
          <a:lstStyle/>
          <a:p>
            <a:pPr eaLnBrk="1" hangingPunct="1"/>
            <a:r>
              <a:rPr lang="en-US" altLang="en-US" sz="3200" b="1"/>
              <a:t>Second Generation – Federated Architecture</a:t>
            </a:r>
            <a:endParaRPr lang="en-IN" altLang="en-US" sz="2800" b="1"/>
          </a:p>
        </p:txBody>
      </p:sp>
      <p:sp>
        <p:nvSpPr>
          <p:cNvPr id="9219" name="Subtitle 2">
            <a:extLst>
              <a:ext uri="{FF2B5EF4-FFF2-40B4-BE49-F238E27FC236}">
                <a16:creationId xmlns:a16="http://schemas.microsoft.com/office/drawing/2014/main" id="{4583026C-0677-7284-33A0-CCD9506052A3}"/>
              </a:ext>
            </a:extLst>
          </p:cNvPr>
          <p:cNvSpPr>
            <a:spLocks noGrp="1"/>
          </p:cNvSpPr>
          <p:nvPr>
            <p:ph type="subTitle" idx="1"/>
          </p:nvPr>
        </p:nvSpPr>
        <p:spPr>
          <a:xfrm>
            <a:off x="179388" y="836613"/>
            <a:ext cx="8785225" cy="58324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Each system acts independently but united (Loosely Coupled).</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Data conversion occurs at the system level and the data are send as digital form – called </a:t>
            </a:r>
            <a:r>
              <a:rPr lang="en-IN" altLang="en-US" sz="2400">
                <a:solidFill>
                  <a:srgbClr val="FF0000"/>
                </a:solidFill>
              </a:rPr>
              <a:t>Digital Avionics Information Systems (DAIS)</a:t>
            </a:r>
            <a:r>
              <a:rPr lang="en-IN" altLang="en-US" sz="2400">
                <a:solidFill>
                  <a:schemeClr val="tx1"/>
                </a:solidFill>
              </a:rPr>
              <a:t>.</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Several standard data processors are often used to perform a variety of Low-Bandwidth functions such as navigation, weapon delivery, stores management and flight control .</a:t>
            </a: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Systems are connected in a Time Division Multiplexing (TDM) Highway.</a:t>
            </a:r>
          </a:p>
          <a:p>
            <a:pPr algn="just" eaLnBrk="1" hangingPunct="1">
              <a:spcBef>
                <a:spcPct val="0"/>
              </a:spcBef>
            </a:pPr>
            <a:endParaRPr lang="en-IN" altLang="en-US" sz="2400">
              <a:solidFill>
                <a:schemeClr val="tx1"/>
              </a:solidFill>
            </a:endParaRPr>
          </a:p>
          <a:p>
            <a:pPr algn="just" eaLnBrk="1" hangingPunct="1">
              <a:spcBef>
                <a:spcPct val="0"/>
              </a:spcBef>
              <a:buFont typeface="Wingdings" panose="05000000000000000000" pitchFamily="2" charset="2"/>
              <a:buChar char="Ø"/>
            </a:pPr>
            <a:r>
              <a:rPr lang="en-IN" altLang="en-US" sz="2400">
                <a:solidFill>
                  <a:schemeClr val="tx1"/>
                </a:solidFill>
              </a:rPr>
              <a:t> Resource sharing occurs at the last link in the information chain – via controls and displays.</a:t>
            </a:r>
            <a:endParaRPr lang="en-US" altLang="en-US" sz="2400">
              <a:solidFill>
                <a:schemeClr val="tx1"/>
              </a:solidFill>
            </a:endParaRPr>
          </a:p>
          <a:p>
            <a:pPr algn="just" eaLnBrk="1" hangingPunct="1">
              <a:spcBef>
                <a:spcPct val="0"/>
              </a:spcBef>
              <a:buFont typeface="Wingdings" panose="05000000000000000000" pitchFamily="2" charset="2"/>
              <a:buChar char="Ø"/>
            </a:pPr>
            <a:endParaRPr lang="en-IN" altLang="en-US" sz="2400">
              <a:solidFill>
                <a:schemeClr val="tx1"/>
              </a:solidFill>
            </a:endParaRPr>
          </a:p>
          <a:p>
            <a:pPr algn="just" eaLnBrk="1" hangingPunct="1">
              <a:spcBef>
                <a:spcPct val="0"/>
              </a:spcBef>
            </a:pPr>
            <a:endParaRPr lang="en-IN" altLang="en-US" sz="24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9B6EBAA-1D5C-4917-05B0-A4A871799585}"/>
              </a:ext>
            </a:extLst>
          </p:cNvPr>
          <p:cNvSpPr>
            <a:spLocks noGrp="1"/>
          </p:cNvSpPr>
          <p:nvPr>
            <p:ph type="ctrTitle"/>
          </p:nvPr>
        </p:nvSpPr>
        <p:spPr>
          <a:xfrm>
            <a:off x="107950" y="188913"/>
            <a:ext cx="8785225" cy="431800"/>
          </a:xfrm>
        </p:spPr>
        <p:txBody>
          <a:bodyPr/>
          <a:lstStyle/>
          <a:p>
            <a:pPr eaLnBrk="1" hangingPunct="1"/>
            <a:r>
              <a:rPr lang="en-US" altLang="en-US" sz="3200" b="1"/>
              <a:t>Second Generation – Federated Architecture</a:t>
            </a:r>
            <a:endParaRPr lang="en-IN" altLang="en-US" sz="2800" b="1"/>
          </a:p>
        </p:txBody>
      </p:sp>
      <p:sp>
        <p:nvSpPr>
          <p:cNvPr id="10243" name="Subtitle 2">
            <a:extLst>
              <a:ext uri="{FF2B5EF4-FFF2-40B4-BE49-F238E27FC236}">
                <a16:creationId xmlns:a16="http://schemas.microsoft.com/office/drawing/2014/main" id="{DFA3A029-AF5D-A6E7-D8EE-B3AE0CC5FB39}"/>
              </a:ext>
            </a:extLst>
          </p:cNvPr>
          <p:cNvSpPr>
            <a:spLocks noGrp="1"/>
          </p:cNvSpPr>
          <p:nvPr>
            <p:ph type="subTitle" idx="1"/>
          </p:nvPr>
        </p:nvSpPr>
        <p:spPr>
          <a:xfrm>
            <a:off x="179388" y="908050"/>
            <a:ext cx="8785225" cy="5616575"/>
          </a:xfrm>
        </p:spPr>
        <p:txBody>
          <a:bodyPr/>
          <a:lstStyle/>
          <a:p>
            <a:pPr algn="just" eaLnBrk="1" hangingPunct="1">
              <a:spcBef>
                <a:spcPct val="0"/>
              </a:spcBef>
              <a:buFont typeface="Wingdings" panose="05000000000000000000" pitchFamily="2" charset="2"/>
              <a:buChar char="Ø"/>
            </a:pPr>
            <a:r>
              <a:rPr lang="en-IN" altLang="en-US" sz="2400">
                <a:solidFill>
                  <a:schemeClr val="tx1"/>
                </a:solidFill>
              </a:rPr>
              <a:t> </a:t>
            </a:r>
            <a:r>
              <a:rPr lang="en-IN" altLang="en-US" sz="2400" b="1">
                <a:solidFill>
                  <a:srgbClr val="FF0000"/>
                </a:solidFill>
              </a:rPr>
              <a:t>Advantages</a:t>
            </a:r>
          </a:p>
          <a:p>
            <a:pPr lvl="1" algn="just" eaLnBrk="1" hangingPunct="1">
              <a:spcBef>
                <a:spcPct val="0"/>
              </a:spcBef>
              <a:buFont typeface="Wingdings" panose="05000000000000000000" pitchFamily="2" charset="2"/>
              <a:buChar char="§"/>
            </a:pPr>
            <a:r>
              <a:rPr lang="en-IN" altLang="en-US" sz="2400">
                <a:solidFill>
                  <a:schemeClr val="tx1"/>
                </a:solidFill>
              </a:rPr>
              <a:t> Contrast to analog avionics – digital processing provide precise </a:t>
            </a:r>
          </a:p>
          <a:p>
            <a:pPr lvl="1" algn="just" eaLnBrk="1" hangingPunct="1">
              <a:spcBef>
                <a:spcPct val="0"/>
              </a:spcBef>
            </a:pPr>
            <a:r>
              <a:rPr lang="en-IN" altLang="en-US" sz="2400">
                <a:solidFill>
                  <a:schemeClr val="tx1"/>
                </a:solidFill>
              </a:rPr>
              <a:t>   solutions over long range of flight, weapon and sensor  </a:t>
            </a:r>
          </a:p>
          <a:p>
            <a:pPr lvl="1" algn="just" eaLnBrk="1" hangingPunct="1">
              <a:spcBef>
                <a:spcPct val="0"/>
              </a:spcBef>
            </a:pPr>
            <a:r>
              <a:rPr lang="en-IN" altLang="en-US" sz="2400">
                <a:solidFill>
                  <a:schemeClr val="tx1"/>
                </a:solidFill>
              </a:rPr>
              <a:t>   conditions.</a:t>
            </a:r>
          </a:p>
          <a:p>
            <a:pPr lvl="1" algn="just" eaLnBrk="1" hangingPunct="1">
              <a:spcBef>
                <a:spcPct val="0"/>
              </a:spcBef>
              <a:buFont typeface="Wingdings" panose="05000000000000000000" pitchFamily="2" charset="2"/>
              <a:buChar char="§"/>
            </a:pPr>
            <a:r>
              <a:rPr lang="en-IN" altLang="en-US" sz="2400">
                <a:solidFill>
                  <a:schemeClr val="tx1"/>
                </a:solidFill>
              </a:rPr>
              <a:t> Sharing of Resources.</a:t>
            </a:r>
          </a:p>
          <a:p>
            <a:pPr lvl="1" algn="just" eaLnBrk="1" hangingPunct="1">
              <a:spcBef>
                <a:spcPct val="0"/>
              </a:spcBef>
              <a:buFont typeface="Wingdings" panose="05000000000000000000" pitchFamily="2" charset="2"/>
              <a:buChar char="§"/>
            </a:pPr>
            <a:r>
              <a:rPr lang="en-IN" altLang="en-US" sz="2400">
                <a:solidFill>
                  <a:schemeClr val="tx1"/>
                </a:solidFill>
              </a:rPr>
              <a:t> Use of TDM saves hundreds of pounds of wiring.</a:t>
            </a:r>
          </a:p>
          <a:p>
            <a:pPr lvl="1" algn="just" eaLnBrk="1" hangingPunct="1">
              <a:spcBef>
                <a:spcPct val="0"/>
              </a:spcBef>
              <a:buFont typeface="Wingdings" panose="05000000000000000000" pitchFamily="2" charset="2"/>
              <a:buChar char="§"/>
            </a:pPr>
            <a:r>
              <a:rPr lang="en-IN" altLang="en-US" sz="2400">
                <a:solidFill>
                  <a:schemeClr val="tx1"/>
                </a:solidFill>
              </a:rPr>
              <a:t> Standardization of protocol makes the interchangeability of </a:t>
            </a:r>
          </a:p>
          <a:p>
            <a:pPr lvl="1" algn="just" eaLnBrk="1" hangingPunct="1">
              <a:spcBef>
                <a:spcPct val="0"/>
              </a:spcBef>
            </a:pPr>
            <a:r>
              <a:rPr lang="en-IN" altLang="en-US" sz="2400">
                <a:solidFill>
                  <a:schemeClr val="tx1"/>
                </a:solidFill>
              </a:rPr>
              <a:t>    equipments easier.</a:t>
            </a:r>
          </a:p>
          <a:p>
            <a:pPr lvl="1" algn="just" eaLnBrk="1" hangingPunct="1">
              <a:spcBef>
                <a:spcPct val="0"/>
              </a:spcBef>
              <a:buFont typeface="Wingdings" panose="05000000000000000000" pitchFamily="2" charset="2"/>
              <a:buChar char="§"/>
            </a:pPr>
            <a:r>
              <a:rPr lang="en-IN" altLang="en-US" sz="2400">
                <a:solidFill>
                  <a:schemeClr val="tx1"/>
                </a:solidFill>
              </a:rPr>
              <a:t> Allows Independent system design and optimization of major </a:t>
            </a:r>
          </a:p>
          <a:p>
            <a:pPr lvl="1" algn="just" eaLnBrk="1" hangingPunct="1">
              <a:spcBef>
                <a:spcPct val="0"/>
              </a:spcBef>
            </a:pPr>
            <a:r>
              <a:rPr lang="en-IN" altLang="en-US" sz="2400">
                <a:solidFill>
                  <a:schemeClr val="tx1"/>
                </a:solidFill>
              </a:rPr>
              <a:t>   systems.</a:t>
            </a:r>
          </a:p>
          <a:p>
            <a:pPr lvl="1" algn="just" eaLnBrk="1" hangingPunct="1">
              <a:spcBef>
                <a:spcPct val="0"/>
              </a:spcBef>
              <a:buFont typeface="Wingdings" panose="05000000000000000000" pitchFamily="2" charset="2"/>
              <a:buChar char="§"/>
            </a:pPr>
            <a:r>
              <a:rPr lang="en-IN" altLang="en-US" sz="2400">
                <a:solidFill>
                  <a:schemeClr val="tx1"/>
                </a:solidFill>
              </a:rPr>
              <a:t> Changes in system software and hardware are easy to make. </a:t>
            </a:r>
          </a:p>
          <a:p>
            <a:pPr lvl="1" algn="just" eaLnBrk="1" hangingPunct="1">
              <a:spcBef>
                <a:spcPct val="0"/>
              </a:spcBef>
              <a:buFont typeface="Wingdings" panose="05000000000000000000" pitchFamily="2" charset="2"/>
              <a:buChar char="§"/>
            </a:pPr>
            <a:r>
              <a:rPr lang="en-IN" altLang="en-US" sz="2400">
                <a:solidFill>
                  <a:schemeClr val="tx1"/>
                </a:solidFill>
              </a:rPr>
              <a:t> Fault containment – Failure is not propagated.</a:t>
            </a:r>
            <a:endParaRPr lang="en-US" altLang="en-US" sz="2400">
              <a:solidFill>
                <a:schemeClr val="tx1"/>
              </a:solidFill>
            </a:endParaRPr>
          </a:p>
          <a:p>
            <a:pPr algn="just" eaLnBrk="1" hangingPunct="1">
              <a:spcBef>
                <a:spcPct val="0"/>
              </a:spcBef>
            </a:pPr>
            <a:endParaRPr lang="en-US" altLang="en-US" sz="2400">
              <a:solidFill>
                <a:schemeClr val="tx1"/>
              </a:solidFill>
            </a:endParaRPr>
          </a:p>
          <a:p>
            <a:pPr algn="just" eaLnBrk="1" hangingPunct="1">
              <a:spcBef>
                <a:spcPct val="0"/>
              </a:spcBef>
              <a:buFont typeface="Wingdings" panose="05000000000000000000" pitchFamily="2" charset="2"/>
              <a:buChar char="Ø"/>
            </a:pPr>
            <a:r>
              <a:rPr lang="en-US" altLang="en-US" sz="2400">
                <a:solidFill>
                  <a:schemeClr val="tx1"/>
                </a:solidFill>
              </a:rPr>
              <a:t> </a:t>
            </a:r>
            <a:r>
              <a:rPr lang="en-US" altLang="en-US" sz="2400" b="1">
                <a:solidFill>
                  <a:srgbClr val="FF0000"/>
                </a:solidFill>
              </a:rPr>
              <a:t>Disadvantages</a:t>
            </a:r>
          </a:p>
          <a:p>
            <a:pPr lvl="1" algn="just" eaLnBrk="1" hangingPunct="1">
              <a:spcBef>
                <a:spcPct val="0"/>
              </a:spcBef>
              <a:buFont typeface="Wingdings" panose="05000000000000000000" pitchFamily="2" charset="2"/>
              <a:buChar char="§"/>
            </a:pPr>
            <a:r>
              <a:rPr lang="en-IN" altLang="en-US" sz="2400">
                <a:solidFill>
                  <a:schemeClr val="tx1"/>
                </a:solidFill>
              </a:rPr>
              <a:t> Wasteful of resources.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On-screen Show (4:3)</PresentationFormat>
  <Paragraphs>217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Avionics Architecture        </vt:lpstr>
      <vt:lpstr>Avionics System Architecture</vt:lpstr>
      <vt:lpstr>Avionics Architectures</vt:lpstr>
      <vt:lpstr>First Generation – Disjoint Architecture</vt:lpstr>
      <vt:lpstr>First Generation – Centralized Architecture</vt:lpstr>
      <vt:lpstr>First Generation – Centralized Architecture</vt:lpstr>
      <vt:lpstr>First Generation – Centralized Architecture</vt:lpstr>
      <vt:lpstr>Second Generation – Federated Architecture</vt:lpstr>
      <vt:lpstr>Second Generation – Federated Architecture</vt:lpstr>
      <vt:lpstr>Second Generation – Federated Architecture</vt:lpstr>
      <vt:lpstr>Second Generation – Distributed Architecture</vt:lpstr>
      <vt:lpstr>Second Generation – Hierarchical Architecture</vt:lpstr>
      <vt:lpstr>Second Generation – Hierarchical Architecture</vt:lpstr>
      <vt:lpstr>Third Generation – Pave Pillar Architecture</vt:lpstr>
      <vt:lpstr>Third Generation – Pave Pillar Architecture</vt:lpstr>
      <vt:lpstr>Third Generation – Pave Pillar Architecture</vt:lpstr>
      <vt:lpstr>Pave Pillar System software</vt:lpstr>
      <vt:lpstr>Pave Pillar conceptual Architecture</vt:lpstr>
      <vt:lpstr>Pave Pace Architecture</vt:lpstr>
      <vt:lpstr>Open Systems Integrated Modular Avionics (IMA)</vt:lpstr>
      <vt:lpstr>Open Systems Integrated Modular Avionics (IMA)</vt:lpstr>
      <vt:lpstr>Integrated Modular Avionics – Features</vt:lpstr>
      <vt:lpstr>Integrated Modular Avionics – Features</vt:lpstr>
      <vt:lpstr>Integrated avionic systems architecture (military)</vt:lpstr>
      <vt:lpstr>Integrated Modular Avionics – A380 Airbus</vt:lpstr>
      <vt:lpstr>Integrated Modular Avionics – A380 Airbus</vt:lpstr>
      <vt:lpstr>Integrated Modular Avionics – A380 Airbus</vt:lpstr>
      <vt:lpstr>Summary – Architecture Evolution</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Classical Orbital Elements</dc:title>
  <dc:creator>senthil</dc:creator>
  <cp:lastModifiedBy>Forrest Colliver</cp:lastModifiedBy>
  <cp:revision>484</cp:revision>
  <dcterms:created xsi:type="dcterms:W3CDTF">2012-07-11T06:36:08Z</dcterms:created>
  <dcterms:modified xsi:type="dcterms:W3CDTF">2024-07-02T17:04:23Z</dcterms:modified>
</cp:coreProperties>
</file>