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ADEA1-0BBC-D3CA-D3F1-A51AEEA124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1B6B61-4894-883F-CB23-6E5C739C13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388E2-64FD-47D9-5A5E-6B47A0560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A486-CB95-41BE-9755-4E168ECB52A9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AF47F-67AE-1C89-2B3B-F5F0A855D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77E1F-0289-8056-6D64-11B18BF95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B75D-D843-4657-AD78-77D303E0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5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83F0B-599F-1F08-CB29-70871CB66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D93CC3-48CD-672A-29DE-C94C5D08AF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0E621-B9D5-43E4-F131-4D98D6609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A486-CB95-41BE-9755-4E168ECB52A9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0F229-4D0A-D0BF-E29A-BE29E3DD0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F9651-BCF4-F3A5-A1A9-BA92BB930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B75D-D843-4657-AD78-77D303E0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31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FBA56D-DC6D-7DA5-CCAF-81B4890CB6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072296-F29A-26DC-D04C-AEC4EC71B0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69086-1251-ED87-EFF6-29CF82465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A486-CB95-41BE-9755-4E168ECB52A9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473E9-15BB-4D71-172B-3B5454A79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9E478-75AA-6D77-DA33-3C657D9B1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B75D-D843-4657-AD78-77D303E0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483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AE57C-9960-6736-0F95-EC62D9039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E8548-6F0F-1F78-7FFF-409683FE1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B61B8-C28E-79C9-272B-375C48EFA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A486-CB95-41BE-9755-4E168ECB52A9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901E5-041E-C702-A8CE-1BC26CACB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7FE0A-FD76-36F4-94C4-49B5B8F51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B75D-D843-4657-AD78-77D303E0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68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44983-69B0-E3E7-9864-C8C832623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E79AD1-24A6-D69D-8410-39F093733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1BC4B-2A48-7787-6960-1F1F935E9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A486-CB95-41BE-9755-4E168ECB52A9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DD917-0A63-59CE-8F2B-DE7F7C797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6DD3E-02BF-8697-623D-01F4CC0E9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B75D-D843-4657-AD78-77D303E0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12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74D70-5DFD-028A-E3AB-6951D06B4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8C19F-9EB3-7BF6-4EEC-D06BA8BCF2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84FDE8-DA32-5E05-0C18-E0193AA083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291F2B-FF5C-D509-68EB-612EA3E20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A486-CB95-41BE-9755-4E168ECB52A9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1BEE3E-8C3A-A8F9-E130-0C11CC9F2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BBB79-CA0C-66C6-C463-C731E2431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B75D-D843-4657-AD78-77D303E0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77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2E74D-C24B-AD78-55A7-F97D26BF2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E74CF1-5962-D1E9-4045-6752F65B4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2C4D17-8EA5-5537-C34F-CB1825966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F43356-EC82-77CE-721D-D7E513320F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112ECF-57FD-4046-FCED-3CA6F785F4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C11423-56EB-7834-E1BE-386676809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A486-CB95-41BE-9755-4E168ECB52A9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145EF0-DE2D-07F7-F167-BDDB1A918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DEE88F-1C57-7222-F615-656119C43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B75D-D843-4657-AD78-77D303E0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663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99CFE-05E0-5178-3433-9E5483E54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F23CFF-73FF-D363-3272-8230331E7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A486-CB95-41BE-9755-4E168ECB52A9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D6A160-F123-AC64-5498-2551F5F7A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BD23E8-24A4-F94E-8F9A-6D71BF3C9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B75D-D843-4657-AD78-77D303E0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37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6C39EC-D501-0BB4-C3EF-838042CCB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A486-CB95-41BE-9755-4E168ECB52A9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28C746-388E-B9CE-52ED-269CAAAD4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107721-3EE6-CC83-4926-59AA535E7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B75D-D843-4657-AD78-77D303E0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256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5DE9E-40D5-6BBC-7754-EF61848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6771C-C1E8-195C-E785-2B9AC422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A5E038-8D77-111A-5CD2-4378DB547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2C06F3-9F49-500B-9588-698F3D9C9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A486-CB95-41BE-9755-4E168ECB52A9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2F4A12-98CD-3CCC-EC23-52DFAB461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F6D868-39E6-B156-8ECC-3984288B0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B75D-D843-4657-AD78-77D303E0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02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2B923-AB31-CCC7-E5FC-066B763CE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6E5680-FEAF-5B4B-BFE9-18F13657BD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9488E-FB70-5352-650B-E8B2118A4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70BD5-69BE-A9CB-A9CA-2090BC05B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A486-CB95-41BE-9755-4E168ECB52A9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98037A-B2C7-4A06-C38E-7C814D181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80834-C602-96B4-E0D9-50771F564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5B75D-D843-4657-AD78-77D303E0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43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D0B422-AD1B-88A1-955D-F41AECA56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BA126-AA18-DB08-3F8E-F476B780C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C2F53-D2A3-99BC-E413-BD6AD5C022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4A486-CB95-41BE-9755-4E168ECB52A9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F6D07-6811-D1E9-9071-B25DC4861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10DE2-F40D-2C9A-5767-147B0631AF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5B75D-D843-4657-AD78-77D303E0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20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36413-23A5-193B-8D2A-4CF39A58A1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Press Mailing Status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8F26BF-61E9-6BD5-95F4-2ADC6D5864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0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14D4E-2872-0E38-BE6B-9BF4606A8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Email Blast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03875-3642-F0BA-AF5E-7BE647C3C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Mailchimp Press List</a:t>
            </a:r>
          </a:p>
          <a:p>
            <a:pPr lvl="1"/>
            <a:r>
              <a:rPr lang="en-US" dirty="0"/>
              <a:t>132 Successful deliveries (7 bounced) – 1</a:t>
            </a:r>
            <a:r>
              <a:rPr lang="en-US" baseline="30000" dirty="0"/>
              <a:t>st</a:t>
            </a:r>
            <a:r>
              <a:rPr lang="en-US" dirty="0"/>
              <a:t> wave</a:t>
            </a:r>
          </a:p>
          <a:p>
            <a:pPr lvl="1"/>
            <a:r>
              <a:rPr lang="en-US" dirty="0"/>
              <a:t>9 Sent – 2</a:t>
            </a:r>
            <a:r>
              <a:rPr lang="en-US" baseline="30000" dirty="0"/>
              <a:t>nd</a:t>
            </a:r>
            <a:r>
              <a:rPr lang="en-US" dirty="0"/>
              <a:t> wave (corrected bounces and several new emails)</a:t>
            </a:r>
          </a:p>
          <a:p>
            <a:r>
              <a:rPr lang="en-US" dirty="0"/>
              <a:t>Results (as of 10:45pm Aug 16, 2023)</a:t>
            </a:r>
          </a:p>
          <a:p>
            <a:pPr lvl="1"/>
            <a:r>
              <a:rPr lang="en-US" dirty="0"/>
              <a:t>46 external opened emails (not Peregrine or Aerospace Edge)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860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BB4DE05-E033-FB94-97CE-49A7D6E38C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084885"/>
              </p:ext>
            </p:extLst>
          </p:nvPr>
        </p:nvGraphicFramePr>
        <p:xfrm>
          <a:off x="546100" y="656173"/>
          <a:ext cx="10985500" cy="5732459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706202">
                  <a:extLst>
                    <a:ext uri="{9D8B030D-6E8A-4147-A177-3AD203B41FA5}">
                      <a16:colId xmlns:a16="http://schemas.microsoft.com/office/drawing/2014/main" val="3938978801"/>
                    </a:ext>
                  </a:extLst>
                </a:gridCol>
                <a:gridCol w="821721">
                  <a:extLst>
                    <a:ext uri="{9D8B030D-6E8A-4147-A177-3AD203B41FA5}">
                      <a16:colId xmlns:a16="http://schemas.microsoft.com/office/drawing/2014/main" val="634103080"/>
                    </a:ext>
                  </a:extLst>
                </a:gridCol>
                <a:gridCol w="1124846">
                  <a:extLst>
                    <a:ext uri="{9D8B030D-6E8A-4147-A177-3AD203B41FA5}">
                      <a16:colId xmlns:a16="http://schemas.microsoft.com/office/drawing/2014/main" val="101638735"/>
                    </a:ext>
                  </a:extLst>
                </a:gridCol>
                <a:gridCol w="3012978">
                  <a:extLst>
                    <a:ext uri="{9D8B030D-6E8A-4147-A177-3AD203B41FA5}">
                      <a16:colId xmlns:a16="http://schemas.microsoft.com/office/drawing/2014/main" val="1049055304"/>
                    </a:ext>
                  </a:extLst>
                </a:gridCol>
                <a:gridCol w="3319753">
                  <a:extLst>
                    <a:ext uri="{9D8B030D-6E8A-4147-A177-3AD203B41FA5}">
                      <a16:colId xmlns:a16="http://schemas.microsoft.com/office/drawing/2014/main" val="2132768712"/>
                    </a:ext>
                  </a:extLst>
                </a:gridCol>
              </a:tblGrid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Email Address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First Name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Last Name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Company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Job Title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212971487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askjoe@smartglass.com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Joseph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Harary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Research Frontiers Inc./Ask Joe Column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Editor In Chief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134420611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josh.cochran@aopa.org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Josh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Cochran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AOPA Media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Associate Producer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4234354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hessel@america24h.tv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Fernando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Hessel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America24H Corp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Chief, The White House Correspondent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640385604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h49flying@gmail.com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Gilson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Hangar 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Host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839089153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ben@generalaviationnews.com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Ben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Sclair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General Aviation News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Author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712994307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michael.verdon@verizon.net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Michael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Verdon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Robb Report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Aviation Editor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671879178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joanna@simpleflying.com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Joanna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Bailey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Simple Flying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Editor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381034725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ctrautvetter@ainonline.com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Chad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Trautvetter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AIN: AINalerts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News Editor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22472289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jenglish@ainonline.com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Jennifer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Leach English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Business Jet Traveler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Editorial Director - Business Jet Traveler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511223859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tim@heliwebmedia.com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Timothy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Pruitt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Heliweb Media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Photojournalist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457650472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jon.hemmerdinger@flightglobal.com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Jonathan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Hemmerdinger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Flight International Online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Americas Aerospace Editor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526207141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newsreleases@aea.net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News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Releases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Avionics News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News Releases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919485892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emorales@aeroermo.com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Erwing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Morales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AeroErmo Aviation Magazine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General Director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608262227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comercial@aeroermo.com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Orlando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Suarez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AeroErmo Aviation Magazine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Journalist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426023634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martin@businessaviationworld.com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Martin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Dixneuf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Business Aviation World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Blogger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4167497535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stephen@businessairnews.com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Stephen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Campbell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Business Air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Handbook Editor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348692024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vickie@inflightusa.com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Vickie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Buonocore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In Flight USA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Publisher &amp; Managing Editor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334048303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rich@personalwings.com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Rich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Pickett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Twin &amp; Turbine Magazine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Journalist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35029863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asf@bonanza.org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Tom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Turner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American Bonanza Society Magazine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Aircraft Technical Editor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322586784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julie.boatman@bonniercorp.com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Julie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Boatman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Flying Magazine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Editor-in-Chief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099724984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geoffh@aea.net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Geoff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Hill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Avionics News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Editor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3764863413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michael.bruno@aviationweek.com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Michael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Bruno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Aerospace Daily &amp; Defense Report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Senior Business Editor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555607479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info@aeroermo.com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Ivan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Pena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AeroErmo Aviation Magazine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Photographer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268751008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janice@generalaviationnews.com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Janice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Wood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General Aviation News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Editor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340538639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rmark@commavia.com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Rob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Mark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CommAvia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Publisher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862546461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james@code7700.com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James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Albright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Business &amp; Commercial Aviation Magazine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Chief Pilot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666814478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editor@blonigen.net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Kim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Blonigen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King Air Magazine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Editor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1318446665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jkeller@endeavorb2b.com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John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Keller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Intelligent Aerospace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Editor-in-Chief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59788349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1333896-66EB-2CC0-CDDA-C117D968D30E}"/>
              </a:ext>
            </a:extLst>
          </p:cNvPr>
          <p:cNvSpPr txBox="1"/>
          <p:nvPr/>
        </p:nvSpPr>
        <p:spPr>
          <a:xfrm>
            <a:off x="1295400" y="203200"/>
            <a:ext cx="3144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Press list – Opened emails (1/2)</a:t>
            </a:r>
          </a:p>
        </p:txBody>
      </p:sp>
    </p:spTree>
    <p:extLst>
      <p:ext uri="{BB962C8B-B14F-4D97-AF65-F5344CB8AC3E}">
        <p14:creationId xmlns:p14="http://schemas.microsoft.com/office/powerpoint/2010/main" val="1837452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BB4DE05-E033-FB94-97CE-49A7D6E38C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384335"/>
              </p:ext>
            </p:extLst>
          </p:nvPr>
        </p:nvGraphicFramePr>
        <p:xfrm>
          <a:off x="546100" y="664630"/>
          <a:ext cx="10985500" cy="3755749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706202">
                  <a:extLst>
                    <a:ext uri="{9D8B030D-6E8A-4147-A177-3AD203B41FA5}">
                      <a16:colId xmlns:a16="http://schemas.microsoft.com/office/drawing/2014/main" val="3938978801"/>
                    </a:ext>
                  </a:extLst>
                </a:gridCol>
                <a:gridCol w="821721">
                  <a:extLst>
                    <a:ext uri="{9D8B030D-6E8A-4147-A177-3AD203B41FA5}">
                      <a16:colId xmlns:a16="http://schemas.microsoft.com/office/drawing/2014/main" val="634103080"/>
                    </a:ext>
                  </a:extLst>
                </a:gridCol>
                <a:gridCol w="1124846">
                  <a:extLst>
                    <a:ext uri="{9D8B030D-6E8A-4147-A177-3AD203B41FA5}">
                      <a16:colId xmlns:a16="http://schemas.microsoft.com/office/drawing/2014/main" val="101638735"/>
                    </a:ext>
                  </a:extLst>
                </a:gridCol>
                <a:gridCol w="3012978">
                  <a:extLst>
                    <a:ext uri="{9D8B030D-6E8A-4147-A177-3AD203B41FA5}">
                      <a16:colId xmlns:a16="http://schemas.microsoft.com/office/drawing/2014/main" val="1049055304"/>
                    </a:ext>
                  </a:extLst>
                </a:gridCol>
                <a:gridCol w="3319753">
                  <a:extLst>
                    <a:ext uri="{9D8B030D-6E8A-4147-A177-3AD203B41FA5}">
                      <a16:colId xmlns:a16="http://schemas.microsoft.com/office/drawing/2014/main" val="2132768712"/>
                    </a:ext>
                  </a:extLst>
                </a:gridCol>
              </a:tblGrid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Email Address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First Name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Last Name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Company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Job Title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extLst>
                  <a:ext uri="{0D108BD9-81ED-4DB2-BD59-A6C34878D82A}">
                    <a16:rowId xmlns:a16="http://schemas.microsoft.com/office/drawing/2014/main" val="2212971487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tmalik@space.com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Tariq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Space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Editor-in-Chief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4420611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molly.mcmillin@aviationweek.com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McMillin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Aviation Week &amp; Space Technology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Editor-In-Chief, Weekly Of Business Aviation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34354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mthurber@ainonline.com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Thurber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AIN: AINonline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Editor-in-Chief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0385604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editorial@kitplanes.com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Kitplanes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Editor-in-Chief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9089153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kmurphy@wai.org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Kelly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Murphy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AeroErmo Aviation Magazine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Director of Communications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2994307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caroline@businessairnews.com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Caroline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Hodge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Air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Reporter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1879178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leslie.josephs@nbcuni.com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Leslie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Josephs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CNBC Online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Airline Reporter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1034725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enkalawson@gmail.com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Lawson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Enka Lawson Photography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Professional Photographer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472289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alan@geekwire.com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Boyle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GeekWire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Aerospace &amp; Science Editor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1223859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annamarie@inflightusa.com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Annamarie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Buonocore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Flight USA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Associate Publisher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7650472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mikea@aea.net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Adamson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Aircraft Electronics Association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President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6207141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airlinersgallery@gmail.com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Bruce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World Airline News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Owner and Editor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9485892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eli@bizavjetsusa.com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Elijah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BizAvJets USA Magazine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Co-Owner / Co-Publisher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8262227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aherrera@propilotmag.com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Anthony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Herrera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Professional Pilot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Manager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023634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jim@aero-news.net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Campbell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AeroNews Network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Publisher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67497535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jkeller@pennwell.com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Keller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Military &amp; Aerospace Electronics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Editor-in-Chief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8692024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gordon.smith@keypublishing.com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4048303"/>
                  </a:ext>
                </a:extLst>
              </a:tr>
              <a:tr h="197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news@skiesmag.com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Skies Magazine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Editor-in-Chief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02986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D8E1ACA-8180-7E63-CABA-BB126BAEA26B}"/>
              </a:ext>
            </a:extLst>
          </p:cNvPr>
          <p:cNvSpPr txBox="1"/>
          <p:nvPr/>
        </p:nvSpPr>
        <p:spPr>
          <a:xfrm>
            <a:off x="1295400" y="203200"/>
            <a:ext cx="3144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Press list – Opened emails (1/2)</a:t>
            </a:r>
          </a:p>
        </p:txBody>
      </p:sp>
    </p:spTree>
    <p:extLst>
      <p:ext uri="{BB962C8B-B14F-4D97-AF65-F5344CB8AC3E}">
        <p14:creationId xmlns:p14="http://schemas.microsoft.com/office/powerpoint/2010/main" val="460382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CCBC0-A6A5-DB48-9915-D6B28F46B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(so far)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D94A9C-91A1-EF19-6F9E-7696F1C9C5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379" y="1598371"/>
            <a:ext cx="4411542" cy="16274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20E8520-4F3F-BAFF-C863-E4B01AFFF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1850" y="1598371"/>
            <a:ext cx="5185020" cy="25947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6A0D29A-0A2D-0E92-5168-4DD40977CF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878" y="3877905"/>
            <a:ext cx="5030544" cy="1642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817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253A4-909D-3B56-D7DA-2E3B873FE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Follow-ups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53F4B-E437-7123-AF4E-DD03C5283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Mike Adamson, AEA President</a:t>
            </a:r>
          </a:p>
          <a:p>
            <a:pPr lvl="1"/>
            <a:r>
              <a:rPr lang="en-US" dirty="0"/>
              <a:t>Had read the PR and was excited for Peregrine</a:t>
            </a:r>
          </a:p>
          <a:p>
            <a:pPr lvl="1"/>
            <a:r>
              <a:rPr lang="en-US" dirty="0"/>
              <a:t>We discussed:</a:t>
            </a:r>
          </a:p>
          <a:p>
            <a:pPr lvl="2"/>
            <a:r>
              <a:rPr lang="en-US" dirty="0"/>
              <a:t>Podcast featuring the news</a:t>
            </a:r>
          </a:p>
          <a:p>
            <a:pPr lvl="2"/>
            <a:r>
              <a:rPr lang="en-US" dirty="0"/>
              <a:t>Near-future “Member Spotlight”</a:t>
            </a:r>
          </a:p>
          <a:p>
            <a:pPr lvl="1"/>
            <a:r>
              <a:rPr lang="en-US" dirty="0"/>
              <a:t>Geoff Hill to follow-up with Lee</a:t>
            </a:r>
          </a:p>
          <a:p>
            <a:r>
              <a:rPr lang="en-US" dirty="0"/>
              <a:t>Jim Campbell, </a:t>
            </a:r>
            <a:r>
              <a:rPr lang="en-US" dirty="0" err="1"/>
              <a:t>AeroNews</a:t>
            </a:r>
            <a:r>
              <a:rPr lang="en-US" dirty="0"/>
              <a:t> Network</a:t>
            </a:r>
          </a:p>
          <a:p>
            <a:pPr lvl="1"/>
            <a:r>
              <a:rPr lang="en-US" dirty="0"/>
              <a:t>Discussed the value of the story</a:t>
            </a:r>
          </a:p>
          <a:p>
            <a:pPr lvl="1"/>
            <a:r>
              <a:rPr lang="en-US" dirty="0"/>
              <a:t>Was following up with his editors</a:t>
            </a:r>
          </a:p>
          <a:p>
            <a:r>
              <a:rPr lang="en-US" dirty="0"/>
              <a:t>Matt Thurber, </a:t>
            </a:r>
            <a:r>
              <a:rPr lang="en-US" dirty="0" err="1"/>
              <a:t>AINonline</a:t>
            </a:r>
            <a:endParaRPr lang="en-US" dirty="0"/>
          </a:p>
          <a:p>
            <a:pPr lvl="1"/>
            <a:r>
              <a:rPr lang="en-US" dirty="0"/>
              <a:t>Left message, and they already picked up the story</a:t>
            </a:r>
          </a:p>
          <a:p>
            <a:r>
              <a:rPr lang="en-US" dirty="0" err="1"/>
              <a:t>AvWeek</a:t>
            </a:r>
            <a:r>
              <a:rPr lang="en-US" dirty="0"/>
              <a:t> – To do</a:t>
            </a:r>
          </a:p>
          <a:p>
            <a:r>
              <a:rPr lang="en-US" dirty="0"/>
              <a:t>NBAA – To do</a:t>
            </a:r>
          </a:p>
        </p:txBody>
      </p:sp>
    </p:spTree>
    <p:extLst>
      <p:ext uri="{BB962C8B-B14F-4D97-AF65-F5344CB8AC3E}">
        <p14:creationId xmlns:p14="http://schemas.microsoft.com/office/powerpoint/2010/main" val="1411354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F37A9-20C9-332F-BA23-7840080EF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3EC17-B767-81D0-573B-AFA0230FF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Launch Part 145 and others blast (1293 Part 145 emails)</a:t>
            </a:r>
          </a:p>
          <a:p>
            <a:pPr lvl="1"/>
            <a:r>
              <a:rPr lang="en-US" dirty="0"/>
              <a:t>Need to cull out those that Peregrine wishes to contact first</a:t>
            </a:r>
          </a:p>
          <a:p>
            <a:r>
              <a:rPr lang="en-US" dirty="0"/>
              <a:t>Launch Current Customer follow-up blast</a:t>
            </a:r>
          </a:p>
          <a:p>
            <a:pPr lvl="1"/>
            <a:r>
              <a:rPr lang="en-US" dirty="0"/>
              <a:t>Will send after personal contact made</a:t>
            </a:r>
          </a:p>
          <a:p>
            <a:pPr lvl="1"/>
            <a:r>
              <a:rPr lang="en-US" dirty="0"/>
              <a:t>Need to refine this list</a:t>
            </a:r>
          </a:p>
          <a:p>
            <a:r>
              <a:rPr lang="en-US" dirty="0"/>
              <a:t>Current email lists created from AEA, NBAA, dealer list, other hand digging</a:t>
            </a:r>
          </a:p>
          <a:p>
            <a:pPr lvl="1"/>
            <a:r>
              <a:rPr lang="en-US" dirty="0"/>
              <a:t>Consider buying aviation journalist/blogger/podcaster email list</a:t>
            </a:r>
          </a:p>
          <a:p>
            <a:pPr lvl="2"/>
            <a:r>
              <a:rPr lang="en-US" dirty="0"/>
              <a:t>~ $500+</a:t>
            </a:r>
          </a:p>
          <a:p>
            <a:pPr lvl="1"/>
            <a:r>
              <a:rPr lang="en-US" dirty="0"/>
              <a:t>Consider aviation industry contact email list</a:t>
            </a:r>
          </a:p>
          <a:p>
            <a:pPr lvl="2"/>
            <a:r>
              <a:rPr lang="en-US" dirty="0"/>
              <a:t>~ $2000</a:t>
            </a:r>
          </a:p>
        </p:txBody>
      </p:sp>
    </p:spTree>
    <p:extLst>
      <p:ext uri="{BB962C8B-B14F-4D97-AF65-F5344CB8AC3E}">
        <p14:creationId xmlns:p14="http://schemas.microsoft.com/office/powerpoint/2010/main" val="1979316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6E02B-BC8E-C946-E0F2-84A9D20D8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145 &amp; Others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BC3F8-45C8-7262-D2F1-4F75FD491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1293 Part 145 emails</a:t>
            </a:r>
          </a:p>
          <a:p>
            <a:r>
              <a:rPr lang="en-US" dirty="0"/>
              <a:t>  201 more “Garmin Dealers”</a:t>
            </a:r>
          </a:p>
          <a:p>
            <a:r>
              <a:rPr lang="en-US" dirty="0"/>
              <a:t>    17 more “TCAS Customers”</a:t>
            </a:r>
          </a:p>
          <a:p>
            <a:r>
              <a:rPr lang="en-US" dirty="0"/>
              <a:t>  179 more “BK Dealers”</a:t>
            </a:r>
          </a:p>
          <a:p>
            <a:r>
              <a:rPr lang="en-US" dirty="0"/>
              <a:t>    64 more “cats and dogs” – possible interest not included in other</a:t>
            </a:r>
          </a:p>
        </p:txBody>
      </p:sp>
    </p:spTree>
    <p:extLst>
      <p:ext uri="{BB962C8B-B14F-4D97-AF65-F5344CB8AC3E}">
        <p14:creationId xmlns:p14="http://schemas.microsoft.com/office/powerpoint/2010/main" val="4279936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838</Words>
  <Application>Microsoft Office PowerPoint</Application>
  <PresentationFormat>Widescreen</PresentationFormat>
  <Paragraphs>275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Press Mailing Status</vt:lpstr>
      <vt:lpstr>Email Blast</vt:lpstr>
      <vt:lpstr>PowerPoint Presentation</vt:lpstr>
      <vt:lpstr>PowerPoint Presentation</vt:lpstr>
      <vt:lpstr>Results (so far)</vt:lpstr>
      <vt:lpstr>Follow-ups</vt:lpstr>
      <vt:lpstr>Next Steps</vt:lpstr>
      <vt:lpstr>Part 145 &amp; Others List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Press Mailing Status</dc:title>
  <dc:creator>Lee Carlson</dc:creator>
  <cp:lastModifiedBy>Lee Carlson</cp:lastModifiedBy>
  <cp:revision>2</cp:revision>
  <dcterms:created xsi:type="dcterms:W3CDTF">2023-08-17T02:54:54Z</dcterms:created>
  <dcterms:modified xsi:type="dcterms:W3CDTF">2023-08-17T12:37:20Z</dcterms:modified>
</cp:coreProperties>
</file>