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8" r:id="rId2"/>
    <p:sldId id="262" r:id="rId3"/>
    <p:sldId id="275" r:id="rId4"/>
    <p:sldId id="293" r:id="rId5"/>
    <p:sldId id="265" r:id="rId6"/>
    <p:sldId id="332" r:id="rId7"/>
    <p:sldId id="297" r:id="rId8"/>
    <p:sldId id="305" r:id="rId9"/>
    <p:sldId id="299" r:id="rId10"/>
    <p:sldId id="264" r:id="rId11"/>
    <p:sldId id="307" r:id="rId12"/>
    <p:sldId id="308" r:id="rId13"/>
    <p:sldId id="301" r:id="rId14"/>
    <p:sldId id="340" r:id="rId15"/>
    <p:sldId id="379" r:id="rId16"/>
    <p:sldId id="377" r:id="rId17"/>
    <p:sldId id="378" r:id="rId18"/>
    <p:sldId id="292" r:id="rId19"/>
    <p:sldId id="310" r:id="rId20"/>
    <p:sldId id="261" r:id="rId21"/>
    <p:sldId id="266" r:id="rId22"/>
    <p:sldId id="277" r:id="rId23"/>
    <p:sldId id="278" r:id="rId24"/>
    <p:sldId id="267" r:id="rId25"/>
    <p:sldId id="331" r:id="rId26"/>
    <p:sldId id="260" r:id="rId27"/>
    <p:sldId id="257" r:id="rId28"/>
    <p:sldId id="274" r:id="rId29"/>
    <p:sldId id="259" r:id="rId30"/>
    <p:sldId id="268" r:id="rId31"/>
    <p:sldId id="380" r:id="rId3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31" autoAdjust="0"/>
    <p:restoredTop sz="94035" autoAdjust="0"/>
  </p:normalViewPr>
  <p:slideViewPr>
    <p:cSldViewPr snapToGrid="0" showGuides="1">
      <p:cViewPr varScale="1">
        <p:scale>
          <a:sx n="103" d="100"/>
          <a:sy n="103" d="100"/>
        </p:scale>
        <p:origin x="94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6C66F40E-1885-E440-9AF9-546044C51627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E5637F74-2555-B54B-BD6E-9DAB1C467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91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5362DF5A-DCAA-47E0-A4F5-DF9BB5AA6DA7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9925"/>
            <a:ext cx="5619750" cy="3665538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B52CD640-3DFF-4499-9455-B3B992F27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CD640-3DFF-4499-9455-B3B992F27D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34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CD640-3DFF-4499-9455-B3B992F27D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4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CD640-3DFF-4499-9455-B3B992F27D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0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6685-C49E-4758-A805-41D057DC86AD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RAMI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2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C7FD-A5B0-4ABC-B393-AB59CBA4ED2B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863" y="365125"/>
            <a:ext cx="2054254" cy="6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9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9CBB-D776-4624-A6A2-BC653FD92E0E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863" y="365125"/>
            <a:ext cx="2054254" cy="6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D501-5F53-4538-8B3B-9082C1B19185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863" y="365125"/>
            <a:ext cx="2054254" cy="6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5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13D4-E704-4E61-B66C-EECDE4FA4DC4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32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A377-9C85-4E12-A266-AB2949D2D8B4}" type="datetime1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863" y="365125"/>
            <a:ext cx="2054254" cy="6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5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A1184-32A3-4D27-8267-376D35E93713}" type="datetime1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863" y="365125"/>
            <a:ext cx="2054254" cy="6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AFFC-67FC-4DDC-B87D-9AF15E33AF2C}" type="datetime1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863" y="365125"/>
            <a:ext cx="2054254" cy="6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0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E48A-0D26-4852-94A3-9236CAB638A3}" type="datetime1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863" y="365125"/>
            <a:ext cx="2054254" cy="6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5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DB8E-2BE2-4C79-BBAD-C48606FE2548}" type="datetime1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863" y="365125"/>
            <a:ext cx="2054254" cy="6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342C-5645-46CF-855B-B7760DBC5FA3}" type="datetime1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863" y="365125"/>
            <a:ext cx="2054254" cy="6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3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A1459-8085-4092-9F77-E5FA4310AC8A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RAMI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E436-7460-4F81-9BF1-40AD81B77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3.wdp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emf"/><Relationship Id="rId12" Type="http://schemas.openxmlformats.org/officeDocument/2006/relationships/image" Target="../media/image99.emf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11" Type="http://schemas.openxmlformats.org/officeDocument/2006/relationships/image" Target="../media/image98.emf"/><Relationship Id="rId5" Type="http://schemas.openxmlformats.org/officeDocument/2006/relationships/image" Target="../media/image92.emf"/><Relationship Id="rId15" Type="http://schemas.openxmlformats.org/officeDocument/2006/relationships/image" Target="../media/image102.emf"/><Relationship Id="rId10" Type="http://schemas.openxmlformats.org/officeDocument/2006/relationships/image" Target="../media/image97.emf"/><Relationship Id="rId4" Type="http://schemas.openxmlformats.org/officeDocument/2006/relationships/image" Target="../media/image91.png"/><Relationship Id="rId9" Type="http://schemas.openxmlformats.org/officeDocument/2006/relationships/image" Target="../media/image96.emf"/><Relationship Id="rId14" Type="http://schemas.openxmlformats.org/officeDocument/2006/relationships/image" Target="../media/image10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3.png"/><Relationship Id="rId21" Type="http://schemas.openxmlformats.org/officeDocument/2006/relationships/image" Target="../media/image12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112.pn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119.png"/><Relationship Id="rId24" Type="http://schemas.openxmlformats.org/officeDocument/2006/relationships/image" Target="../media/image131.png"/><Relationship Id="rId5" Type="http://schemas.openxmlformats.org/officeDocument/2006/relationships/image" Target="../media/image114.png"/><Relationship Id="rId15" Type="http://schemas.openxmlformats.org/officeDocument/2006/relationships/image" Target="../media/image123.png"/><Relationship Id="rId23" Type="http://schemas.openxmlformats.org/officeDocument/2006/relationships/image" Target="../media/image130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microsoft.com/office/2007/relationships/hdphoto" Target="../media/hdphoto4.wdp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gif"/><Relationship Id="rId18" Type="http://schemas.openxmlformats.org/officeDocument/2006/relationships/image" Target="../media/image38.jpeg"/><Relationship Id="rId26" Type="http://schemas.openxmlformats.org/officeDocument/2006/relationships/image" Target="../media/image46.jpeg"/><Relationship Id="rId3" Type="http://schemas.openxmlformats.org/officeDocument/2006/relationships/image" Target="../media/image23.gif"/><Relationship Id="rId21" Type="http://schemas.openxmlformats.org/officeDocument/2006/relationships/image" Target="../media/image41.jpeg"/><Relationship Id="rId34" Type="http://schemas.openxmlformats.org/officeDocument/2006/relationships/image" Target="../media/image5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5" Type="http://schemas.openxmlformats.org/officeDocument/2006/relationships/image" Target="../media/image45.jpe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36" Type="http://schemas.openxmlformats.org/officeDocument/2006/relationships/image" Target="../media/image55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31" Type="http://schemas.openxmlformats.org/officeDocument/2006/relationships/image" Target="../media/image50.png"/><Relationship Id="rId4" Type="http://schemas.openxmlformats.org/officeDocument/2006/relationships/image" Target="../media/image24.gif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Relationship Id="rId27" Type="http://schemas.openxmlformats.org/officeDocument/2006/relationships/image" Target="../media/image47.png"/><Relationship Id="rId30" Type="http://schemas.openxmlformats.org/officeDocument/2006/relationships/image" Target="../media/image6.png"/><Relationship Id="rId35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3" Type="http://schemas.openxmlformats.org/officeDocument/2006/relationships/image" Target="../media/image63.png"/><Relationship Id="rId7" Type="http://schemas.openxmlformats.org/officeDocument/2006/relationships/image" Target="../media/image6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tiff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openxmlformats.org/officeDocument/2006/relationships/image" Target="../media/image6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343" y="3927488"/>
            <a:ext cx="4646443" cy="2930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2125977"/>
            <a:ext cx="2452723" cy="18015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4549-7F19-45B9-81C0-5ECAC99FFA4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" t="3942" r="48671" b="1716"/>
          <a:stretch/>
        </p:blipFill>
        <p:spPr>
          <a:xfrm>
            <a:off x="9812407" y="2112240"/>
            <a:ext cx="2379593" cy="1975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037" y="3921073"/>
            <a:ext cx="4781987" cy="2936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2" t="5207" r="12265" b="15797"/>
          <a:stretch/>
        </p:blipFill>
        <p:spPr>
          <a:xfrm>
            <a:off x="3455377" y="-14970"/>
            <a:ext cx="5744910" cy="2267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880" y="-10795"/>
            <a:ext cx="3117120" cy="23009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723" y="2242020"/>
            <a:ext cx="7359684" cy="16854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972" y="3921073"/>
            <a:ext cx="3707028" cy="1386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805"/>
          <a:stretch/>
        </p:blipFill>
        <p:spPr>
          <a:xfrm>
            <a:off x="8484972" y="5238846"/>
            <a:ext cx="3707029" cy="1619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1143" y="3552222"/>
            <a:ext cx="562326" cy="31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4969"/>
            <a:ext cx="3455376" cy="225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909" y="2182091"/>
            <a:ext cx="7491846" cy="1870363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254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10"/>
          <a:stretch/>
        </p:blipFill>
        <p:spPr>
          <a:xfrm>
            <a:off x="188128" y="1303900"/>
            <a:ext cx="5194976" cy="24479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003848" y="1599402"/>
            <a:ext cx="2517516" cy="2126187"/>
            <a:chOff x="9988360" y="1903223"/>
            <a:chExt cx="2517516" cy="21261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47123" y="1903223"/>
              <a:ext cx="968243" cy="15657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988360" y="3344607"/>
              <a:ext cx="2517516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050" dirty="0"/>
            </a:p>
            <a:p>
              <a:pPr algn="ctr"/>
              <a:r>
                <a:rPr lang="en-US" sz="1400" dirty="0"/>
                <a:t>High power </a:t>
              </a:r>
            </a:p>
            <a:p>
              <a:pPr algn="ctr"/>
              <a:r>
                <a:rPr lang="en-US" sz="1400" dirty="0"/>
                <a:t>UHF communications</a:t>
              </a:r>
            </a:p>
          </p:txBody>
        </p:sp>
      </p:grpSp>
      <p:cxnSp>
        <p:nvCxnSpPr>
          <p:cNvPr id="11" name="Elbow Connector 10"/>
          <p:cNvCxnSpPr>
            <a:cxnSpLocks/>
          </p:cNvCxnSpPr>
          <p:nvPr/>
        </p:nvCxnSpPr>
        <p:spPr>
          <a:xfrm rot="10800000">
            <a:off x="5503178" y="2759138"/>
            <a:ext cx="3265046" cy="185399"/>
          </a:xfrm>
          <a:prstGeom prst="bentConnector3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67" b="78046" l="20421" r="76108"/>
                    </a14:imgEffect>
                  </a14:imgLayer>
                </a14:imgProps>
              </a:ext>
            </a:extLst>
          </a:blip>
          <a:srcRect l="13460" t="19345" r="16931" b="15432"/>
          <a:stretch/>
        </p:blipFill>
        <p:spPr>
          <a:xfrm>
            <a:off x="8254228" y="4376016"/>
            <a:ext cx="2016755" cy="1889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0484" b="14014"/>
          <a:stretch/>
        </p:blipFill>
        <p:spPr>
          <a:xfrm flipH="1">
            <a:off x="188127" y="4137884"/>
            <a:ext cx="5194977" cy="26613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14303" y="5957928"/>
            <a:ext cx="251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VHF/UHF Communications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274690" y="996123"/>
            <a:ext cx="434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E-4B</a:t>
            </a:r>
            <a:r>
              <a:rPr lang="en-US" sz="1400" dirty="0"/>
              <a:t> Airborne strategic command control post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-366970" y="3830107"/>
            <a:ext cx="434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OV-1D Light attack and observation aircraft</a:t>
            </a:r>
            <a:endParaRPr lang="en-US" sz="1050" dirty="0"/>
          </a:p>
        </p:txBody>
      </p:sp>
      <p:cxnSp>
        <p:nvCxnSpPr>
          <p:cNvPr id="19" name="Elbow Connector 10"/>
          <p:cNvCxnSpPr>
            <a:cxnSpLocks/>
          </p:cNvCxnSpPr>
          <p:nvPr/>
        </p:nvCxnSpPr>
        <p:spPr>
          <a:xfrm rot="10800000">
            <a:off x="5523029" y="5354616"/>
            <a:ext cx="3265046" cy="185399"/>
          </a:xfrm>
          <a:prstGeom prst="bentConnector3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8DB793E-CAF6-4705-B41D-44ED019FA6E3}"/>
              </a:ext>
            </a:extLst>
          </p:cNvPr>
          <p:cNvSpPr txBox="1">
            <a:spLocks/>
          </p:cNvSpPr>
          <p:nvPr/>
        </p:nvSpPr>
        <p:spPr>
          <a:xfrm>
            <a:off x="0" y="491158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Military Airborne Examples</a:t>
            </a:r>
          </a:p>
        </p:txBody>
      </p:sp>
    </p:spTree>
    <p:extLst>
      <p:ext uri="{BB962C8B-B14F-4D97-AF65-F5344CB8AC3E}">
        <p14:creationId xmlns:p14="http://schemas.microsoft.com/office/powerpoint/2010/main" val="8671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356F8F-B44F-4648-999B-A5B6FAD6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F66D55-624D-4D3A-BCE9-749298E1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F8AF1-9A6A-445F-A7E7-60F2BC33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720" y="4810011"/>
            <a:ext cx="2150900" cy="1329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56152-D0B5-4DC3-8766-1B0497515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5" b="15173"/>
          <a:stretch/>
        </p:blipFill>
        <p:spPr>
          <a:xfrm>
            <a:off x="5631297" y="4773206"/>
            <a:ext cx="1701272" cy="1339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0C73B-4F33-4108-B668-289DBF806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98" y="4730113"/>
            <a:ext cx="1541145" cy="148937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537B69D-9473-46DC-AD03-34CF00B6366D}"/>
              </a:ext>
            </a:extLst>
          </p:cNvPr>
          <p:cNvSpPr/>
          <p:nvPr/>
        </p:nvSpPr>
        <p:spPr>
          <a:xfrm>
            <a:off x="1875130" y="5253506"/>
            <a:ext cx="412155" cy="4507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E996AE6-373D-450C-920E-EAF1C777325A}"/>
              </a:ext>
            </a:extLst>
          </p:cNvPr>
          <p:cNvSpPr/>
          <p:nvPr/>
        </p:nvSpPr>
        <p:spPr>
          <a:xfrm>
            <a:off x="4883996" y="5217598"/>
            <a:ext cx="412155" cy="4507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37C2BB-089F-41B8-9E63-EC5FF6B24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4807678"/>
            <a:ext cx="2866537" cy="148937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9E4DBBFA-6C62-456D-9069-8ED3C3C9A762}"/>
              </a:ext>
            </a:extLst>
          </p:cNvPr>
          <p:cNvSpPr/>
          <p:nvPr/>
        </p:nvSpPr>
        <p:spPr>
          <a:xfrm>
            <a:off x="7689168" y="5217598"/>
            <a:ext cx="412155" cy="4507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BAAEF4-7AA4-490A-8861-A3918876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07" y="484304"/>
            <a:ext cx="7078462" cy="3981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720E2A-AEA0-402E-9B27-AFD8B9FDD58E}"/>
              </a:ext>
            </a:extLst>
          </p:cNvPr>
          <p:cNvSpPr txBox="1"/>
          <p:nvPr/>
        </p:nvSpPr>
        <p:spPr>
          <a:xfrm>
            <a:off x="7689168" y="1500326"/>
            <a:ext cx="3664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Conformal Antenna Development</a:t>
            </a:r>
          </a:p>
        </p:txBody>
      </p:sp>
    </p:spTree>
    <p:extLst>
      <p:ext uri="{BB962C8B-B14F-4D97-AF65-F5344CB8AC3E}">
        <p14:creationId xmlns:p14="http://schemas.microsoft.com/office/powerpoint/2010/main" val="380779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48BC95-5816-4F38-800D-1A5F480C7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A4EB0-0E7E-4126-9B2F-F96F2EE9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968DC-50B0-4F98-93E1-229BB5208DB7}"/>
              </a:ext>
            </a:extLst>
          </p:cNvPr>
          <p:cNvSpPr txBox="1"/>
          <p:nvPr/>
        </p:nvSpPr>
        <p:spPr>
          <a:xfrm>
            <a:off x="3492072" y="449635"/>
            <a:ext cx="5533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Antenna Consolidation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714C9-AC22-4E62-A5D9-A83BF49B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1" y="1954469"/>
            <a:ext cx="5637063" cy="4055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F82FE-63DF-4D95-A95B-80DA3349B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83" y="2300297"/>
            <a:ext cx="4002236" cy="388276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800EEA1-5B5C-4A5E-966F-F1BB141A1DBE}"/>
              </a:ext>
            </a:extLst>
          </p:cNvPr>
          <p:cNvSpPr/>
          <p:nvPr/>
        </p:nvSpPr>
        <p:spPr>
          <a:xfrm>
            <a:off x="5349240" y="3440146"/>
            <a:ext cx="1170432" cy="6144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41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D3D532-54DC-46E3-B976-64998D7C1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5" t="6234" r="2337" b="14474"/>
          <a:stretch/>
        </p:blipFill>
        <p:spPr>
          <a:xfrm flipH="1">
            <a:off x="-12563" y="747579"/>
            <a:ext cx="7407662" cy="343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5F1B4E-4491-4227-92BF-9F564CC4B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2" t="4388" r="2637" b="7258"/>
          <a:stretch/>
        </p:blipFill>
        <p:spPr>
          <a:xfrm>
            <a:off x="1232566" y="3863150"/>
            <a:ext cx="6162533" cy="290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FA7BFF-F0BC-4156-B7E2-F6619B548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217" y="3723019"/>
            <a:ext cx="1585782" cy="652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EB882-0B77-4B77-A928-73FF010ED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0096" y="2154425"/>
            <a:ext cx="722566" cy="3910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9CCE34-24FC-4E07-B07E-CFF8750BB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3540" y="4463244"/>
            <a:ext cx="857899" cy="760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9ACF63-8C87-4A8E-99A5-D426325CF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24153">
            <a:off x="8764257" y="968297"/>
            <a:ext cx="724614" cy="12017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BF0840-9000-48D2-B5E3-EFE341ED1F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1071" y="2771213"/>
            <a:ext cx="1520617" cy="7366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E72DA1-4853-47DB-9F25-01DB0B8B3E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969" t="28954" r="31231" b="27599"/>
          <a:stretch/>
        </p:blipFill>
        <p:spPr>
          <a:xfrm>
            <a:off x="9042414" y="5577381"/>
            <a:ext cx="714083" cy="7604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536112D-F6D0-4A01-A27C-0FE453AB6C7B}"/>
              </a:ext>
            </a:extLst>
          </p:cNvPr>
          <p:cNvSpPr txBox="1"/>
          <p:nvPr/>
        </p:nvSpPr>
        <p:spPr>
          <a:xfrm>
            <a:off x="10007999" y="1317293"/>
            <a:ext cx="201343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Communications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GPS</a:t>
            </a:r>
          </a:p>
          <a:p>
            <a:endParaRPr lang="en-US" dirty="0"/>
          </a:p>
          <a:p>
            <a:r>
              <a:rPr lang="en-US" dirty="0"/>
              <a:t>VOR</a:t>
            </a:r>
          </a:p>
          <a:p>
            <a:r>
              <a:rPr lang="en-US" dirty="0"/>
              <a:t>Localizer</a:t>
            </a:r>
          </a:p>
          <a:p>
            <a:r>
              <a:rPr lang="en-US" dirty="0"/>
              <a:t>Glide Slope</a:t>
            </a:r>
          </a:p>
          <a:p>
            <a:endParaRPr lang="en-US" dirty="0"/>
          </a:p>
          <a:p>
            <a:r>
              <a:rPr lang="en-US" dirty="0"/>
              <a:t>Marker Beacon</a:t>
            </a:r>
          </a:p>
          <a:p>
            <a:endParaRPr lang="en-US" dirty="0"/>
          </a:p>
          <a:p>
            <a:r>
              <a:rPr lang="en-US" dirty="0"/>
              <a:t>Transponder </a:t>
            </a:r>
          </a:p>
          <a:p>
            <a:r>
              <a:rPr lang="en-US" dirty="0"/>
              <a:t>DME</a:t>
            </a:r>
          </a:p>
          <a:p>
            <a:r>
              <a:rPr lang="en-US" dirty="0"/>
              <a:t>ADS-B</a:t>
            </a:r>
          </a:p>
          <a:p>
            <a:endParaRPr lang="en-US" dirty="0"/>
          </a:p>
          <a:p>
            <a:r>
              <a:rPr lang="en-US" dirty="0"/>
              <a:t>Diplexers</a:t>
            </a:r>
          </a:p>
          <a:p>
            <a:r>
              <a:rPr lang="en-US" dirty="0"/>
              <a:t>Triplexers</a:t>
            </a:r>
          </a:p>
          <a:p>
            <a:r>
              <a:rPr lang="en-US" dirty="0"/>
              <a:t>Combiners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F3516380-CAB4-484D-9FB2-E1AF6A1BB654}"/>
              </a:ext>
            </a:extLst>
          </p:cNvPr>
          <p:cNvSpPr txBox="1">
            <a:spLocks/>
          </p:cNvSpPr>
          <p:nvPr/>
        </p:nvSpPr>
        <p:spPr>
          <a:xfrm>
            <a:off x="0" y="491158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General Aviation Examples</a:t>
            </a:r>
          </a:p>
        </p:txBody>
      </p:sp>
    </p:spTree>
    <p:extLst>
      <p:ext uri="{BB962C8B-B14F-4D97-AF65-F5344CB8AC3E}">
        <p14:creationId xmlns:p14="http://schemas.microsoft.com/office/powerpoint/2010/main" val="15812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90785" y="1652258"/>
            <a:ext cx="126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AV-925 </a:t>
            </a:r>
          </a:p>
          <a:p>
            <a:pPr algn="ctr"/>
            <a:endParaRPr lang="en-US" sz="20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956" t="28532" r="29111" b="28667"/>
          <a:stretch/>
        </p:blipFill>
        <p:spPr>
          <a:xfrm>
            <a:off x="317285" y="943605"/>
            <a:ext cx="2288240" cy="2392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770" t="30634" r="25467" b="28110"/>
          <a:stretch/>
        </p:blipFill>
        <p:spPr>
          <a:xfrm>
            <a:off x="180380" y="4219804"/>
            <a:ext cx="1241014" cy="952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418" t="29520" r="23476" b="27813"/>
          <a:stretch/>
        </p:blipFill>
        <p:spPr>
          <a:xfrm>
            <a:off x="1411596" y="4154300"/>
            <a:ext cx="1478997" cy="1124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479" y="3845902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AV-926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9196" y="3836755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AV-927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2766" y="3832786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AV-928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2487" y="3823350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AV-929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0418" t="29520" r="23476" b="27813"/>
          <a:stretch/>
        </p:blipFill>
        <p:spPr>
          <a:xfrm>
            <a:off x="2857875" y="4160195"/>
            <a:ext cx="1478997" cy="11247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418" t="29520" r="23476" b="27813"/>
          <a:stretch/>
        </p:blipFill>
        <p:spPr>
          <a:xfrm>
            <a:off x="4335658" y="4165970"/>
            <a:ext cx="1478997" cy="1124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5" y="5225079"/>
            <a:ext cx="1522052" cy="4809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405" y="5225502"/>
            <a:ext cx="1596411" cy="3970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630" y="5264193"/>
            <a:ext cx="1486859" cy="3497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6018" y="5246788"/>
            <a:ext cx="1449053" cy="3608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4573" y="5274593"/>
            <a:ext cx="1409821" cy="3373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20418" t="29520" r="23476" b="27813"/>
          <a:stretch/>
        </p:blipFill>
        <p:spPr>
          <a:xfrm>
            <a:off x="5764973" y="4179470"/>
            <a:ext cx="1478997" cy="11247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53422" y="3820214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AV-930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5182" y="4202118"/>
            <a:ext cx="1656435" cy="8927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6273" y="5238972"/>
            <a:ext cx="1388151" cy="3818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84357" y="3825578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AV-931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20770" t="30634" r="25467" b="28110"/>
          <a:stretch/>
        </p:blipFill>
        <p:spPr>
          <a:xfrm>
            <a:off x="9111316" y="4179470"/>
            <a:ext cx="1241014" cy="9523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1316" y="5211175"/>
            <a:ext cx="1346762" cy="4948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2330" y="4091698"/>
            <a:ext cx="1475360" cy="112785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219759" y="3743150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AV-932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56255" y="5270629"/>
            <a:ext cx="1454333" cy="4599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555894" y="3743150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AV-933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1260" y="2025546"/>
            <a:ext cx="2442193" cy="9863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4551" y="1065581"/>
            <a:ext cx="3470770" cy="24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58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324" t="3051" r="30804" b="90920"/>
          <a:stretch/>
        </p:blipFill>
        <p:spPr>
          <a:xfrm>
            <a:off x="190471" y="63374"/>
            <a:ext cx="1050202" cy="424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6187" t="47206" b="6003"/>
          <a:stretch/>
        </p:blipFill>
        <p:spPr>
          <a:xfrm>
            <a:off x="124968" y="2970127"/>
            <a:ext cx="3929079" cy="386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6187" t="12098" b="57845"/>
          <a:stretch/>
        </p:blipFill>
        <p:spPr>
          <a:xfrm>
            <a:off x="124968" y="487908"/>
            <a:ext cx="3929079" cy="2482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267" r="55982" b="50077"/>
          <a:stretch/>
        </p:blipFill>
        <p:spPr>
          <a:xfrm>
            <a:off x="7787324" y="1401905"/>
            <a:ext cx="2586809" cy="2502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47" y="3773729"/>
            <a:ext cx="6385353" cy="282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08" b="7366"/>
          <a:stretch/>
        </p:blipFill>
        <p:spPr>
          <a:xfrm>
            <a:off x="4192508" y="1493249"/>
            <a:ext cx="3790618" cy="23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18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EBCF8A-BA3D-4251-842A-512664A9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91D9E9-DBE2-40FD-B3F8-D054FD0C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FD99A-FCEF-4FF0-BF28-BD6FD205D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77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ABD55-4A87-4DE1-A1D9-881E962B2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47"/>
          <a:stretch/>
        </p:blipFill>
        <p:spPr>
          <a:xfrm>
            <a:off x="5953958" y="0"/>
            <a:ext cx="6238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2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1919D8-D64D-4AE6-AEBB-793D773F0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43968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39B046-E85A-47AA-B423-141F6A71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F191C9-6A7C-447C-A2E8-737F94F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50B73-C652-41FA-9A09-E999F8E35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624" y="1742006"/>
            <a:ext cx="5998201" cy="33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58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Truck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0" y="1690688"/>
            <a:ext cx="10650810" cy="464703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976E-3905-A44D-BF84-930F81B2A69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1209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343" y="3927488"/>
            <a:ext cx="4646443" cy="2930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2125977"/>
            <a:ext cx="2452723" cy="18015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4549-7F19-45B9-81C0-5ECAC99FFA4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" t="3942" r="48671" b="1716"/>
          <a:stretch/>
        </p:blipFill>
        <p:spPr>
          <a:xfrm>
            <a:off x="9812407" y="2112240"/>
            <a:ext cx="2379593" cy="1975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037" y="3921073"/>
            <a:ext cx="4781987" cy="2936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2" t="5207" r="12265" b="15797"/>
          <a:stretch/>
        </p:blipFill>
        <p:spPr>
          <a:xfrm>
            <a:off x="3455377" y="-14970"/>
            <a:ext cx="5744910" cy="2267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880" y="-10795"/>
            <a:ext cx="3117120" cy="23009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723" y="2242020"/>
            <a:ext cx="7359684" cy="16854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972" y="3921073"/>
            <a:ext cx="3707028" cy="1386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805"/>
          <a:stretch/>
        </p:blipFill>
        <p:spPr>
          <a:xfrm>
            <a:off x="8484972" y="5238846"/>
            <a:ext cx="3707029" cy="1619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1143" y="3552222"/>
            <a:ext cx="562326" cy="31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4969"/>
            <a:ext cx="3455376" cy="225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909" y="2182091"/>
            <a:ext cx="7491846" cy="1870363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20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86729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Founded 1954</a:t>
            </a:r>
          </a:p>
          <a:p>
            <a:r>
              <a:rPr lang="en-US" sz="2000" dirty="0"/>
              <a:t>Leading supplier of advanced antenna systems and RF components</a:t>
            </a:r>
          </a:p>
          <a:p>
            <a:pPr lvl="1"/>
            <a:r>
              <a:rPr lang="en-US" sz="1800" dirty="0"/>
              <a:t>US Military</a:t>
            </a:r>
          </a:p>
          <a:p>
            <a:pPr lvl="1"/>
            <a:r>
              <a:rPr lang="en-US" sz="1800" dirty="0"/>
              <a:t>Aviation</a:t>
            </a:r>
          </a:p>
          <a:p>
            <a:pPr lvl="1"/>
            <a:r>
              <a:rPr lang="en-US" sz="1800" dirty="0"/>
              <a:t>Heavy Truck</a:t>
            </a:r>
          </a:p>
          <a:p>
            <a:r>
              <a:rPr lang="en-US" sz="2000" dirty="0"/>
              <a:t>Privately held, 100% woman owned, small business</a:t>
            </a:r>
          </a:p>
          <a:p>
            <a:r>
              <a:rPr lang="en-US" sz="2000" dirty="0"/>
              <a:t>Headquarters: Grand Haven, Michigan  USA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999" y="1853760"/>
            <a:ext cx="4706885" cy="190014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998" y="4069221"/>
            <a:ext cx="4706885" cy="23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Competencies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Antennas</a:t>
            </a:r>
          </a:p>
          <a:p>
            <a:pPr lvl="1"/>
            <a:r>
              <a:rPr lang="en-US" sz="1800" dirty="0"/>
              <a:t>HF-20 GHz</a:t>
            </a:r>
          </a:p>
          <a:p>
            <a:r>
              <a:rPr lang="en-US" sz="2000" dirty="0"/>
              <a:t>Filters &amp; couplers</a:t>
            </a:r>
          </a:p>
          <a:p>
            <a:pPr lvl="1"/>
            <a:r>
              <a:rPr lang="en-US" sz="1800" dirty="0"/>
              <a:t>LF to 20 GHz</a:t>
            </a:r>
          </a:p>
          <a:p>
            <a:r>
              <a:rPr lang="en-US" sz="2000" dirty="0"/>
              <a:t>System design</a:t>
            </a:r>
          </a:p>
          <a:p>
            <a:pPr lvl="1"/>
            <a:r>
              <a:rPr lang="en-US" sz="1800" dirty="0"/>
              <a:t>Power</a:t>
            </a:r>
          </a:p>
          <a:p>
            <a:pPr lvl="1"/>
            <a:r>
              <a:rPr lang="en-US" sz="1800" dirty="0"/>
              <a:t>Propagation</a:t>
            </a:r>
          </a:p>
          <a:p>
            <a:pPr lvl="1"/>
            <a:r>
              <a:rPr lang="en-US" sz="1800" dirty="0"/>
              <a:t>Protocols</a:t>
            </a:r>
          </a:p>
          <a:p>
            <a:pPr lvl="1"/>
            <a:r>
              <a:rPr lang="en-US" sz="1800" dirty="0"/>
              <a:t>Link reliability</a:t>
            </a:r>
          </a:p>
          <a:p>
            <a:r>
              <a:rPr lang="en-US" sz="2000" dirty="0"/>
              <a:t>Co-site mitigation 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44922" y="6139636"/>
            <a:ext cx="2743200" cy="365125"/>
          </a:xfrm>
        </p:spPr>
        <p:txBody>
          <a:bodyPr/>
          <a:lstStyle/>
          <a:p>
            <a:fld id="{A3CCE436-7460-4F81-9BF1-40AD81B770A8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CC027D-40DB-4595-9E6F-2B4239132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92" t="11927" r="46643" b="13511"/>
          <a:stretch/>
        </p:blipFill>
        <p:spPr>
          <a:xfrm>
            <a:off x="4825625" y="117773"/>
            <a:ext cx="399515" cy="5078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0F0ED9-8A7E-4D1C-BFE3-0A7EA8F6B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63" b="93766" l="10000" r="90000">
                        <a14:foregroundMark x1="48875" y1="90773" x2="48875" y2="90773"/>
                        <a14:foregroundMark x1="51750" y1="90441" x2="51750" y2="90441"/>
                        <a14:foregroundMark x1="48750" y1="93766" x2="48750" y2="93766"/>
                        <a14:foregroundMark x1="49750" y1="8063" x2="49750" y2="8063"/>
                      </a14:backgroundRemoval>
                    </a14:imgEffect>
                  </a14:imgLayer>
                </a14:imgProps>
              </a:ext>
            </a:extLst>
          </a:blip>
          <a:srcRect l="36709" t="2260" r="34828" b="3065"/>
          <a:stretch/>
        </p:blipFill>
        <p:spPr>
          <a:xfrm>
            <a:off x="5567267" y="1874379"/>
            <a:ext cx="664088" cy="33216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250FCA-2ABD-4325-A5CD-5824734BE0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00" b="72800" l="42000" r="57000">
                        <a14:foregroundMark x1="50600" y1="71200" x2="50600" y2="71200"/>
                        <a14:foregroundMark x1="48400" y1="69400" x2="48400" y2="69400"/>
                        <a14:foregroundMark x1="50600" y1="31800" x2="50600" y2="31800"/>
                      </a14:backgroundRemoval>
                    </a14:imgEffect>
                  </a14:imgLayer>
                </a14:imgProps>
              </a:ext>
            </a:extLst>
          </a:blip>
          <a:srcRect l="40183" t="26989" r="40990" b="21899"/>
          <a:stretch/>
        </p:blipFill>
        <p:spPr>
          <a:xfrm>
            <a:off x="6080430" y="2920607"/>
            <a:ext cx="883619" cy="2398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B0EF8E-8493-417D-B4EE-620E9DD0EB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35" t="2655" r="38794" b="6844"/>
          <a:stretch/>
        </p:blipFill>
        <p:spPr>
          <a:xfrm flipH="1">
            <a:off x="5089342" y="1211353"/>
            <a:ext cx="596905" cy="40290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F3D45-80D4-4D91-AE7B-9903AB0FA5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44" t="3537" r="42750" b="5097"/>
          <a:stretch/>
        </p:blipFill>
        <p:spPr>
          <a:xfrm rot="21424564">
            <a:off x="5988871" y="2451869"/>
            <a:ext cx="380616" cy="2704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A058D5-AA72-4226-8D7D-FB37C96A97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978" t="8333" r="33840" b="12401"/>
          <a:stretch/>
        </p:blipFill>
        <p:spPr>
          <a:xfrm>
            <a:off x="6858028" y="4090477"/>
            <a:ext cx="208549" cy="1025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FCEDBD-891B-4E58-89C8-1F2C009AE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013" t="11180" r="40400" b="19508"/>
          <a:stretch/>
        </p:blipFill>
        <p:spPr>
          <a:xfrm flipH="1">
            <a:off x="7138081" y="4090478"/>
            <a:ext cx="289774" cy="1025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115EF1-3D8F-4B8D-87B8-56F97626AD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030" t="21299" r="39278" b="20996"/>
          <a:stretch/>
        </p:blipFill>
        <p:spPr>
          <a:xfrm flipH="1">
            <a:off x="7499359" y="4818243"/>
            <a:ext cx="91250" cy="297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4A3548-7EB2-4605-849E-600CF2DF092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176" t="23693" r="31020" b="23696"/>
          <a:stretch/>
        </p:blipFill>
        <p:spPr>
          <a:xfrm>
            <a:off x="10790325" y="3993905"/>
            <a:ext cx="1028067" cy="1325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FE6376-F001-4BD6-A458-F06E713B0F0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936" t="19664" r="33541" b="15439"/>
          <a:stretch/>
        </p:blipFill>
        <p:spPr>
          <a:xfrm>
            <a:off x="9765485" y="4413548"/>
            <a:ext cx="428113" cy="8542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A943B0-B3AE-4AE6-9508-D30427F3FE8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361" t="26168" r="34308" b="29999"/>
          <a:stretch/>
        </p:blipFill>
        <p:spPr>
          <a:xfrm>
            <a:off x="9282877" y="4604049"/>
            <a:ext cx="413348" cy="5604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709C9A-04EB-4B89-A209-158D439F092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200" t="36944" r="30234" b="28550"/>
          <a:stretch/>
        </p:blipFill>
        <p:spPr>
          <a:xfrm>
            <a:off x="8840329" y="4800062"/>
            <a:ext cx="399594" cy="3398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3E9581-A75A-4571-AF07-C8E4DE74C72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7978" t="19481" r="16369" b="14827"/>
          <a:stretch/>
        </p:blipFill>
        <p:spPr>
          <a:xfrm>
            <a:off x="7833766" y="4862852"/>
            <a:ext cx="442957" cy="2960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ADF11-D9AC-4854-8DB5-D613180E717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9172" t="8789" r="41105" b="3263"/>
          <a:stretch/>
        </p:blipFill>
        <p:spPr>
          <a:xfrm>
            <a:off x="7704619" y="4822429"/>
            <a:ext cx="91250" cy="3092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087F68-E3D3-41E8-A06C-1A902EC498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6723" y="4911035"/>
            <a:ext cx="442957" cy="2419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08462E-3B60-4D51-8035-F245999A727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3470" t="6800" r="23823" b="13712"/>
          <a:stretch/>
        </p:blipFill>
        <p:spPr>
          <a:xfrm>
            <a:off x="10163765" y="4080429"/>
            <a:ext cx="572530" cy="11155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CEA0CF0-0A3A-47A0-8484-F295F695CB5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9800" t="29164" r="25359" b="27916"/>
          <a:stretch/>
        </p:blipFill>
        <p:spPr>
          <a:xfrm>
            <a:off x="4757298" y="5514309"/>
            <a:ext cx="731347" cy="572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0CF0C76-E036-4AF0-9028-51F2B630FC0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000" b="64400" l="26400" r="73600">
                        <a14:foregroundMark x1="48400" y1="36200" x2="48400" y2="36200"/>
                        <a14:foregroundMark x1="48000" y1="34600" x2="48000" y2="34600"/>
                        <a14:foregroundMark x1="73600" y1="50600" x2="73600" y2="50600"/>
                        <a14:foregroundMark x1="28200" y1="49600" x2="28200" y2="49600"/>
                        <a14:foregroundMark x1="26400" y1="52400" x2="26400" y2="52400"/>
                        <a14:foregroundMark x1="47600" y1="34000" x2="47600" y2="34000"/>
                        <a14:foregroundMark x1="36800" y1="62800" x2="36800" y2="62800"/>
                      </a14:backgroundRemoval>
                    </a14:imgEffect>
                  </a14:imgLayer>
                </a14:imgProps>
              </a:ext>
            </a:extLst>
          </a:blip>
          <a:srcRect l="23325" t="31269" r="21435" b="31600"/>
          <a:stretch/>
        </p:blipFill>
        <p:spPr>
          <a:xfrm>
            <a:off x="5611456" y="5523806"/>
            <a:ext cx="851493" cy="5723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A72494-6C09-4627-9FEA-B3CC3EFBEA0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22877" y="4998236"/>
            <a:ext cx="975445" cy="14631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49D97A-CB80-474E-8810-05813EB2B4D5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600" t="32561" r="24907" b="29327"/>
          <a:stretch/>
        </p:blipFill>
        <p:spPr>
          <a:xfrm>
            <a:off x="7483961" y="5518859"/>
            <a:ext cx="791657" cy="6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Design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407" y="1347242"/>
            <a:ext cx="5588632" cy="5009108"/>
          </a:xfrm>
        </p:spPr>
        <p:txBody>
          <a:bodyPr>
            <a:noAutofit/>
          </a:bodyPr>
          <a:lstStyle/>
          <a:p>
            <a:r>
              <a:rPr lang="en-US" sz="2000" dirty="0"/>
              <a:t>Software</a:t>
            </a:r>
          </a:p>
          <a:p>
            <a:pPr lvl="1"/>
            <a:r>
              <a:rPr lang="en-US" sz="1800" dirty="0"/>
              <a:t>CST Microwave</a:t>
            </a:r>
          </a:p>
          <a:p>
            <a:pPr lvl="1"/>
            <a:r>
              <a:rPr lang="en-US" sz="1800" dirty="0"/>
              <a:t>Filter Solutions </a:t>
            </a:r>
          </a:p>
          <a:p>
            <a:pPr lvl="1"/>
            <a:r>
              <a:rPr lang="en-US" sz="1800" dirty="0"/>
              <a:t>Orbit FR 959 Spectrum &amp; </a:t>
            </a:r>
            <a:r>
              <a:rPr lang="en-US" sz="1800" dirty="0" err="1"/>
              <a:t>DataPro</a:t>
            </a:r>
            <a:endParaRPr lang="en-US" sz="1800" dirty="0"/>
          </a:p>
          <a:p>
            <a:pPr lvl="1"/>
            <a:r>
              <a:rPr lang="en-US" sz="1800" dirty="0"/>
              <a:t>SOLIDWORKS 3D + PCB</a:t>
            </a:r>
          </a:p>
          <a:p>
            <a:r>
              <a:rPr lang="en-US" sz="2000" dirty="0"/>
              <a:t>Precision 2 and 4 port network analyzers</a:t>
            </a:r>
          </a:p>
          <a:p>
            <a:r>
              <a:rPr lang="en-US" sz="2000" dirty="0"/>
              <a:t>Anechoic chamber 16’x’16’x32’</a:t>
            </a:r>
          </a:p>
          <a:p>
            <a:pPr lvl="1"/>
            <a:r>
              <a:rPr lang="en-US" sz="1800" dirty="0"/>
              <a:t>500 MHz – 20 GHz</a:t>
            </a:r>
          </a:p>
          <a:p>
            <a:pPr lvl="1"/>
            <a:r>
              <a:rPr lang="en-US" sz="1800" dirty="0"/>
              <a:t>Dual axis positioner</a:t>
            </a:r>
          </a:p>
          <a:p>
            <a:r>
              <a:rPr lang="en-US" sz="2000" dirty="0"/>
              <a:t>25’ diameter RVTP (Rotating Vehicular Test Platform)</a:t>
            </a:r>
          </a:p>
          <a:p>
            <a:r>
              <a:rPr lang="en-US" sz="2000" dirty="0"/>
              <a:t>Outdoor ground reflection test range with AZ over EL positioner</a:t>
            </a:r>
          </a:p>
          <a:p>
            <a:r>
              <a:rPr lang="en-US" sz="2000" dirty="0"/>
              <a:t>(2) 26’ diameter test domes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720"/>
          <a:stretch/>
        </p:blipFill>
        <p:spPr>
          <a:xfrm>
            <a:off x="6614190" y="4114800"/>
            <a:ext cx="5218403" cy="125272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RAMI Proprietary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4BD929-8952-426D-9AD8-027A806373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90" y="2168275"/>
            <a:ext cx="3333547" cy="1354636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D45828B-C715-47ED-974F-515EEB2EBB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37" y="2184780"/>
            <a:ext cx="1915079" cy="13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Anechoic Chamber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16’x16’x32’ rectangular anechoic chamber</a:t>
            </a:r>
          </a:p>
          <a:p>
            <a:r>
              <a:rPr lang="en-US" sz="2000" dirty="0"/>
              <a:t>500 MHz through 20 GHz</a:t>
            </a:r>
          </a:p>
          <a:p>
            <a:r>
              <a:rPr lang="en-US" sz="2000" dirty="0"/>
              <a:t>Dual-axis antenna positions (roll over Azimuth)</a:t>
            </a:r>
          </a:p>
          <a:p>
            <a:r>
              <a:rPr lang="en-US" sz="2000" dirty="0"/>
              <a:t>Orbit FR 959 spectrum software (with circular polarization)</a:t>
            </a:r>
          </a:p>
          <a:p>
            <a:r>
              <a:rPr lang="en-US" sz="2000" dirty="0"/>
              <a:t>Orbit FR AL-4806-3A positioner controller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617A8-5DDC-46A4-9B13-1C5566909F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313"/>
          <a:stretch/>
        </p:blipFill>
        <p:spPr>
          <a:xfrm>
            <a:off x="6318504" y="1843913"/>
            <a:ext cx="5276112" cy="17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1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4400" cy="1325563"/>
          </a:xfrm>
        </p:spPr>
        <p:txBody>
          <a:bodyPr/>
          <a:lstStyle/>
          <a:p>
            <a:r>
              <a:rPr lang="en-US" dirty="0"/>
              <a:t>Outdoor Test Ranges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315200" cy="4740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/>
              <a:t>25’ Rotating Vehicular Platform</a:t>
            </a:r>
          </a:p>
          <a:p>
            <a:r>
              <a:rPr lang="en-US" sz="2000" dirty="0"/>
              <a:t>30,000 LB limit</a:t>
            </a:r>
          </a:p>
          <a:p>
            <a:r>
              <a:rPr lang="en-US" sz="2000" dirty="0"/>
              <a:t>26 MHz to 6 GHz </a:t>
            </a:r>
          </a:p>
          <a:p>
            <a:r>
              <a:rPr lang="en-US" sz="2000" dirty="0"/>
              <a:t>Azimuth positioners only in linear or circular polarization</a:t>
            </a:r>
          </a:p>
          <a:p>
            <a:r>
              <a:rPr lang="en-US" sz="2000" dirty="0"/>
              <a:t>Orbit FR 959 spectrum software with AL-4806-3C positioner controller</a:t>
            </a:r>
          </a:p>
          <a:p>
            <a:pPr marL="0" indent="0">
              <a:buNone/>
            </a:pPr>
            <a:r>
              <a:rPr lang="en-US" sz="2000" u="sng" dirty="0"/>
              <a:t>Rooftop Ground Reflection Range</a:t>
            </a:r>
          </a:p>
          <a:p>
            <a:r>
              <a:rPr lang="en-US" sz="2000" dirty="0"/>
              <a:t>Dual axis (AZ over EL) on roof of 10’x10’x10’ range building</a:t>
            </a:r>
          </a:p>
          <a:p>
            <a:r>
              <a:rPr lang="en-US" sz="2000" dirty="0"/>
              <a:t>26 MHz to 6 GHz</a:t>
            </a:r>
          </a:p>
          <a:p>
            <a:r>
              <a:rPr lang="en-US" sz="2000" dirty="0"/>
              <a:t>Azimuth and elevation patterns in linear or circular polarization</a:t>
            </a:r>
          </a:p>
          <a:p>
            <a:r>
              <a:rPr lang="en-US" sz="2000" dirty="0"/>
              <a:t>Orbit FR 959 spectrum software with AL-4806-3C positioner controller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499" y="1825624"/>
            <a:ext cx="3594101" cy="269557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and Mechanical Test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297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Altitude chambers – 100,000 ft.</a:t>
            </a:r>
          </a:p>
          <a:p>
            <a:r>
              <a:rPr lang="en-US" sz="2000" dirty="0"/>
              <a:t>Salt fog chamber</a:t>
            </a:r>
          </a:p>
          <a:p>
            <a:r>
              <a:rPr lang="en-US" sz="2000" dirty="0"/>
              <a:t>Wind &amp; rain</a:t>
            </a:r>
          </a:p>
          <a:p>
            <a:r>
              <a:rPr lang="en-US" sz="2000" dirty="0"/>
              <a:t>High - low temp chambers</a:t>
            </a:r>
          </a:p>
          <a:p>
            <a:r>
              <a:rPr lang="en-US" sz="2000" dirty="0"/>
              <a:t>Humidity &amp; temperature chambers</a:t>
            </a:r>
          </a:p>
          <a:p>
            <a:r>
              <a:rPr lang="en-US" sz="2000" dirty="0"/>
              <a:t>Water immersion</a:t>
            </a:r>
          </a:p>
          <a:p>
            <a:r>
              <a:rPr lang="en-US" sz="2000" dirty="0"/>
              <a:t>Bounce loose cargo</a:t>
            </a:r>
          </a:p>
          <a:p>
            <a:r>
              <a:rPr lang="en-US" sz="2000" dirty="0"/>
              <a:t>Ballistic shock and vibration</a:t>
            </a:r>
          </a:p>
          <a:p>
            <a:r>
              <a:rPr lang="en-US" sz="2000" dirty="0"/>
              <a:t>Side load</a:t>
            </a:r>
          </a:p>
          <a:p>
            <a:r>
              <a:rPr lang="en-US" sz="2000" dirty="0"/>
              <a:t>Spring flex</a:t>
            </a:r>
          </a:p>
          <a:p>
            <a:r>
              <a:rPr lang="en-US" sz="2000" dirty="0"/>
              <a:t>Impact test track</a:t>
            </a:r>
          </a:p>
          <a:p>
            <a:r>
              <a:rPr lang="en-US" sz="2000" dirty="0"/>
              <a:t>FAA TSO</a:t>
            </a:r>
          </a:p>
          <a:p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RAMI Proprietary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965" y="2033609"/>
            <a:ext cx="5523576" cy="30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Capabilities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52651" y="1912327"/>
            <a:ext cx="5322833" cy="357764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1500" dirty="0" err="1"/>
              <a:t>Mycronic</a:t>
            </a:r>
            <a:r>
              <a:rPr lang="en-US" sz="1500" dirty="0"/>
              <a:t> SMT Line (</a:t>
            </a:r>
            <a:r>
              <a:rPr lang="en-US" sz="1500" dirty="0" err="1"/>
              <a:t>pwb</a:t>
            </a:r>
            <a:r>
              <a:rPr lang="en-US" sz="1500" dirty="0"/>
              <a:t> assembly)</a:t>
            </a:r>
          </a:p>
          <a:p>
            <a:pPr lvl="0"/>
            <a:r>
              <a:rPr lang="en-US" sz="1500" dirty="0"/>
              <a:t>Multiple </a:t>
            </a:r>
            <a:r>
              <a:rPr lang="en-US" sz="1500" dirty="0" err="1"/>
              <a:t>Schlueniger</a:t>
            </a:r>
            <a:r>
              <a:rPr lang="en-US" sz="1500" dirty="0"/>
              <a:t> cable processing machines </a:t>
            </a:r>
          </a:p>
          <a:p>
            <a:pPr lvl="0"/>
            <a:r>
              <a:rPr lang="en-US" sz="1500" dirty="0"/>
              <a:t>Multiple </a:t>
            </a:r>
            <a:r>
              <a:rPr lang="en-US" sz="1500" dirty="0" err="1"/>
              <a:t>Schlueniger</a:t>
            </a:r>
            <a:r>
              <a:rPr lang="en-US" sz="1500" dirty="0"/>
              <a:t> crimping machines</a:t>
            </a:r>
          </a:p>
          <a:p>
            <a:pPr lvl="0"/>
            <a:r>
              <a:rPr lang="en-US" sz="1500" dirty="0"/>
              <a:t>Pull test equipment</a:t>
            </a:r>
          </a:p>
          <a:p>
            <a:pPr lvl="0"/>
            <a:r>
              <a:rPr lang="en-US" sz="1500" dirty="0"/>
              <a:t>Multiple </a:t>
            </a:r>
            <a:r>
              <a:rPr lang="en-US" sz="1500" dirty="0" err="1"/>
              <a:t>Spirig</a:t>
            </a:r>
            <a:r>
              <a:rPr lang="en-US" sz="1500" dirty="0"/>
              <a:t> precision soldering/welding equipment</a:t>
            </a:r>
          </a:p>
          <a:p>
            <a:r>
              <a:rPr lang="en-US" sz="1500" dirty="0"/>
              <a:t>Multiple metered epoxy/foaming equipment</a:t>
            </a:r>
          </a:p>
          <a:p>
            <a:pPr lvl="0"/>
            <a:r>
              <a:rPr lang="en-US" sz="1500" dirty="0"/>
              <a:t>Multiple marking machines</a:t>
            </a:r>
          </a:p>
          <a:p>
            <a:pPr lvl="0"/>
            <a:r>
              <a:rPr lang="en-US" sz="1500" dirty="0"/>
              <a:t>10,000 sq. ft. of fiberglass tube processing facility which includes precision cloth cutting, ovens, tape roll, grinders and sanders</a:t>
            </a:r>
          </a:p>
          <a:p>
            <a:pPr lvl="0"/>
            <a:r>
              <a:rPr lang="en-US" sz="1500" dirty="0"/>
              <a:t>Multiple soldering equipment stations – including scopes and cameras</a:t>
            </a:r>
          </a:p>
          <a:p>
            <a:pPr lvl="0"/>
            <a:r>
              <a:rPr lang="en-US" sz="1500" dirty="0"/>
              <a:t>Resistive soldering equipment - custom</a:t>
            </a:r>
          </a:p>
          <a:p>
            <a:pPr lvl="0"/>
            <a:r>
              <a:rPr lang="en-US" sz="1500" dirty="0"/>
              <a:t>Multiple general assembly areas with custom fixtures, </a:t>
            </a:r>
            <a:r>
              <a:rPr lang="en-US" sz="1500" dirty="0" err="1"/>
              <a:t>autofeed</a:t>
            </a:r>
            <a:r>
              <a:rPr lang="en-US" sz="1500" dirty="0"/>
              <a:t> screwdrivers, in-line testing, etc.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44" y="2077643"/>
            <a:ext cx="3237309" cy="133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4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Vertically Integrated Design, </a:t>
            </a:r>
            <a:br>
              <a:rPr lang="en-US" dirty="0"/>
            </a:br>
            <a:r>
              <a:rPr lang="en-US" dirty="0"/>
              <a:t>Manufacturing &amp; Testing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1825625"/>
            <a:ext cx="440646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110,000 SQ/FT facility</a:t>
            </a:r>
          </a:p>
          <a:p>
            <a:r>
              <a:rPr lang="en-US" sz="2000" dirty="0"/>
              <a:t>Latest CNC equipment</a:t>
            </a:r>
          </a:p>
          <a:p>
            <a:pPr lvl="1"/>
            <a:r>
              <a:rPr lang="en-US" sz="1800" dirty="0"/>
              <a:t>Multi-axis</a:t>
            </a:r>
          </a:p>
          <a:p>
            <a:pPr lvl="1"/>
            <a:r>
              <a:rPr lang="en-US" sz="1800" dirty="0"/>
              <a:t>CNC lathes and mills</a:t>
            </a:r>
          </a:p>
          <a:p>
            <a:r>
              <a:rPr lang="en-US" sz="2000" dirty="0"/>
              <a:t>Flexible lean manufacturing centers</a:t>
            </a:r>
          </a:p>
          <a:p>
            <a:r>
              <a:rPr lang="en-US" sz="2000" dirty="0"/>
              <a:t>Proprietary machine design and installation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400822" y="5762798"/>
            <a:ext cx="7289368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Maximize control for superior quality, schedule, and cost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831200"/>
            <a:ext cx="4688969" cy="283000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Machining Capabilities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971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 Okuma </a:t>
            </a:r>
            <a:r>
              <a:rPr lang="en-US" sz="2000" dirty="0" err="1"/>
              <a:t>MacTurn</a:t>
            </a:r>
            <a:r>
              <a:rPr lang="en-US" sz="2000" dirty="0"/>
              <a:t> – Multifunction/multi-axis</a:t>
            </a:r>
          </a:p>
          <a:p>
            <a:pPr marL="0" indent="0">
              <a:buNone/>
            </a:pPr>
            <a:r>
              <a:rPr lang="en-US" sz="2000" dirty="0"/>
              <a:t>1 Okuma </a:t>
            </a:r>
            <a:r>
              <a:rPr lang="en-US" sz="2000" dirty="0" err="1"/>
              <a:t>Multus</a:t>
            </a:r>
            <a:r>
              <a:rPr lang="en-US" sz="2000" dirty="0"/>
              <a:t> – Multifunction/multi-axis</a:t>
            </a:r>
          </a:p>
          <a:p>
            <a:pPr marL="0" indent="0">
              <a:buNone/>
            </a:pPr>
            <a:r>
              <a:rPr lang="en-US" sz="2000" dirty="0"/>
              <a:t>2 Okuma LT200 – Multifunction/multi-axis</a:t>
            </a:r>
          </a:p>
          <a:p>
            <a:pPr marL="0" indent="0">
              <a:buNone/>
            </a:pPr>
            <a:r>
              <a:rPr lang="en-US" sz="2000" dirty="0"/>
              <a:t>6 Various Okuma and </a:t>
            </a:r>
            <a:r>
              <a:rPr lang="en-US" sz="2000" dirty="0" err="1"/>
              <a:t>Miyano</a:t>
            </a:r>
            <a:r>
              <a:rPr lang="en-US" sz="2000" dirty="0"/>
              <a:t> – STD CNC lathes</a:t>
            </a:r>
          </a:p>
          <a:p>
            <a:pPr marL="0" indent="0">
              <a:buNone/>
            </a:pPr>
            <a:r>
              <a:rPr lang="en-US" sz="2000" dirty="0"/>
              <a:t>4 </a:t>
            </a:r>
            <a:r>
              <a:rPr lang="en-US" sz="2000" dirty="0" err="1"/>
              <a:t>Miyano</a:t>
            </a:r>
            <a:r>
              <a:rPr lang="en-US" sz="2000" dirty="0"/>
              <a:t> – STD CNC mills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Utilize </a:t>
            </a:r>
            <a:r>
              <a:rPr lang="en-US" sz="2000" dirty="0" err="1"/>
              <a:t>GibbsCAM</a:t>
            </a:r>
            <a:r>
              <a:rPr lang="en-US" sz="2000" dirty="0"/>
              <a:t> for programming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8605" y="5798423"/>
            <a:ext cx="8711039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RAMI invests in the latest machining technologies and competencies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74" y="1825625"/>
            <a:ext cx="4285998" cy="285621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Prototyping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Dedicated Engineering Design Center</a:t>
            </a:r>
          </a:p>
          <a:p>
            <a:r>
              <a:rPr lang="en-US" sz="2000" dirty="0"/>
              <a:t>Dedicated CNC equipment and personnel</a:t>
            </a:r>
          </a:p>
          <a:p>
            <a:r>
              <a:rPr lang="en-US" sz="2000" dirty="0"/>
              <a:t>Circuit board prototype capability</a:t>
            </a:r>
          </a:p>
          <a:p>
            <a:r>
              <a:rPr lang="en-US" sz="2000" dirty="0"/>
              <a:t>3D printing</a:t>
            </a:r>
          </a:p>
          <a:p>
            <a:r>
              <a:rPr lang="en-US" sz="2000" dirty="0"/>
              <a:t>3D design analysis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34530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RAMI Proprietary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0864" y="5804991"/>
            <a:ext cx="7677871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RAMI thrives on rapid response to customized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7616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ISO 9001:2015 certified</a:t>
            </a:r>
          </a:p>
          <a:p>
            <a:r>
              <a:rPr lang="en-US" sz="2000" dirty="0"/>
              <a:t>ISO 14001:2015 certified</a:t>
            </a:r>
          </a:p>
          <a:p>
            <a:r>
              <a:rPr lang="en-US" sz="2000" dirty="0"/>
              <a:t>AS9100 compliant</a:t>
            </a:r>
          </a:p>
          <a:p>
            <a:r>
              <a:rPr lang="en-US" sz="2000" dirty="0"/>
              <a:t>General aviation products are FAA TSO approved</a:t>
            </a:r>
          </a:p>
          <a:p>
            <a:r>
              <a:rPr lang="en-US" sz="2000" dirty="0"/>
              <a:t>MIL standards: STD-810, Q-9858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194" y="2263413"/>
            <a:ext cx="2575034" cy="2002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622" y="2277324"/>
            <a:ext cx="2592697" cy="2002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4986" y="5804991"/>
            <a:ext cx="9088385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Corporate culture focuses on the mission critical nature of our products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RAMI Proprietary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History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65239" y="1894952"/>
            <a:ext cx="8461521" cy="4340794"/>
            <a:chOff x="714850" y="1873931"/>
            <a:chExt cx="7397184" cy="3794785"/>
          </a:xfrm>
        </p:grpSpPr>
        <p:sp>
          <p:nvSpPr>
            <p:cNvPr id="6" name="TextBox 5"/>
            <p:cNvSpPr txBox="1"/>
            <p:nvPr/>
          </p:nvSpPr>
          <p:spPr>
            <a:xfrm>
              <a:off x="714850" y="1873932"/>
              <a:ext cx="1885467" cy="524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sng" dirty="0">
                  <a:latin typeface="Avenir Book" charset="0"/>
                  <a:ea typeface="Avenir Book" charset="0"/>
                  <a:cs typeface="Avenir Book" charset="0"/>
                </a:rPr>
                <a:t>1954</a:t>
              </a:r>
            </a:p>
            <a:p>
              <a:r>
                <a:rPr lang="en-US" sz="1100" dirty="0">
                  <a:latin typeface="Avenir Book" charset="0"/>
                  <a:ea typeface="Avenir Book" charset="0"/>
                  <a:cs typeface="Avenir Book" charset="0"/>
                </a:rPr>
                <a:t>Robert Miller founded R.A. Miller Industries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68923" y="1873931"/>
              <a:ext cx="1297791" cy="524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sng" dirty="0">
                  <a:latin typeface="Avenir Book" charset="0"/>
                  <a:ea typeface="Avenir Book" charset="0"/>
                  <a:cs typeface="Avenir Book" charset="0"/>
                </a:rPr>
                <a:t>1987</a:t>
              </a:r>
            </a:p>
            <a:p>
              <a:r>
                <a:rPr lang="en-US" sz="1100" dirty="0">
                  <a:latin typeface="Avenir Book" charset="0"/>
                  <a:ea typeface="Avenir Book" charset="0"/>
                  <a:cs typeface="Avenir Book" charset="0"/>
                </a:rPr>
                <a:t>Robert M. Lynas Purchases RAMI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29646" y="5144044"/>
              <a:ext cx="2074152" cy="524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sng" dirty="0">
                  <a:latin typeface="Avenir Book" charset="0"/>
                  <a:ea typeface="Avenir Book" charset="0"/>
                  <a:cs typeface="Avenir Book" charset="0"/>
                </a:rPr>
                <a:t>1993</a:t>
              </a:r>
            </a:p>
            <a:p>
              <a:r>
                <a:rPr lang="en-US" sz="1100" dirty="0">
                  <a:latin typeface="Avenir Book" charset="0"/>
                  <a:ea typeface="Avenir Book" charset="0"/>
                  <a:cs typeface="Avenir Book" charset="0"/>
                </a:rPr>
                <a:t>RAMI enters heavy truck antenna market (Volvo)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8245" y="3969153"/>
              <a:ext cx="2235395" cy="524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sng" dirty="0">
                  <a:latin typeface="Avenir Book" charset="0"/>
                  <a:ea typeface="Avenir Book" charset="0"/>
                  <a:cs typeface="Avenir Book" charset="0"/>
                </a:rPr>
                <a:t>1956</a:t>
              </a:r>
            </a:p>
            <a:p>
              <a:r>
                <a:rPr lang="en-US" sz="1100" dirty="0">
                  <a:latin typeface="Avenir Book" charset="0"/>
                  <a:ea typeface="Avenir Book" charset="0"/>
                  <a:cs typeface="Avenir Book" charset="0"/>
                </a:rPr>
                <a:t>RAMI begins manufacturing military antennas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56357" y="1876532"/>
              <a:ext cx="2329776" cy="524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sng" dirty="0">
                  <a:latin typeface="Avenir Book" charset="0"/>
                  <a:ea typeface="Avenir Book" charset="0"/>
                  <a:cs typeface="Avenir Book" charset="0"/>
                </a:rPr>
                <a:t>1992</a:t>
              </a:r>
            </a:p>
            <a:p>
              <a:r>
                <a:rPr lang="en-US" sz="1100" dirty="0">
                  <a:latin typeface="Avenir Book" charset="0"/>
                  <a:ea typeface="Avenir Book" charset="0"/>
                  <a:cs typeface="Avenir Book" charset="0"/>
                </a:rPr>
                <a:t>RAMI acquires general aviation product line from Antenna Specialists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1227909" y="2857662"/>
              <a:ext cx="6884125" cy="556921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venir Book" charset="0"/>
                  <a:ea typeface="Avenir Book" charset="0"/>
                  <a:cs typeface="Avenir Book" charset="0"/>
                </a:rPr>
                <a:t>Military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457843" y="4036887"/>
              <a:ext cx="2653093" cy="557784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venir Book" charset="0"/>
                  <a:ea typeface="Avenir Book" charset="0"/>
                  <a:cs typeface="Avenir Book" charset="0"/>
                </a:rPr>
                <a:t>Heavy Truck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329646" y="3441526"/>
              <a:ext cx="2782388" cy="557784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venir Book" charset="0"/>
                  <a:ea typeface="Avenir Book" charset="0"/>
                  <a:cs typeface="Avenir Book" charset="0"/>
                </a:rPr>
                <a:t>Aviation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9818" y="3001835"/>
              <a:ext cx="182880" cy="2743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055365" y="2451013"/>
              <a:ext cx="0" cy="46503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614548" y="2451012"/>
              <a:ext cx="0" cy="465031"/>
            </a:xfrm>
            <a:prstGeom prst="line">
              <a:avLst/>
            </a:prstGeom>
            <a:ln w="158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5329646" y="2615196"/>
              <a:ext cx="3037" cy="30084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457843" y="4594671"/>
              <a:ext cx="0" cy="465031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227909" y="3441526"/>
              <a:ext cx="0" cy="465031"/>
            </a:xfrm>
            <a:prstGeom prst="line">
              <a:avLst/>
            </a:prstGeom>
            <a:ln w="158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450" y="1368124"/>
            <a:ext cx="8173100" cy="292740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272746" y="4481212"/>
            <a:ext cx="5646508" cy="817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ea typeface="Avenir Book" charset="0"/>
                <a:cs typeface="Avenir Book" charset="0"/>
              </a:rPr>
              <a:t>DLA &amp; Maritime Gold Awards</a:t>
            </a:r>
          </a:p>
          <a:p>
            <a:pPr marL="0" indent="0" algn="ctr">
              <a:buNone/>
            </a:pPr>
            <a:r>
              <a:rPr lang="en-US" sz="1800" dirty="0">
                <a:ea typeface="Avenir Book" charset="0"/>
                <a:cs typeface="Avenir Book" charset="0"/>
              </a:rPr>
              <a:t>(100% delivery 100% quality)</a:t>
            </a:r>
          </a:p>
          <a:p>
            <a:pPr marL="0" indent="0" algn="ctr">
              <a:buNone/>
            </a:pPr>
            <a:r>
              <a:rPr lang="en-US" sz="1800" dirty="0">
                <a:ea typeface="Avenir Book" charset="0"/>
                <a:cs typeface="Avenir Book" charset="0"/>
              </a:rPr>
              <a:t>Presented to only 0.5% of suppliers annually</a:t>
            </a:r>
          </a:p>
          <a:p>
            <a:pPr marL="0" indent="0" algn="ctr">
              <a:buNone/>
            </a:pPr>
            <a:endParaRPr lang="en-US" sz="2000" dirty="0">
              <a:ea typeface="Avenir Book" charset="0"/>
              <a:cs typeface="Avenir Book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16987" y="5816866"/>
            <a:ext cx="5702267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RAMI received Gold every year back to 2009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59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343" y="3927488"/>
            <a:ext cx="4646443" cy="2930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2125977"/>
            <a:ext cx="2452723" cy="18015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4549-7F19-45B9-81C0-5ECAC99FFA4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" t="3942" r="48671" b="1716"/>
          <a:stretch/>
        </p:blipFill>
        <p:spPr>
          <a:xfrm>
            <a:off x="9812407" y="2112240"/>
            <a:ext cx="2379593" cy="1975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037" y="3921073"/>
            <a:ext cx="4781987" cy="2936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2" t="5207" r="12265" b="15797"/>
          <a:stretch/>
        </p:blipFill>
        <p:spPr>
          <a:xfrm>
            <a:off x="3455377" y="-14970"/>
            <a:ext cx="5744910" cy="2267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880" y="-10795"/>
            <a:ext cx="3117120" cy="23009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723" y="2242020"/>
            <a:ext cx="7359684" cy="16854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972" y="3921073"/>
            <a:ext cx="3707028" cy="1386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805"/>
          <a:stretch/>
        </p:blipFill>
        <p:spPr>
          <a:xfrm>
            <a:off x="8484972" y="5238846"/>
            <a:ext cx="3707029" cy="1619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1143" y="3552222"/>
            <a:ext cx="562326" cy="31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4969"/>
            <a:ext cx="3455376" cy="225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909" y="2182091"/>
            <a:ext cx="7491846" cy="1870363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864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366" y="4320274"/>
            <a:ext cx="3608415" cy="1805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22" y="2078220"/>
            <a:ext cx="2800286" cy="1863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308" y="2078220"/>
            <a:ext cx="2727422" cy="1863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730" y="2078220"/>
            <a:ext cx="2394433" cy="1863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163" y="2078220"/>
            <a:ext cx="3531951" cy="1863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386" y="4320274"/>
            <a:ext cx="3346814" cy="1805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5805" y="1429077"/>
            <a:ext cx="4000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Military Land, Sea, and Air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0315" y="6171007"/>
            <a:ext cx="1378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Aviation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7808" y="6171007"/>
            <a:ext cx="1942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Heavy Truck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95BF9-06C3-4752-A708-2398049F5B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06" r="4893"/>
          <a:stretch/>
        </p:blipFill>
        <p:spPr>
          <a:xfrm>
            <a:off x="3197308" y="2078220"/>
            <a:ext cx="2727421" cy="18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Customers	</a:t>
            </a:r>
          </a:p>
        </p:txBody>
      </p:sp>
      <p:pic>
        <p:nvPicPr>
          <p:cNvPr id="4" name="Picture 3" descr="Arm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055" y="2847996"/>
            <a:ext cx="525037" cy="694665"/>
          </a:xfrm>
          <a:prstGeom prst="rect">
            <a:avLst/>
          </a:prstGeom>
        </p:spPr>
      </p:pic>
      <p:pic>
        <p:nvPicPr>
          <p:cNvPr id="5" name="Picture 4" descr="logo_thales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837" y="2227450"/>
            <a:ext cx="1058947" cy="239958"/>
          </a:xfrm>
          <a:prstGeom prst="rect">
            <a:avLst/>
          </a:prstGeom>
        </p:spPr>
      </p:pic>
      <p:pic>
        <p:nvPicPr>
          <p:cNvPr id="6" name="Picture 5" descr="HarrisLogo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513" y="2659271"/>
            <a:ext cx="1181624" cy="308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620" y="2107096"/>
            <a:ext cx="926125" cy="66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888" y="4691683"/>
            <a:ext cx="865044" cy="847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272" y="3649869"/>
            <a:ext cx="801321" cy="974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5650" y="3419002"/>
            <a:ext cx="1192410" cy="3954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060" y="3971916"/>
            <a:ext cx="1222077" cy="3165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112" y="2188016"/>
            <a:ext cx="502889" cy="502889"/>
          </a:xfrm>
          <a:prstGeom prst="rect">
            <a:avLst/>
          </a:prstGeom>
        </p:spPr>
      </p:pic>
      <p:pic>
        <p:nvPicPr>
          <p:cNvPr id="14" name="Picture 13" descr="volvo_logo2006_lg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548" y="2175650"/>
            <a:ext cx="857967" cy="811004"/>
          </a:xfrm>
          <a:prstGeom prst="rect">
            <a:avLst/>
          </a:prstGeom>
        </p:spPr>
      </p:pic>
      <p:pic>
        <p:nvPicPr>
          <p:cNvPr id="16" name="Picture 15" descr="Kenworth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003" y="3336350"/>
            <a:ext cx="1612899" cy="344669"/>
          </a:xfrm>
          <a:prstGeom prst="rect">
            <a:avLst/>
          </a:prstGeom>
        </p:spPr>
      </p:pic>
      <p:pic>
        <p:nvPicPr>
          <p:cNvPr id="17" name="Picture 16" descr="freightliner_logo_llc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82080" y="3744518"/>
            <a:ext cx="2528231" cy="6833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650" y="5033565"/>
            <a:ext cx="1401824" cy="217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546" y="2085201"/>
            <a:ext cx="1333514" cy="6167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310" y="3020814"/>
            <a:ext cx="971039" cy="6875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506" y="2885249"/>
            <a:ext cx="1266364" cy="3102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206" y="4015879"/>
            <a:ext cx="1165225" cy="2072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392" y="4336571"/>
            <a:ext cx="2273290" cy="622763"/>
          </a:xfrm>
          <a:prstGeom prst="rect">
            <a:avLst/>
          </a:prstGeom>
        </p:spPr>
      </p:pic>
      <p:pic>
        <p:nvPicPr>
          <p:cNvPr id="26" name="Picture 25" descr="NewPiperLogo2a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031" y="3841242"/>
            <a:ext cx="832171" cy="3594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314" y="3050577"/>
            <a:ext cx="1335293" cy="1856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956" y="2107096"/>
            <a:ext cx="1054903" cy="7087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163" y="4785995"/>
            <a:ext cx="1287803" cy="5151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946" y="2774671"/>
            <a:ext cx="769187" cy="9230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651" y="4587040"/>
            <a:ext cx="655528" cy="70867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387" y="4595737"/>
            <a:ext cx="1126130" cy="4742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582" y="5802944"/>
            <a:ext cx="2905833" cy="1063149"/>
          </a:xfrm>
          <a:prstGeom prst="rect">
            <a:avLst/>
          </a:prstGeom>
          <a:ln w="3175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415" y="5801417"/>
            <a:ext cx="1193689" cy="1066202"/>
          </a:xfrm>
          <a:prstGeom prst="rect">
            <a:avLst/>
          </a:prstGeom>
          <a:ln w="3175"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" y="5800650"/>
            <a:ext cx="1420593" cy="1065444"/>
          </a:xfrm>
          <a:prstGeom prst="rect">
            <a:avLst/>
          </a:prstGeom>
          <a:ln w="3175"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2" t="5207" r="12265" b="15797"/>
          <a:stretch/>
        </p:blipFill>
        <p:spPr>
          <a:xfrm>
            <a:off x="7329514" y="5794610"/>
            <a:ext cx="2603693" cy="1091869"/>
          </a:xfrm>
          <a:prstGeom prst="rect">
            <a:avLst/>
          </a:prstGeom>
          <a:ln w="3175">
            <a:noFill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207" y="5794610"/>
            <a:ext cx="2204357" cy="109186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38" y="5812250"/>
            <a:ext cx="1845684" cy="10779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976E-3905-A44D-BF84-930F81B2A69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6909" y="1700814"/>
            <a:ext cx="169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US Government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33859" y="1684460"/>
            <a:ext cx="24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Defense and Aerospace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66557" y="1696088"/>
            <a:ext cx="97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Aviation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990233" y="1706574"/>
            <a:ext cx="134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Heavy Truck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36CC11-9A19-43DF-A1A1-9A696D25100A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t="22687" b="26960"/>
          <a:stretch/>
        </p:blipFill>
        <p:spPr>
          <a:xfrm>
            <a:off x="4865370" y="4858058"/>
            <a:ext cx="962498" cy="4846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CC39D4-7947-40A7-BCE3-F3C8B2A43DB8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9809" t="32343" r="8279" b="32215"/>
          <a:stretch/>
        </p:blipFill>
        <p:spPr>
          <a:xfrm>
            <a:off x="7693704" y="2200547"/>
            <a:ext cx="1305505" cy="5648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1E70F3-DC32-4F65-9FF3-BF112C2988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823679" y="2977055"/>
            <a:ext cx="1248341" cy="2880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C2F5F99-D16E-41BA-AC7D-2DE971A9985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93689" y="3419753"/>
            <a:ext cx="1116816" cy="1965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367859-8795-4196-A63D-A63351819D8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000249" y="3787532"/>
            <a:ext cx="991699" cy="41320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1B68643-B23C-4620-A726-C65197122F5A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8534" t="5771" r="9236" b="8698"/>
          <a:stretch/>
        </p:blipFill>
        <p:spPr>
          <a:xfrm>
            <a:off x="6837154" y="4226059"/>
            <a:ext cx="1719431" cy="56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758" y="27088"/>
            <a:ext cx="10515600" cy="1325563"/>
          </a:xfrm>
        </p:spPr>
        <p:txBody>
          <a:bodyPr/>
          <a:lstStyle/>
          <a:p>
            <a:r>
              <a:rPr lang="en-US" dirty="0"/>
              <a:t>Key Programs - Military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436-7460-4F81-9BF1-40AD81B770A8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2D23177-BA7C-474A-A7E8-2BC3215D7238}"/>
              </a:ext>
            </a:extLst>
          </p:cNvPr>
          <p:cNvSpPr/>
          <p:nvPr/>
        </p:nvSpPr>
        <p:spPr>
          <a:xfrm>
            <a:off x="568878" y="2092206"/>
            <a:ext cx="5472409" cy="634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FD4E08B-BF59-40D8-8919-A06077265F57}"/>
              </a:ext>
            </a:extLst>
          </p:cNvPr>
          <p:cNvSpPr/>
          <p:nvPr/>
        </p:nvSpPr>
        <p:spPr>
          <a:xfrm>
            <a:off x="2254929" y="3516662"/>
            <a:ext cx="363658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1EF652A-140A-45A3-996C-3DC4B18E5F0F}"/>
              </a:ext>
            </a:extLst>
          </p:cNvPr>
          <p:cNvSpPr/>
          <p:nvPr/>
        </p:nvSpPr>
        <p:spPr>
          <a:xfrm>
            <a:off x="3275859" y="4826563"/>
            <a:ext cx="923278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8A0291A-890D-4901-972B-E4847417FF91}"/>
              </a:ext>
            </a:extLst>
          </p:cNvPr>
          <p:cNvSpPr/>
          <p:nvPr/>
        </p:nvSpPr>
        <p:spPr>
          <a:xfrm>
            <a:off x="3581401" y="5971162"/>
            <a:ext cx="7418032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20289C-D2E9-49D4-8E5A-A548244007ED}"/>
              </a:ext>
            </a:extLst>
          </p:cNvPr>
          <p:cNvSpPr txBox="1"/>
          <p:nvPr/>
        </p:nvSpPr>
        <p:spPr>
          <a:xfrm>
            <a:off x="327006" y="1326157"/>
            <a:ext cx="647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SINCGARS</a:t>
            </a:r>
            <a:r>
              <a:rPr lang="en-US" dirty="0"/>
              <a:t> – Single Channel Ground and Airborne Radio System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DFEB7D-22F7-4C86-A675-5D4BD068B57D}"/>
              </a:ext>
            </a:extLst>
          </p:cNvPr>
          <p:cNvSpPr txBox="1"/>
          <p:nvPr/>
        </p:nvSpPr>
        <p:spPr>
          <a:xfrm>
            <a:off x="327006" y="2886462"/>
            <a:ext cx="589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EPLRS</a:t>
            </a:r>
            <a:r>
              <a:rPr lang="en-US" dirty="0"/>
              <a:t> – Enhanced Position Location and Reporting System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569F18-CC49-458A-92E3-DF5DC0007D3D}"/>
              </a:ext>
            </a:extLst>
          </p:cNvPr>
          <p:cNvSpPr txBox="1"/>
          <p:nvPr/>
        </p:nvSpPr>
        <p:spPr>
          <a:xfrm>
            <a:off x="327007" y="4195823"/>
            <a:ext cx="3195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FCS</a:t>
            </a:r>
            <a:r>
              <a:rPr lang="en-US" dirty="0"/>
              <a:t> – Future Combat Systems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6E9D18-7055-42CD-ABD3-A8B0620F02BF}"/>
              </a:ext>
            </a:extLst>
          </p:cNvPr>
          <p:cNvSpPr txBox="1"/>
          <p:nvPr/>
        </p:nvSpPr>
        <p:spPr>
          <a:xfrm>
            <a:off x="327007" y="5438871"/>
            <a:ext cx="4565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HMS</a:t>
            </a:r>
            <a:r>
              <a:rPr lang="en-US" dirty="0"/>
              <a:t> – Handheld Manpack &amp; Small Form Fit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390BE6-9491-41E1-B3F8-8FDAEA7AD966}"/>
              </a:ext>
            </a:extLst>
          </p:cNvPr>
          <p:cNvCxnSpPr>
            <a:cxnSpLocks/>
          </p:cNvCxnSpPr>
          <p:nvPr/>
        </p:nvCxnSpPr>
        <p:spPr>
          <a:xfrm>
            <a:off x="569558" y="2127403"/>
            <a:ext cx="9522" cy="317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DDB478-3C1F-4319-8C8C-AC6DA25A0178}"/>
              </a:ext>
            </a:extLst>
          </p:cNvPr>
          <p:cNvSpPr txBox="1"/>
          <p:nvPr/>
        </p:nvSpPr>
        <p:spPr>
          <a:xfrm>
            <a:off x="264758" y="1846113"/>
            <a:ext cx="62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1977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341A0A-F89C-4160-B035-02874B7B3FA0}"/>
              </a:ext>
            </a:extLst>
          </p:cNvPr>
          <p:cNvSpPr txBox="1"/>
          <p:nvPr/>
        </p:nvSpPr>
        <p:spPr>
          <a:xfrm>
            <a:off x="5307168" y="1798700"/>
            <a:ext cx="83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Present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261FF0-5472-4B0A-AE1B-DCA328452ED2}"/>
              </a:ext>
            </a:extLst>
          </p:cNvPr>
          <p:cNvCxnSpPr>
            <a:cxnSpLocks/>
          </p:cNvCxnSpPr>
          <p:nvPr/>
        </p:nvCxnSpPr>
        <p:spPr>
          <a:xfrm>
            <a:off x="2254929" y="3556274"/>
            <a:ext cx="9522" cy="317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4E532E-D688-42F3-BD62-353465B0BAEC}"/>
              </a:ext>
            </a:extLst>
          </p:cNvPr>
          <p:cNvSpPr txBox="1"/>
          <p:nvPr/>
        </p:nvSpPr>
        <p:spPr>
          <a:xfrm>
            <a:off x="1950129" y="3305535"/>
            <a:ext cx="62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1992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3A9E52-4DC4-4FD5-95DD-9497E3DE0D31}"/>
              </a:ext>
            </a:extLst>
          </p:cNvPr>
          <p:cNvSpPr txBox="1"/>
          <p:nvPr/>
        </p:nvSpPr>
        <p:spPr>
          <a:xfrm>
            <a:off x="5307167" y="3243019"/>
            <a:ext cx="83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Present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F87618-5734-4DC9-809B-ACFAC103A366}"/>
              </a:ext>
            </a:extLst>
          </p:cNvPr>
          <p:cNvSpPr txBox="1"/>
          <p:nvPr/>
        </p:nvSpPr>
        <p:spPr>
          <a:xfrm>
            <a:off x="3029787" y="4600776"/>
            <a:ext cx="62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2003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1D08E5-2B6E-4098-AFE8-FAE11EF1C991}"/>
              </a:ext>
            </a:extLst>
          </p:cNvPr>
          <p:cNvCxnSpPr>
            <a:cxnSpLocks/>
          </p:cNvCxnSpPr>
          <p:nvPr/>
        </p:nvCxnSpPr>
        <p:spPr>
          <a:xfrm>
            <a:off x="3275860" y="4846245"/>
            <a:ext cx="9522" cy="317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0553E53-B6FE-428F-AEA5-992FD998B011}"/>
              </a:ext>
            </a:extLst>
          </p:cNvPr>
          <p:cNvSpPr txBox="1"/>
          <p:nvPr/>
        </p:nvSpPr>
        <p:spPr>
          <a:xfrm>
            <a:off x="3607022" y="4600775"/>
            <a:ext cx="83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2009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C00E80-D26D-4B0E-9EE5-0C6154F21306}"/>
              </a:ext>
            </a:extLst>
          </p:cNvPr>
          <p:cNvCxnSpPr>
            <a:cxnSpLocks/>
          </p:cNvCxnSpPr>
          <p:nvPr/>
        </p:nvCxnSpPr>
        <p:spPr>
          <a:xfrm>
            <a:off x="3576640" y="6025083"/>
            <a:ext cx="9522" cy="317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50A40FF-56AC-4451-9D0D-FB39AF1686AE}"/>
              </a:ext>
            </a:extLst>
          </p:cNvPr>
          <p:cNvSpPr txBox="1"/>
          <p:nvPr/>
        </p:nvSpPr>
        <p:spPr>
          <a:xfrm>
            <a:off x="3285382" y="5752760"/>
            <a:ext cx="62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58A2F2-F06C-42D2-8DBB-5820A2D2CFC2}"/>
              </a:ext>
            </a:extLst>
          </p:cNvPr>
          <p:cNvSpPr txBox="1"/>
          <p:nvPr/>
        </p:nvSpPr>
        <p:spPr>
          <a:xfrm>
            <a:off x="10361264" y="5702091"/>
            <a:ext cx="83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2040</a:t>
            </a:r>
          </a:p>
        </p:txBody>
      </p:sp>
    </p:spTree>
    <p:extLst>
      <p:ext uri="{BB962C8B-B14F-4D97-AF65-F5344CB8AC3E}">
        <p14:creationId xmlns:p14="http://schemas.microsoft.com/office/powerpoint/2010/main" val="185067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207" y="1511320"/>
            <a:ext cx="2429519" cy="2250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633" y="1508875"/>
            <a:ext cx="2206453" cy="3280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53712" y="1987286"/>
            <a:ext cx="2596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Short blade wide band UHF/VHF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96" t="1792" r="-138" b="-1792"/>
          <a:stretch/>
        </p:blipFill>
        <p:spPr>
          <a:xfrm>
            <a:off x="5949207" y="3875833"/>
            <a:ext cx="2429519" cy="273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633" y="4820355"/>
            <a:ext cx="2206453" cy="1718557"/>
          </a:xfrm>
          <a:prstGeom prst="rect">
            <a:avLst/>
          </a:prstGeom>
        </p:spPr>
      </p:pic>
      <p:cxnSp>
        <p:nvCxnSpPr>
          <p:cNvPr id="8" name="Elbow Connector 7"/>
          <p:cNvCxnSpPr>
            <a:cxnSpLocks/>
          </p:cNvCxnSpPr>
          <p:nvPr/>
        </p:nvCxnSpPr>
        <p:spPr>
          <a:xfrm>
            <a:off x="2041864" y="1807019"/>
            <a:ext cx="1979720" cy="487623"/>
          </a:xfrm>
          <a:prstGeom prst="bentConnector3">
            <a:avLst>
              <a:gd name="adj1" fmla="val 50000"/>
            </a:avLst>
          </a:prstGeom>
          <a:ln w="285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cxnSpLocks/>
            <a:stCxn id="4" idx="1"/>
          </p:cNvCxnSpPr>
          <p:nvPr/>
        </p:nvCxnSpPr>
        <p:spPr>
          <a:xfrm rot="10800000" flipV="1">
            <a:off x="7978178" y="2495117"/>
            <a:ext cx="1275535" cy="1"/>
          </a:xfrm>
          <a:prstGeom prst="bentConnector3">
            <a:avLst/>
          </a:prstGeom>
          <a:ln w="285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cxnSpLocks/>
          </p:cNvCxnSpPr>
          <p:nvPr/>
        </p:nvCxnSpPr>
        <p:spPr>
          <a:xfrm>
            <a:off x="2165111" y="5056632"/>
            <a:ext cx="1529064" cy="244845"/>
          </a:xfrm>
          <a:prstGeom prst="bentConnector3">
            <a:avLst>
              <a:gd name="adj1" fmla="val 50000"/>
            </a:avLst>
          </a:prstGeom>
          <a:ln w="285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cxnSpLocks/>
            <a:stCxn id="7" idx="1"/>
          </p:cNvCxnSpPr>
          <p:nvPr/>
        </p:nvCxnSpPr>
        <p:spPr>
          <a:xfrm rot="10800000">
            <a:off x="7978178" y="4928616"/>
            <a:ext cx="2048710" cy="368342"/>
          </a:xfrm>
          <a:prstGeom prst="bentConnector3">
            <a:avLst/>
          </a:prstGeom>
          <a:ln w="285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026888" y="4789126"/>
            <a:ext cx="182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Rubber Duckie wide band UHF/VHF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97" y="4833408"/>
            <a:ext cx="1784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ISR &amp; GPS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0339" y="1586756"/>
            <a:ext cx="176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ea typeface="Calibri Light" charset="0"/>
                <a:cs typeface="Calibri Light" charset="0"/>
              </a:defRPr>
            </a:lvl1pPr>
          </a:lstStyle>
          <a:p>
            <a:r>
              <a:rPr lang="en-US" sz="2000" b="1" dirty="0"/>
              <a:t>Long blade VHF</a:t>
            </a:r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0" y="491158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Military Handheld Examples</a:t>
            </a:r>
          </a:p>
        </p:txBody>
      </p:sp>
    </p:spTree>
    <p:extLst>
      <p:ext uri="{BB962C8B-B14F-4D97-AF65-F5344CB8AC3E}">
        <p14:creationId xmlns:p14="http://schemas.microsoft.com/office/powerpoint/2010/main" val="103336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2" b="10316"/>
          <a:stretch/>
        </p:blipFill>
        <p:spPr>
          <a:xfrm>
            <a:off x="76201" y="2016588"/>
            <a:ext cx="7736948" cy="4181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8050541" y="1896423"/>
            <a:ext cx="36592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libri" charset="0"/>
                <a:cs typeface="Calibri" charset="0"/>
              </a:rPr>
              <a:t>Broadband communications</a:t>
            </a:r>
          </a:p>
          <a:p>
            <a:endParaRPr lang="en-US" sz="2400" dirty="0">
              <a:ea typeface="Calibri" charset="0"/>
              <a:cs typeface="Calibri" charset="0"/>
            </a:endParaRPr>
          </a:p>
          <a:p>
            <a:r>
              <a:rPr lang="en-US" sz="2400" dirty="0">
                <a:ea typeface="Calibri" charset="0"/>
                <a:cs typeface="Calibri" charset="0"/>
              </a:rPr>
              <a:t>VHF Communications</a:t>
            </a:r>
          </a:p>
          <a:p>
            <a:endParaRPr lang="en-US" sz="2400" dirty="0">
              <a:ea typeface="Calibri" charset="0"/>
              <a:cs typeface="Calibri" charset="0"/>
            </a:endParaRPr>
          </a:p>
          <a:p>
            <a:r>
              <a:rPr lang="en-US" sz="2400" dirty="0">
                <a:ea typeface="Calibri" charset="0"/>
                <a:cs typeface="Calibri" charset="0"/>
              </a:rPr>
              <a:t>GPS L1/L2</a:t>
            </a:r>
          </a:p>
          <a:p>
            <a:endParaRPr lang="en-US" sz="2400" dirty="0">
              <a:ea typeface="Calibri" charset="0"/>
              <a:cs typeface="Calibri" charset="0"/>
            </a:endParaRPr>
          </a:p>
          <a:p>
            <a:r>
              <a:rPr lang="en-US" sz="2400" dirty="0">
                <a:ea typeface="Calibri" charset="0"/>
                <a:cs typeface="Calibri" charset="0"/>
              </a:rPr>
              <a:t>Diplexers/Triplexers</a:t>
            </a:r>
          </a:p>
          <a:p>
            <a:endParaRPr lang="en-US" sz="2400" dirty="0">
              <a:ea typeface="Calibri" charset="0"/>
              <a:cs typeface="Calibri" charset="0"/>
            </a:endParaRPr>
          </a:p>
          <a:p>
            <a:r>
              <a:rPr lang="en-US" sz="2400" dirty="0">
                <a:ea typeface="Calibri" charset="0"/>
                <a:cs typeface="Calibri" charset="0"/>
              </a:rPr>
              <a:t>Antennas Risers</a:t>
            </a:r>
          </a:p>
          <a:p>
            <a:endParaRPr lang="en-US" sz="2400" dirty="0">
              <a:ea typeface="Calibri" charset="0"/>
              <a:cs typeface="Calibri" charset="0"/>
            </a:endParaRPr>
          </a:p>
          <a:p>
            <a:endParaRPr lang="en-US" sz="2400" dirty="0">
              <a:ea typeface="Calibri" charset="0"/>
              <a:cs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491-46E5-41EB-84B8-F1DB0333ADA5}" type="slidenum">
              <a:rPr lang="en-US" smtClean="0"/>
              <a:t>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8F99E84-E9EA-46E9-BE1A-19137D37CB79}"/>
              </a:ext>
            </a:extLst>
          </p:cNvPr>
          <p:cNvSpPr txBox="1">
            <a:spLocks/>
          </p:cNvSpPr>
          <p:nvPr/>
        </p:nvSpPr>
        <p:spPr>
          <a:xfrm>
            <a:off x="0" y="491158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Military Vehicular Examples</a:t>
            </a:r>
          </a:p>
        </p:txBody>
      </p:sp>
    </p:spTree>
    <p:extLst>
      <p:ext uri="{BB962C8B-B14F-4D97-AF65-F5344CB8AC3E}">
        <p14:creationId xmlns:p14="http://schemas.microsoft.com/office/powerpoint/2010/main" val="35574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274" y="1380397"/>
            <a:ext cx="7818977" cy="5337674"/>
          </a:xfrm>
          <a:prstGeom prst="rect">
            <a:avLst/>
          </a:prstGeom>
        </p:spPr>
      </p:pic>
      <p:cxnSp>
        <p:nvCxnSpPr>
          <p:cNvPr id="23" name="Elbow Connector 22"/>
          <p:cNvCxnSpPr/>
          <p:nvPr/>
        </p:nvCxnSpPr>
        <p:spPr>
          <a:xfrm rot="10800000" flipV="1">
            <a:off x="4940300" y="4531125"/>
            <a:ext cx="4777776" cy="744283"/>
          </a:xfrm>
          <a:prstGeom prst="bentConnector3">
            <a:avLst>
              <a:gd name="adj1" fmla="val 50000"/>
            </a:avLst>
          </a:prstGeom>
          <a:ln w="22225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0800000" flipV="1">
            <a:off x="7518401" y="2736084"/>
            <a:ext cx="2211945" cy="572879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6" idx="1"/>
          </p:cNvCxnSpPr>
          <p:nvPr/>
        </p:nvCxnSpPr>
        <p:spPr>
          <a:xfrm rot="10800000" flipV="1">
            <a:off x="7149875" y="1833471"/>
            <a:ext cx="2591794" cy="1100227"/>
          </a:xfrm>
          <a:prstGeom prst="bentConnector3">
            <a:avLst>
              <a:gd name="adj1" fmla="val 50000"/>
            </a:avLst>
          </a:prstGeom>
          <a:ln w="22225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10800000" flipV="1">
            <a:off x="4191000" y="5423315"/>
            <a:ext cx="5522568" cy="45421"/>
          </a:xfrm>
          <a:prstGeom prst="bentConnector3">
            <a:avLst>
              <a:gd name="adj1" fmla="val 50000"/>
            </a:avLst>
          </a:prstGeom>
          <a:ln w="22225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0800000">
            <a:off x="2768968" y="5826916"/>
            <a:ext cx="6944601" cy="456264"/>
          </a:xfrm>
          <a:prstGeom prst="bentConnector3">
            <a:avLst>
              <a:gd name="adj1" fmla="val 50000"/>
            </a:avLst>
          </a:prstGeom>
          <a:ln w="22225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0800000" flipV="1">
            <a:off x="6818111" y="3639320"/>
            <a:ext cx="2912235" cy="1135198"/>
          </a:xfrm>
          <a:prstGeom prst="bentConnector3">
            <a:avLst>
              <a:gd name="adj1" fmla="val 50000"/>
            </a:avLst>
          </a:prstGeom>
          <a:ln w="22225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3564-ADAF-1F4E-8B8C-25F106A354E9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RAMI Proprietary Information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741669" y="1487524"/>
            <a:ext cx="1887005" cy="691895"/>
            <a:chOff x="9741669" y="1487524"/>
            <a:chExt cx="1887005" cy="6918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41669" y="1487524"/>
              <a:ext cx="547587" cy="69189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89849" y="1609968"/>
              <a:ext cx="11388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Glide slope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608773" y="2601621"/>
            <a:ext cx="2450723" cy="400184"/>
            <a:chOff x="9608773" y="2601621"/>
            <a:chExt cx="2450723" cy="4001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773" y="2604077"/>
              <a:ext cx="853675" cy="39772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299652" y="2601621"/>
              <a:ext cx="1759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Radar interrogation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563562" y="3101276"/>
            <a:ext cx="2317124" cy="1211463"/>
            <a:chOff x="9563562" y="3101276"/>
            <a:chExt cx="2317124" cy="121146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3562" y="3101276"/>
              <a:ext cx="858079" cy="121146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0364339" y="3462907"/>
              <a:ext cx="15163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Communications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563562" y="4254311"/>
            <a:ext cx="2336174" cy="555441"/>
            <a:chOff x="9563562" y="4254311"/>
            <a:chExt cx="2336174" cy="55544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3562" y="4254311"/>
              <a:ext cx="1079677" cy="55544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459413" y="4386551"/>
              <a:ext cx="1440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Marker beacon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713568" y="5111119"/>
            <a:ext cx="2410853" cy="607716"/>
            <a:chOff x="9713568" y="5111119"/>
            <a:chExt cx="2410853" cy="60771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3568" y="5111119"/>
              <a:ext cx="791179" cy="6077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234727" y="5233130"/>
              <a:ext cx="1889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Identification beacon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682271" y="5822894"/>
            <a:ext cx="2059784" cy="718379"/>
            <a:chOff x="9682271" y="5822894"/>
            <a:chExt cx="2059784" cy="71837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85" b="9197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82271" y="5822894"/>
              <a:ext cx="808430" cy="71837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0617093" y="5988023"/>
              <a:ext cx="11249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IFF</a:t>
              </a:r>
            </a:p>
          </p:txBody>
        </p:sp>
      </p:grpSp>
      <p:sp>
        <p:nvSpPr>
          <p:cNvPr id="37" name="Title 3">
            <a:extLst>
              <a:ext uri="{FF2B5EF4-FFF2-40B4-BE49-F238E27FC236}">
                <a16:creationId xmlns:a16="http://schemas.microsoft.com/office/drawing/2014/main" id="{D8AFD467-D364-4E4A-9605-41A5F5A21B88}"/>
              </a:ext>
            </a:extLst>
          </p:cNvPr>
          <p:cNvSpPr txBox="1">
            <a:spLocks/>
          </p:cNvSpPr>
          <p:nvPr/>
        </p:nvSpPr>
        <p:spPr>
          <a:xfrm>
            <a:off x="0" y="491158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Military Airborne Examples</a:t>
            </a:r>
          </a:p>
        </p:txBody>
      </p:sp>
    </p:spTree>
    <p:extLst>
      <p:ext uri="{BB962C8B-B14F-4D97-AF65-F5344CB8AC3E}">
        <p14:creationId xmlns:p14="http://schemas.microsoft.com/office/powerpoint/2010/main" val="11755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866</Words>
  <Application>Microsoft Office PowerPoint</Application>
  <PresentationFormat>Widescreen</PresentationFormat>
  <Paragraphs>264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Avenir Book</vt:lpstr>
      <vt:lpstr>Calibri</vt:lpstr>
      <vt:lpstr>Calibri Light</vt:lpstr>
      <vt:lpstr>Office Theme</vt:lpstr>
      <vt:lpstr>PowerPoint Presentation</vt:lpstr>
      <vt:lpstr>Company Overview</vt:lpstr>
      <vt:lpstr>Company History</vt:lpstr>
      <vt:lpstr>Markets</vt:lpstr>
      <vt:lpstr>Customers </vt:lpstr>
      <vt:lpstr>Key Programs - Military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Heavy Truck Example</vt:lpstr>
      <vt:lpstr>PowerPoint Presentation</vt:lpstr>
      <vt:lpstr>RF Competencies</vt:lpstr>
      <vt:lpstr>RF Design Capabilities</vt:lpstr>
      <vt:lpstr>Anechoic Chamber</vt:lpstr>
      <vt:lpstr>Outdoor Test Ranges</vt:lpstr>
      <vt:lpstr>Environmental and Mechanical Test Capabilities</vt:lpstr>
      <vt:lpstr>Assembly Capabilities</vt:lpstr>
      <vt:lpstr>Vertically Integrated Design,  Manufacturing &amp; Testing</vt:lpstr>
      <vt:lpstr>Machining Capabilities</vt:lpstr>
      <vt:lpstr>Rapid Prototyping Capabilities</vt:lpstr>
      <vt:lpstr>Quality</vt:lpstr>
      <vt:lpstr>Awards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Tuin</dc:creator>
  <cp:lastModifiedBy>Matthew Tuin</cp:lastModifiedBy>
  <cp:revision>20</cp:revision>
  <cp:lastPrinted>2018-08-01T19:41:34Z</cp:lastPrinted>
  <dcterms:created xsi:type="dcterms:W3CDTF">2018-08-01T14:07:02Z</dcterms:created>
  <dcterms:modified xsi:type="dcterms:W3CDTF">2019-05-08T11:58:49Z</dcterms:modified>
</cp:coreProperties>
</file>